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5"/>
    <p:sldMasterId id="2147483660" r:id="rId6"/>
    <p:sldMasterId id="2147483662" r:id="rId7"/>
  </p:sldMasterIdLst>
  <p:notesMasterIdLst>
    <p:notesMasterId r:id="rId20"/>
  </p:notesMasterIdLst>
  <p:handoutMasterIdLst>
    <p:handoutMasterId r:id="rId21"/>
  </p:handoutMasterIdLst>
  <p:sldIdLst>
    <p:sldId id="258" r:id="rId8"/>
    <p:sldId id="267" r:id="rId9"/>
    <p:sldId id="273" r:id="rId10"/>
    <p:sldId id="274" r:id="rId11"/>
    <p:sldId id="275" r:id="rId12"/>
    <p:sldId id="282" r:id="rId13"/>
    <p:sldId id="277" r:id="rId14"/>
    <p:sldId id="276" r:id="rId15"/>
    <p:sldId id="278" r:id="rId16"/>
    <p:sldId id="283" r:id="rId17"/>
    <p:sldId id="280" r:id="rId18"/>
    <p:sldId id="259"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42"/>
    <a:srgbClr val="00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showGuides="1">
      <p:cViewPr varScale="1">
        <p:scale>
          <a:sx n="67" d="100"/>
          <a:sy n="67" d="100"/>
        </p:scale>
        <p:origin x="750" y="48"/>
      </p:cViewPr>
      <p:guideLst>
        <p:guide orient="horz" pos="2160"/>
        <p:guide pos="3840"/>
      </p:guideLst>
    </p:cSldViewPr>
  </p:slideViewPr>
  <p:notesTextViewPr>
    <p:cViewPr>
      <p:scale>
        <a:sx n="100" d="100"/>
        <a:sy n="100" d="100"/>
      </p:scale>
      <p:origin x="0" y="0"/>
    </p:cViewPr>
  </p:notesTextViewPr>
  <p:notesViewPr>
    <p:cSldViewPr showGuides="1">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Temp\Temporary%20Internet%20Files\Content.Outlook\B1WT18CQ\CAN%20conference%20pie%20chart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Temp\Temporary%20Internet%20Files\Content.Outlook\B1WT18CQ\CAN%20conference%20pie%20chart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Temp\Temporary%20Internet%20Files\Content.Outlook\B1WT18CQ\CAN%20conference%20pie%20chart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harepoint2010/es/ES/ECO_Reporting_Lib/04.%20Monthly%20SoS%20Report/2014/09.%20September%202014/Monthly%20SoS%20Bar%20Chart%20Sept%2014-%20ECO%201.2%20interim.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CSCO Top 3 Approved Measures</a:t>
            </a:r>
          </a:p>
        </c:rich>
      </c:tx>
      <c:layout/>
      <c:overlay val="0"/>
    </c:title>
    <c:autoTitleDeleted val="0"/>
    <c:plotArea>
      <c:layout/>
      <c:pieChart>
        <c:varyColors val="1"/>
        <c:ser>
          <c:idx val="0"/>
          <c:order val="0"/>
          <c:tx>
            <c:strRef>
              <c:f>Sheet1!$F$14</c:f>
              <c:strCache>
                <c:ptCount val="1"/>
                <c:pt idx="0">
                  <c:v>Approved Measures</c:v>
                </c:pt>
              </c:strCache>
            </c:strRef>
          </c:tx>
          <c:dPt>
            <c:idx val="0"/>
            <c:bubble3D val="0"/>
          </c:dPt>
          <c:dPt>
            <c:idx val="1"/>
            <c:bubble3D val="0"/>
          </c:dPt>
          <c:dPt>
            <c:idx val="2"/>
            <c:bubble3D val="0"/>
          </c:dPt>
          <c:dLbls>
            <c:dLbl>
              <c:idx val="0"/>
              <c:layout>
                <c:manualLayout>
                  <c:x val="-0.1358989501312336"/>
                  <c:y val="0.12183617672790902"/>
                </c:manualLayout>
              </c:layout>
              <c:tx>
                <c:rich>
                  <a:bodyPr/>
                  <a:lstStyle/>
                  <a:p>
                    <a:pPr>
                      <a:defRPr/>
                    </a:pPr>
                    <a:r>
                      <a:rPr lang="en-US"/>
                      <a:t>42,281</a:t>
                    </a:r>
                  </a:p>
                  <a:p>
                    <a:pPr>
                      <a:defRPr/>
                    </a:pPr>
                    <a:r>
                      <a:rPr lang="en-US"/>
                      <a:t> (31%)</a:t>
                    </a:r>
                  </a:p>
                </c:rich>
              </c:tx>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tx>
                <c:rich>
                  <a:bodyPr/>
                  <a:lstStyle/>
                  <a:p>
                    <a:pPr>
                      <a:defRPr/>
                    </a:pPr>
                    <a:r>
                      <a:rPr lang="en-US"/>
                      <a:t>3,794 (3%)</a:t>
                    </a:r>
                  </a:p>
                </c:rich>
              </c:tx>
              <c:spPr/>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15178433945756781"/>
                  <c:y val="-0.1397681539807524"/>
                </c:manualLayout>
              </c:layout>
              <c:tx>
                <c:rich>
                  <a:bodyPr/>
                  <a:lstStyle/>
                  <a:p>
                    <a:pPr>
                      <a:defRPr/>
                    </a:pPr>
                    <a:r>
                      <a:rPr lang="en-US"/>
                      <a:t>92,348 </a:t>
                    </a:r>
                  </a:p>
                  <a:p>
                    <a:pPr>
                      <a:defRPr/>
                    </a:pPr>
                    <a:r>
                      <a:rPr lang="en-US"/>
                      <a:t>(67%)</a:t>
                    </a:r>
                  </a:p>
                </c:rich>
              </c:tx>
              <c:spPr/>
              <c:dLblPos val="bestFit"/>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Sheet1!$E$15:$E$17</c:f>
              <c:strCache>
                <c:ptCount val="3"/>
                <c:pt idx="0">
                  <c:v>Cavity wall insulation</c:v>
                </c:pt>
                <c:pt idx="1">
                  <c:v>HTTC wall insulation</c:v>
                </c:pt>
                <c:pt idx="2">
                  <c:v>Loft insulation</c:v>
                </c:pt>
              </c:strCache>
            </c:strRef>
          </c:cat>
          <c:val>
            <c:numRef>
              <c:f>Sheet1!$F$15:$F$17</c:f>
              <c:numCache>
                <c:formatCode>#,##0</c:formatCode>
                <c:ptCount val="3"/>
                <c:pt idx="0">
                  <c:v>42281</c:v>
                </c:pt>
                <c:pt idx="1">
                  <c:v>3794</c:v>
                </c:pt>
                <c:pt idx="2">
                  <c:v>92348</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CERO</a:t>
            </a:r>
            <a:r>
              <a:rPr lang="en-US" baseline="0"/>
              <a:t> Top 3 </a:t>
            </a:r>
            <a:r>
              <a:rPr lang="en-US"/>
              <a:t>Approved Measures</a:t>
            </a:r>
          </a:p>
        </c:rich>
      </c:tx>
      <c:layout/>
      <c:overlay val="0"/>
    </c:title>
    <c:autoTitleDeleted val="0"/>
    <c:plotArea>
      <c:layout/>
      <c:pieChart>
        <c:varyColors val="1"/>
        <c:ser>
          <c:idx val="0"/>
          <c:order val="0"/>
          <c:tx>
            <c:strRef>
              <c:f>Sheet1!$B$14</c:f>
              <c:strCache>
                <c:ptCount val="1"/>
                <c:pt idx="0">
                  <c:v>Approved Measures</c:v>
                </c:pt>
              </c:strCache>
            </c:strRef>
          </c:tx>
          <c:dPt>
            <c:idx val="0"/>
            <c:bubble3D val="0"/>
          </c:dPt>
          <c:dPt>
            <c:idx val="1"/>
            <c:bubble3D val="0"/>
          </c:dPt>
          <c:dPt>
            <c:idx val="2"/>
            <c:bubble3D val="0"/>
          </c:dPt>
          <c:dLbls>
            <c:dLbl>
              <c:idx val="0"/>
              <c:layout>
                <c:manualLayout>
                  <c:x val="-0.13697835447830634"/>
                  <c:y val="0.15430628463108778"/>
                </c:manualLayout>
              </c:layout>
              <c:tx>
                <c:rich>
                  <a:bodyPr/>
                  <a:lstStyle/>
                  <a:p>
                    <a:pPr>
                      <a:defRPr/>
                    </a:pPr>
                    <a:r>
                      <a:rPr lang="en-US"/>
                      <a:t>49,614</a:t>
                    </a:r>
                  </a:p>
                  <a:p>
                    <a:pPr>
                      <a:defRPr/>
                    </a:pPr>
                    <a:r>
                      <a:rPr lang="en-US"/>
                      <a:t> (27%)</a:t>
                    </a:r>
                  </a:p>
                </c:rich>
              </c:tx>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0.15857884951881016"/>
                  <c:y val="-0.21445501603966172"/>
                </c:manualLayout>
              </c:layout>
              <c:tx>
                <c:rich>
                  <a:bodyPr/>
                  <a:lstStyle/>
                  <a:p>
                    <a:pPr>
                      <a:defRPr/>
                    </a:pPr>
                    <a:r>
                      <a:rPr lang="en-US"/>
                      <a:t>114,035 (61%)</a:t>
                    </a:r>
                  </a:p>
                </c:rich>
              </c:tx>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2"/>
              <c:layout/>
              <c:tx>
                <c:rich>
                  <a:bodyPr/>
                  <a:lstStyle/>
                  <a:p>
                    <a:pPr>
                      <a:defRPr/>
                    </a:pPr>
                    <a:r>
                      <a:rPr lang="en-US"/>
                      <a:t>22,217 (12%)</a:t>
                    </a:r>
                  </a:p>
                </c:rich>
              </c:tx>
              <c:spP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Sheet1!$A$15:$A$17</c:f>
              <c:strCache>
                <c:ptCount val="3"/>
                <c:pt idx="0">
                  <c:v>Solid wall insulation</c:v>
                </c:pt>
                <c:pt idx="1">
                  <c:v>HTTC wall insulation</c:v>
                </c:pt>
                <c:pt idx="2">
                  <c:v>Loft insulation</c:v>
                </c:pt>
              </c:strCache>
            </c:strRef>
          </c:cat>
          <c:val>
            <c:numRef>
              <c:f>Sheet1!$B$15:$B$17</c:f>
              <c:numCache>
                <c:formatCode>#,##0</c:formatCode>
                <c:ptCount val="3"/>
                <c:pt idx="0">
                  <c:v>49614</c:v>
                </c:pt>
                <c:pt idx="1">
                  <c:v>114035</c:v>
                </c:pt>
                <c:pt idx="2">
                  <c:v>22217</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HHCRO Top 3 Approved Measures</a:t>
            </a:r>
          </a:p>
        </c:rich>
      </c:tx>
      <c:layout/>
      <c:overlay val="0"/>
    </c:title>
    <c:autoTitleDeleted val="0"/>
    <c:plotArea>
      <c:layout/>
      <c:pieChart>
        <c:varyColors val="1"/>
        <c:ser>
          <c:idx val="0"/>
          <c:order val="0"/>
          <c:tx>
            <c:strRef>
              <c:f>Sheet1!$J$14</c:f>
              <c:strCache>
                <c:ptCount val="1"/>
                <c:pt idx="0">
                  <c:v>Approved Measures</c:v>
                </c:pt>
              </c:strCache>
            </c:strRef>
          </c:tx>
          <c:dPt>
            <c:idx val="0"/>
            <c:bubble3D val="0"/>
          </c:dPt>
          <c:dPt>
            <c:idx val="1"/>
            <c:bubble3D val="0"/>
          </c:dPt>
          <c:dPt>
            <c:idx val="2"/>
            <c:bubble3D val="0"/>
          </c:dPt>
          <c:dLbls>
            <c:dLbl>
              <c:idx val="0"/>
              <c:layout>
                <c:manualLayout>
                  <c:x val="-8.0905301275843194E-2"/>
                  <c:y val="0.14974227179935842"/>
                </c:manualLayout>
              </c:layout>
              <c:tx>
                <c:rich>
                  <a:bodyPr/>
                  <a:lstStyle/>
                  <a:p>
                    <a:pPr>
                      <a:defRPr/>
                    </a:pPr>
                    <a:r>
                      <a:rPr lang="en-US"/>
                      <a:t>33,496</a:t>
                    </a:r>
                  </a:p>
                  <a:p>
                    <a:pPr>
                      <a:defRPr/>
                    </a:pPr>
                    <a:r>
                      <a:rPr lang="en-US"/>
                      <a:t>(10%)</a:t>
                    </a:r>
                  </a:p>
                </c:rich>
              </c:tx>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7.7215180990076779E-2"/>
                  <c:y val="-0.2634798775153106"/>
                </c:manualLayout>
              </c:layout>
              <c:tx>
                <c:rich>
                  <a:bodyPr/>
                  <a:lstStyle/>
                  <a:p>
                    <a:pPr>
                      <a:defRPr/>
                    </a:pPr>
                    <a:r>
                      <a:rPr lang="en-US"/>
                      <a:t>246,982</a:t>
                    </a:r>
                  </a:p>
                  <a:p>
                    <a:pPr>
                      <a:defRPr/>
                    </a:pPr>
                    <a:r>
                      <a:rPr lang="en-US"/>
                      <a:t>(74%)</a:t>
                    </a:r>
                  </a:p>
                </c:rich>
              </c:tx>
              <c:spPr/>
              <c:dLblPos val="bestFit"/>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10354064030766208"/>
                  <c:y val="0.17274351122776319"/>
                </c:manualLayout>
              </c:layout>
              <c:tx>
                <c:rich>
                  <a:bodyPr/>
                  <a:lstStyle/>
                  <a:p>
                    <a:pPr>
                      <a:defRPr/>
                    </a:pPr>
                    <a:r>
                      <a:rPr lang="en-US"/>
                      <a:t>53,814</a:t>
                    </a:r>
                    <a:br>
                      <a:rPr lang="en-US"/>
                    </a:br>
                    <a:r>
                      <a:rPr lang="en-US"/>
                      <a:t>
(16%</a:t>
                    </a:r>
                  </a:p>
                </c:rich>
              </c:tx>
              <c:spPr/>
              <c:dLblPos val="bestFit"/>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Sheet1!$I$15:$I$17</c:f>
              <c:strCache>
                <c:ptCount val="3"/>
                <c:pt idx="0">
                  <c:v>Loft insulation</c:v>
                </c:pt>
                <c:pt idx="1">
                  <c:v>Boiler - replacement</c:v>
                </c:pt>
                <c:pt idx="2">
                  <c:v>Other heating</c:v>
                </c:pt>
              </c:strCache>
            </c:strRef>
          </c:cat>
          <c:val>
            <c:numRef>
              <c:f>Sheet1!$J$15:$J$17</c:f>
              <c:numCache>
                <c:formatCode>#,##0</c:formatCode>
                <c:ptCount val="3"/>
                <c:pt idx="0">
                  <c:v>33496</c:v>
                </c:pt>
                <c:pt idx="1">
                  <c:v>246982</c:v>
                </c:pt>
                <c:pt idx="2">
                  <c:v>53814</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7011592549474"/>
          <c:y val="0.12075180749147531"/>
          <c:w val="0.71379872357786578"/>
          <c:h val="0.65639421474537019"/>
        </c:manualLayout>
      </c:layout>
      <c:barChart>
        <c:barDir val="bar"/>
        <c:grouping val="clustered"/>
        <c:varyColors val="0"/>
        <c:ser>
          <c:idx val="1"/>
          <c:order val="0"/>
          <c:tx>
            <c:v>% Outstanding</c:v>
          </c:tx>
          <c:spPr>
            <a:solidFill>
              <a:srgbClr val="D5FFDB"/>
            </a:solidFill>
          </c:spPr>
          <c:invertIfNegative val="0"/>
          <c:dLbls>
            <c:delete val="1"/>
          </c:dLbls>
          <c:cat>
            <c:strRef>
              <c:f>'Fig 5.Obligation Progress Uplif'!$A$5:$A$8</c:f>
              <c:strCache>
                <c:ptCount val="4"/>
                <c:pt idx="0">
                  <c:v>HHCRO 
4.2 £bn</c:v>
                </c:pt>
                <c:pt idx="1">
                  <c:v>CSCO Rural Sub-Obligation
1.0 MtCO2</c:v>
                </c:pt>
                <c:pt idx="2">
                  <c:v>CSCO 
6.8 MtCO2</c:v>
                </c:pt>
                <c:pt idx="3">
                  <c:v>CERO
20.9 MtCO2</c:v>
                </c:pt>
              </c:strCache>
            </c:strRef>
          </c:cat>
          <c:val>
            <c:numRef>
              <c:f>'Fig 5.Obligation Progress Uplif'!$K$5:$K$8</c:f>
              <c:numCache>
                <c:formatCode>0%</c:formatCode>
                <c:ptCount val="4"/>
                <c:pt idx="0">
                  <c:v>1</c:v>
                </c:pt>
                <c:pt idx="1">
                  <c:v>1</c:v>
                </c:pt>
                <c:pt idx="2">
                  <c:v>1</c:v>
                </c:pt>
                <c:pt idx="3">
                  <c:v>1</c:v>
                </c:pt>
              </c:numCache>
            </c:numRef>
          </c:val>
        </c:ser>
        <c:ser>
          <c:idx val="2"/>
          <c:order val="1"/>
          <c:tx>
            <c:strRef>
              <c:f>'Fig 5.Obligation Progress Uplif'!$J$4</c:f>
              <c:strCache>
                <c:ptCount val="1"/>
                <c:pt idx="0">
                  <c:v>% Levelisation Notified </c:v>
                </c:pt>
              </c:strCache>
            </c:strRef>
          </c:tx>
          <c:spPr>
            <a:solidFill>
              <a:srgbClr val="A9CFE9"/>
            </a:solidFill>
            <a:ln w="15875">
              <a:solidFill>
                <a:schemeClr val="tx2">
                  <a:lumMod val="40000"/>
                  <a:lumOff val="60000"/>
                </a:schemeClr>
              </a:solidFill>
              <a:prstDash val="dash"/>
            </a:ln>
          </c:spPr>
          <c:invertIfNegative val="0"/>
          <c:dPt>
            <c:idx val="3"/>
            <c:invertIfNegative val="0"/>
            <c:bubble3D val="0"/>
            <c:spPr>
              <a:solidFill>
                <a:srgbClr val="A9CFE9"/>
              </a:solidFill>
              <a:ln w="16510">
                <a:solidFill>
                  <a:srgbClr val="7BA8DF"/>
                </a:solidFill>
                <a:prstDash val="dash"/>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5.9261275614569528E-4"/>
                  <c:y val="-3.6003729986426592E-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'Fig 5.Obligation Progress Uplif'!$J$5:$J$8</c:f>
              <c:numCache>
                <c:formatCode>0%</c:formatCode>
                <c:ptCount val="4"/>
                <c:pt idx="0">
                  <c:v>1.002355863571428</c:v>
                </c:pt>
                <c:pt idx="1">
                  <c:v>0.22998029908894016</c:v>
                </c:pt>
                <c:pt idx="2">
                  <c:v>0.49275125351470761</c:v>
                </c:pt>
                <c:pt idx="3">
                  <c:v>0.56872789424102999</c:v>
                </c:pt>
              </c:numCache>
            </c:numRef>
          </c:val>
        </c:ser>
        <c:ser>
          <c:idx val="3"/>
          <c:order val="2"/>
          <c:tx>
            <c:strRef>
              <c:f>'Fig 5.Obligation Progress Uplif'!$H$4</c:f>
              <c:strCache>
                <c:ptCount val="1"/>
                <c:pt idx="0">
                  <c:v>% Levelisation Approved</c:v>
                </c:pt>
              </c:strCache>
            </c:strRef>
          </c:tx>
          <c:spPr>
            <a:solidFill>
              <a:srgbClr val="2276BC"/>
            </a:solidFill>
          </c:spPr>
          <c:invertIfNegative val="0"/>
          <c:dPt>
            <c:idx val="3"/>
            <c:invertIfNegative val="0"/>
            <c:bubble3D val="0"/>
          </c:dPt>
          <c:dLbls>
            <c:delete val="1"/>
          </c:dLbls>
          <c:val>
            <c:numRef>
              <c:f>'Fig 5.Obligation Progress Uplif'!$H$5:$H$8</c:f>
              <c:numCache>
                <c:formatCode>0.00</c:formatCode>
                <c:ptCount val="4"/>
                <c:pt idx="0">
                  <c:v>0</c:v>
                </c:pt>
                <c:pt idx="1">
                  <c:v>0</c:v>
                </c:pt>
                <c:pt idx="2">
                  <c:v>0</c:v>
                </c:pt>
                <c:pt idx="3">
                  <c:v>0.46455870137619748</c:v>
                </c:pt>
              </c:numCache>
            </c:numRef>
          </c:val>
        </c:ser>
        <c:ser>
          <c:idx val="0"/>
          <c:order val="3"/>
          <c:tx>
            <c:strRef>
              <c:f>'Fig 5.Obligation Progress Uplif'!$F$4</c:f>
              <c:strCache>
                <c:ptCount val="1"/>
                <c:pt idx="0">
                  <c:v>% Estimated Interim</c:v>
                </c:pt>
              </c:strCache>
            </c:strRef>
          </c:tx>
          <c:spPr>
            <a:solidFill>
              <a:schemeClr val="accent4">
                <a:lumMod val="75000"/>
              </a:schemeClr>
            </a:solidFill>
            <a:ln w="16510">
              <a:solidFill>
                <a:srgbClr val="A38FBB"/>
              </a:solidFill>
              <a:prstDash val="dash"/>
            </a:ln>
          </c:spPr>
          <c:invertIfNegative val="0"/>
          <c:dLbls>
            <c:dLbl>
              <c:idx val="0"/>
              <c:layout>
                <c:manualLayout>
                  <c:x val="-3.542734019898449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numFmt formatCode="0%" sourceLinked="0"/>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'Fig 5.Obligation Progress Uplif'!$F$5:$F$8</c:f>
              <c:numCache>
                <c:formatCode>0.00</c:formatCode>
                <c:ptCount val="4"/>
                <c:pt idx="0">
                  <c:v>1.002355863571428</c:v>
                </c:pt>
                <c:pt idx="1">
                  <c:v>0.22998029908894016</c:v>
                </c:pt>
                <c:pt idx="2">
                  <c:v>0.49275125351470761</c:v>
                </c:pt>
                <c:pt idx="3">
                  <c:v>0.45489594760765684</c:v>
                </c:pt>
              </c:numCache>
            </c:numRef>
          </c:val>
        </c:ser>
        <c:ser>
          <c:idx val="7"/>
          <c:order val="4"/>
          <c:tx>
            <c:strRef>
              <c:f>'Fig 5.Obligation Progress Uplif'!$E$4</c:f>
              <c:strCache>
                <c:ptCount val="1"/>
                <c:pt idx="0">
                  <c:v>% Notified</c:v>
                </c:pt>
              </c:strCache>
            </c:strRef>
          </c:tx>
          <c:spPr>
            <a:solidFill>
              <a:srgbClr val="53D585"/>
            </a:solidFill>
            <a:ln w="19050">
              <a:solidFill>
                <a:srgbClr val="00B050"/>
              </a:solidFill>
            </a:ln>
          </c:spPr>
          <c:invertIfNegative val="0"/>
          <c:dLbls>
            <c:delete val="1"/>
          </c:dLbls>
          <c:cat>
            <c:strRef>
              <c:f>'Fig 5.Obligation Progress Uplif'!$A$5:$A$8</c:f>
              <c:strCache>
                <c:ptCount val="4"/>
                <c:pt idx="0">
                  <c:v>HHCRO 
4.2 £bn</c:v>
                </c:pt>
                <c:pt idx="1">
                  <c:v>CSCO Rural Sub-Obligation
1.0 MtCO2</c:v>
                </c:pt>
                <c:pt idx="2">
                  <c:v>CSCO 
6.8 MtCO2</c:v>
                </c:pt>
                <c:pt idx="3">
                  <c:v>CERO
20.9 MtCO2</c:v>
                </c:pt>
              </c:strCache>
            </c:strRef>
          </c:cat>
          <c:val>
            <c:numRef>
              <c:f>'Fig 5.Obligation Progress Uplif'!$E$5:$E$8</c:f>
              <c:numCache>
                <c:formatCode>0.00</c:formatCode>
                <c:ptCount val="4"/>
                <c:pt idx="0">
                  <c:v>1.002355863571428</c:v>
                </c:pt>
                <c:pt idx="1">
                  <c:v>2.406874510529523E-2</c:v>
                </c:pt>
                <c:pt idx="2">
                  <c:v>0.405538388088237</c:v>
                </c:pt>
                <c:pt idx="3">
                  <c:v>0.43037130430622145</c:v>
                </c:pt>
              </c:numCache>
            </c:numRef>
          </c:val>
        </c:ser>
        <c:ser>
          <c:idx val="4"/>
          <c:order val="5"/>
          <c:tx>
            <c:strRef>
              <c:f>'Fig 5.Obligation Progress Uplif'!$C$4</c:f>
              <c:strCache>
                <c:ptCount val="1"/>
                <c:pt idx="0">
                  <c:v>% Approved</c:v>
                </c:pt>
              </c:strCache>
            </c:strRef>
          </c:tx>
          <c:spPr>
            <a:solidFill>
              <a:srgbClr val="2F8D5E"/>
            </a:solidFill>
          </c:spPr>
          <c:invertIfNegative val="0"/>
          <c:dPt>
            <c:idx val="0"/>
            <c:invertIfNegative val="0"/>
            <c:bubble3D val="0"/>
            <c:spPr>
              <a:solidFill>
                <a:srgbClr val="2F8D5E"/>
              </a:solidFill>
              <a:ln>
                <a:solidFill>
                  <a:srgbClr val="00B050"/>
                </a:solidFill>
              </a:ln>
            </c:spPr>
          </c:dPt>
          <c:dPt>
            <c:idx val="2"/>
            <c:invertIfNegative val="0"/>
            <c:bubble3D val="0"/>
            <c:spPr>
              <a:solidFill>
                <a:srgbClr val="2F8D5E"/>
              </a:solidFill>
              <a:ln>
                <a:solidFill>
                  <a:srgbClr val="00B050"/>
                </a:solidFill>
              </a:ln>
            </c:spPr>
          </c:dPt>
          <c:dPt>
            <c:idx val="3"/>
            <c:invertIfNegative val="0"/>
            <c:bubble3D val="0"/>
            <c:spPr>
              <a:solidFill>
                <a:srgbClr val="2F8D5E"/>
              </a:solidFill>
              <a:ln>
                <a:solidFill>
                  <a:srgbClr val="00B050"/>
                </a:solidFill>
              </a:ln>
            </c:spPr>
          </c:dPt>
          <c:dLbls>
            <c:delete val="1"/>
          </c:dLbls>
          <c:cat>
            <c:strRef>
              <c:f>'Fig 5.Obligation Progress Uplif'!$A$5:$A$8</c:f>
              <c:strCache>
                <c:ptCount val="4"/>
                <c:pt idx="0">
                  <c:v>HHCRO 
4.2 £bn</c:v>
                </c:pt>
                <c:pt idx="1">
                  <c:v>CSCO Rural Sub-Obligation
1.0 MtCO2</c:v>
                </c:pt>
                <c:pt idx="2">
                  <c:v>CSCO 
6.8 MtCO2</c:v>
                </c:pt>
                <c:pt idx="3">
                  <c:v>CERO
20.9 MtCO2</c:v>
                </c:pt>
              </c:strCache>
            </c:strRef>
          </c:cat>
          <c:val>
            <c:numRef>
              <c:f>'Fig 5.Obligation Progress Uplif'!$C$5:$C$8</c:f>
              <c:numCache>
                <c:formatCode>0.00</c:formatCode>
                <c:ptCount val="4"/>
                <c:pt idx="0">
                  <c:v>0.97661373309523758</c:v>
                </c:pt>
                <c:pt idx="1">
                  <c:v>1.7526339220969949E-2</c:v>
                </c:pt>
                <c:pt idx="2">
                  <c:v>0.36091633117647071</c:v>
                </c:pt>
                <c:pt idx="3">
                  <c:v>0.23350943598086127</c:v>
                </c:pt>
              </c:numCache>
            </c:numRef>
          </c:val>
        </c:ser>
        <c:dLbls>
          <c:dLblPos val="outEnd"/>
          <c:showLegendKey val="0"/>
          <c:showVal val="1"/>
          <c:showCatName val="0"/>
          <c:showSerName val="0"/>
          <c:showPercent val="0"/>
          <c:showBubbleSize val="0"/>
        </c:dLbls>
        <c:gapWidth val="75"/>
        <c:overlap val="100"/>
        <c:axId val="82575616"/>
        <c:axId val="83028000"/>
      </c:barChart>
      <c:catAx>
        <c:axId val="82575616"/>
        <c:scaling>
          <c:orientation val="minMax"/>
        </c:scaling>
        <c:delete val="1"/>
        <c:axPos val="l"/>
        <c:numFmt formatCode="General" sourceLinked="0"/>
        <c:majorTickMark val="none"/>
        <c:minorTickMark val="none"/>
        <c:tickLblPos val="nextTo"/>
        <c:crossAx val="83028000"/>
        <c:crosses val="autoZero"/>
        <c:auto val="1"/>
        <c:lblAlgn val="ctr"/>
        <c:lblOffset val="100"/>
        <c:noMultiLvlLbl val="0"/>
      </c:catAx>
      <c:valAx>
        <c:axId val="83028000"/>
        <c:scaling>
          <c:orientation val="minMax"/>
          <c:max val="1"/>
        </c:scaling>
        <c:delete val="0"/>
        <c:axPos val="b"/>
        <c:majorGridlines/>
        <c:numFmt formatCode="0%" sourceLinked="0"/>
        <c:majorTickMark val="none"/>
        <c:minorTickMark val="none"/>
        <c:tickLblPos val="low"/>
        <c:spPr>
          <a:ln w="9525">
            <a:noFill/>
          </a:ln>
        </c:spPr>
        <c:txPr>
          <a:bodyPr rot="0" vert="horz" anchor="b" anchorCtr="0"/>
          <a:lstStyle/>
          <a:p>
            <a:pPr>
              <a:defRPr/>
            </a:pPr>
            <a:endParaRPr lang="en-US"/>
          </a:p>
        </c:txPr>
        <c:crossAx val="82575616"/>
        <c:crosses val="autoZero"/>
        <c:crossBetween val="between"/>
      </c:valAx>
    </c:plotArea>
    <c:legend>
      <c:legendPos val="b"/>
      <c:layout>
        <c:manualLayout>
          <c:xMode val="edge"/>
          <c:yMode val="edge"/>
          <c:x val="0"/>
          <c:y val="0.9066081246017087"/>
          <c:w val="1"/>
          <c:h val="6.59570331486342E-2"/>
        </c:manualLayout>
      </c:layout>
      <c:overlay val="0"/>
      <c:txPr>
        <a:bodyPr/>
        <a:lstStyle/>
        <a:p>
          <a:pPr>
            <a:defRPr sz="1000"/>
          </a:pPr>
          <a:endParaRPr lang="en-US"/>
        </a:p>
      </c:txPr>
    </c:legend>
    <c:plotVisOnly val="1"/>
    <c:dispBlanksAs val="gap"/>
    <c:showDLblsOverMax val="0"/>
  </c:chart>
  <c:spPr>
    <a:ln>
      <a:noFill/>
    </a:ln>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0.61871</cdr:x>
      <cdr:y>0.13494</cdr:y>
    </cdr:from>
    <cdr:to>
      <cdr:x>0.61871</cdr:x>
      <cdr:y>0.29937</cdr:y>
    </cdr:to>
    <cdr:cxnSp macro="">
      <cdr:nvCxnSpPr>
        <cdr:cNvPr id="4" name="Straight Connector 3"/>
        <cdr:cNvCxnSpPr/>
      </cdr:nvCxnSpPr>
      <cdr:spPr>
        <a:xfrm xmlns:a="http://schemas.openxmlformats.org/drawingml/2006/main">
          <a:off x="5301672" y="505279"/>
          <a:ext cx="0" cy="615694"/>
        </a:xfrm>
        <a:prstGeom xmlns:a="http://schemas.openxmlformats.org/drawingml/2006/main" prst="line">
          <a:avLst/>
        </a:prstGeom>
        <a:ln xmlns:a="http://schemas.openxmlformats.org/drawingml/2006/main" w="25400">
          <a:solidFill>
            <a:srgbClr val="C00000"/>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0.48638</cdr:x>
      <cdr:y>0.05816</cdr:y>
    </cdr:from>
    <cdr:to>
      <cdr:x>0.71227</cdr:x>
      <cdr:y>0.13733</cdr:y>
    </cdr:to>
    <cdr:sp macro="" textlink="">
      <cdr:nvSpPr>
        <cdr:cNvPr id="5" name="TextBox 4"/>
        <cdr:cNvSpPr txBox="1"/>
      </cdr:nvSpPr>
      <cdr:spPr>
        <a:xfrm xmlns:a="http://schemas.openxmlformats.org/drawingml/2006/main">
          <a:off x="4167800" y="217793"/>
          <a:ext cx="1935641" cy="2964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900" dirty="0">
              <a:latin typeface="Verdana" panose="020B0604030504040204" pitchFamily="34" charset="0"/>
              <a:ea typeface="Verdana" panose="020B0604030504040204" pitchFamily="34" charset="0"/>
              <a:cs typeface="Verdana" panose="020B0604030504040204" pitchFamily="34" charset="0"/>
            </a:rPr>
            <a:t>Reduced CERO Target</a:t>
          </a:r>
        </a:p>
      </cdr:txBody>
    </cdr:sp>
  </cdr:relSizeAnchor>
  <cdr:relSizeAnchor xmlns:cdr="http://schemas.openxmlformats.org/drawingml/2006/chartDrawing">
    <cdr:from>
      <cdr:x>0.8624</cdr:x>
      <cdr:y>0.65417</cdr:y>
    </cdr:from>
    <cdr:to>
      <cdr:x>0.93803</cdr:x>
      <cdr:y>0.75033</cdr:y>
    </cdr:to>
    <cdr:sp macro="" textlink="">
      <cdr:nvSpPr>
        <cdr:cNvPr id="2" name="TextBox 1"/>
        <cdr:cNvSpPr txBox="1"/>
      </cdr:nvSpPr>
      <cdr:spPr>
        <a:xfrm xmlns:a="http://schemas.openxmlformats.org/drawingml/2006/main">
          <a:off x="7389904" y="2449495"/>
          <a:ext cx="64807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latin typeface="Verdana" panose="020B0604030504040204" pitchFamily="34" charset="0"/>
              <a:ea typeface="Verdana" panose="020B0604030504040204" pitchFamily="34" charset="0"/>
              <a:cs typeface="Verdana" panose="020B0604030504040204" pitchFamily="34" charset="0"/>
            </a:rPr>
            <a:t>100%</a:t>
          </a:r>
          <a:endParaRPr lang="en-US" sz="800"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ctr" anchorCtr="0" compatLnSpc="1">
            <a:prstTxWarp prst="textNoShape">
              <a:avLst/>
            </a:prstTxWarp>
          </a:bodyPr>
          <a:lstStyle>
            <a:lvl1pPr algn="r">
              <a:defRPr sz="1200"/>
            </a:lvl1pPr>
          </a:lstStyle>
          <a:p>
            <a:fld id="{53DD9FB2-3080-4D6A-8EC0-024007CD5045}" type="slidenum">
              <a:rPr lang="en-GB" altLang="en-US"/>
              <a:pPr/>
              <a:t>‹#›</a:t>
            </a:fld>
            <a:endParaRPr lang="en-GB" altLang="en-US"/>
          </a:p>
        </p:txBody>
      </p:sp>
      <p:sp>
        <p:nvSpPr>
          <p:cNvPr id="3" name="Footer Placeholder 2"/>
          <p:cNvSpPr>
            <a:spLocks noGrp="1"/>
          </p:cNvSpPr>
          <p:nvPr>
            <p:ph type="ftr" sz="quarter" idx="2"/>
          </p:nvPr>
        </p:nvSpPr>
        <p:spPr>
          <a:xfrm>
            <a:off x="0" y="8685213"/>
            <a:ext cx="2971800" cy="457200"/>
          </a:xfrm>
          <a:prstGeom prst="rect">
            <a:avLst/>
          </a:prstGeom>
        </p:spPr>
        <p:txBody>
          <a:bodyPr vert="horz" lIns="91440" tIns="45720" rIns="91440" bIns="45720" rtlCol="0" anchor="ctr"/>
          <a:lstStyle>
            <a:lvl1pPr algn="l" fontAlgn="auto">
              <a:spcBef>
                <a:spcPts val="0"/>
              </a:spcBef>
              <a:spcAft>
                <a:spcPts val="0"/>
              </a:spcAft>
              <a:defRPr sz="1200">
                <a:latin typeface="+mn-lt"/>
                <a:cs typeface="+mn-cs"/>
              </a:defRPr>
            </a:lvl1pPr>
          </a:lstStyle>
          <a:p>
            <a:pPr>
              <a:defRPr/>
            </a:pPr>
            <a:r>
              <a:rPr lang="en-GB"/>
              <a:t>www.ofgem.gov.uk</a:t>
            </a:r>
          </a:p>
        </p:txBody>
      </p:sp>
    </p:spTree>
    <p:extLst>
      <p:ext uri="{BB962C8B-B14F-4D97-AF65-F5344CB8AC3E}">
        <p14:creationId xmlns:p14="http://schemas.microsoft.com/office/powerpoint/2010/main" val="1715591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5630135-CBC7-4B1E-8596-D4FE320AB074}" type="slidenum">
              <a:rPr lang="en-GB" altLang="en-US"/>
              <a:pPr/>
              <a:t>‹#›</a:t>
            </a:fld>
            <a:endParaRPr lang="en-GB" altLang="en-US"/>
          </a:p>
        </p:txBody>
      </p:sp>
    </p:spTree>
    <p:extLst>
      <p:ext uri="{BB962C8B-B14F-4D97-AF65-F5344CB8AC3E}">
        <p14:creationId xmlns:p14="http://schemas.microsoft.com/office/powerpoint/2010/main" val="427375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The next quarterly compliance update will be published by Ofgem in October. This will include an individual breakdown of suppliers progress towards their obligations, including the potential effect of the legislative changes (should they come into force) on supplier progress.</a:t>
            </a:r>
          </a:p>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F8028B7-E947-4C2E-9F24-08435C854170}" type="slidenum">
              <a:rPr lang="en-GB" altLang="en-US"/>
              <a:pPr eaLnBrk="1" hangingPunct="1"/>
              <a:t>3</a:t>
            </a:fld>
            <a:endParaRPr lang="en-GB" altLang="en-US"/>
          </a:p>
        </p:txBody>
      </p:sp>
    </p:spTree>
    <p:extLst>
      <p:ext uri="{BB962C8B-B14F-4D97-AF65-F5344CB8AC3E}">
        <p14:creationId xmlns:p14="http://schemas.microsoft.com/office/powerpoint/2010/main" val="183885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GB" altLang="en-US" smtClean="0"/>
              <a:t>All suppliers have nearly met HHCRO</a:t>
            </a:r>
          </a:p>
          <a:p>
            <a:pPr marL="171450" indent="-171450" eaLnBrk="1" hangingPunct="1">
              <a:buFontTx/>
              <a:buChar char="•"/>
            </a:pPr>
            <a:r>
              <a:rPr lang="en-GB" altLang="en-US" smtClean="0"/>
              <a:t>Should the proposed legislative changes be made by parliament, they are likely to have a material effect on CERO.</a:t>
            </a:r>
          </a:p>
          <a:p>
            <a:pPr marL="171450" indent="-171450" eaLnBrk="1" hangingPunct="1">
              <a:buFontTx/>
              <a:buChar char="•"/>
            </a:pPr>
            <a:r>
              <a:rPr lang="en-GB" altLang="en-US" smtClean="0"/>
              <a:t>Progress towards CSCO and CSCO rural had been slow, however suppliers have steadily increased their installation of interim measures over the past couple of months.</a:t>
            </a:r>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438D872-B36A-462B-B89C-BC6946FB3F08}" type="slidenum">
              <a:rPr lang="en-GB" altLang="en-US"/>
              <a:pPr eaLnBrk="1" hangingPunct="1"/>
              <a:t>4</a:t>
            </a:fld>
            <a:endParaRPr lang="en-GB" altLang="en-US"/>
          </a:p>
        </p:txBody>
      </p:sp>
    </p:spTree>
    <p:extLst>
      <p:ext uri="{BB962C8B-B14F-4D97-AF65-F5344CB8AC3E}">
        <p14:creationId xmlns:p14="http://schemas.microsoft.com/office/powerpoint/2010/main" val="132441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5BEE189-1C9C-4494-A917-AD164CFD1652}" type="slidenum">
              <a:rPr lang="en-GB" altLang="en-US"/>
              <a:pPr eaLnBrk="1" hangingPunct="1"/>
              <a:t>5</a:t>
            </a:fld>
            <a:endParaRPr lang="en-GB" altLang="en-US"/>
          </a:p>
        </p:txBody>
      </p:sp>
    </p:spTree>
    <p:extLst>
      <p:ext uri="{BB962C8B-B14F-4D97-AF65-F5344CB8AC3E}">
        <p14:creationId xmlns:p14="http://schemas.microsoft.com/office/powerpoint/2010/main" val="4874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36F939E-C849-420A-8A92-AC8F3617D6BD}" type="slidenum">
              <a:rPr lang="en-GB" altLang="en-US"/>
              <a:pPr eaLnBrk="1" hangingPunct="1"/>
              <a:t>7</a:t>
            </a:fld>
            <a:endParaRPr lang="en-GB" altLang="en-US"/>
          </a:p>
        </p:txBody>
      </p:sp>
    </p:spTree>
    <p:extLst>
      <p:ext uri="{BB962C8B-B14F-4D97-AF65-F5344CB8AC3E}">
        <p14:creationId xmlns:p14="http://schemas.microsoft.com/office/powerpoint/2010/main" val="3744973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A428595-5CEE-4E9E-A172-35535A9D4638}" type="slidenum">
              <a:rPr lang="en-GB" altLang="en-US"/>
              <a:pPr eaLnBrk="1" hangingPunct="1"/>
              <a:t>8</a:t>
            </a:fld>
            <a:endParaRPr lang="en-GB" altLang="en-US"/>
          </a:p>
        </p:txBody>
      </p:sp>
    </p:spTree>
    <p:extLst>
      <p:ext uri="{BB962C8B-B14F-4D97-AF65-F5344CB8AC3E}">
        <p14:creationId xmlns:p14="http://schemas.microsoft.com/office/powerpoint/2010/main" val="350366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0A3628-2238-4B03-8B7E-5BD85C70AE96}" type="slidenum">
              <a:rPr lang="en-GB" altLang="en-US"/>
              <a:pPr eaLnBrk="1" hangingPunct="1"/>
              <a:t>9</a:t>
            </a:fld>
            <a:endParaRPr lang="en-GB" altLang="en-US"/>
          </a:p>
        </p:txBody>
      </p:sp>
    </p:spTree>
    <p:extLst>
      <p:ext uri="{BB962C8B-B14F-4D97-AF65-F5344CB8AC3E}">
        <p14:creationId xmlns:p14="http://schemas.microsoft.com/office/powerpoint/2010/main" val="236401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CFD44F-FBEE-4E36-8E6F-4A42093E25AF}" type="slidenum">
              <a:rPr lang="en-GB" altLang="en-US">
                <a:solidFill>
                  <a:srgbClr val="000000"/>
                </a:solidFill>
              </a:rPr>
              <a:pPr eaLnBrk="1" hangingPunct="1"/>
              <a:t>10</a:t>
            </a:fld>
            <a:endParaRPr lang="en-GB" altLang="en-US">
              <a:solidFill>
                <a:srgbClr val="000000"/>
              </a:solidFill>
            </a:endParaRPr>
          </a:p>
        </p:txBody>
      </p:sp>
    </p:spTree>
    <p:extLst>
      <p:ext uri="{BB962C8B-B14F-4D97-AF65-F5344CB8AC3E}">
        <p14:creationId xmlns:p14="http://schemas.microsoft.com/office/powerpoint/2010/main" val="65082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C95576D-9440-4A23-9BEE-70511F56190C}" type="slidenum">
              <a:rPr lang="en-GB" altLang="en-US"/>
              <a:pPr eaLnBrk="1" hangingPunct="1"/>
              <a:t>11</a:t>
            </a:fld>
            <a:endParaRPr lang="en-GB" altLang="en-US"/>
          </a:p>
        </p:txBody>
      </p:sp>
    </p:spTree>
    <p:extLst>
      <p:ext uri="{BB962C8B-B14F-4D97-AF65-F5344CB8AC3E}">
        <p14:creationId xmlns:p14="http://schemas.microsoft.com/office/powerpoint/2010/main" val="180990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Slide Number Placeholder 5"/>
          <p:cNvSpPr>
            <a:spLocks noGrp="1"/>
          </p:cNvSpPr>
          <p:nvPr>
            <p:ph type="sldNum" sz="quarter" idx="10"/>
          </p:nvPr>
        </p:nvSpPr>
        <p:spPr/>
        <p:txBody>
          <a:bodyPr/>
          <a:lstStyle>
            <a:lvl1pPr>
              <a:defRPr/>
            </a:lvl1pPr>
          </a:lstStyle>
          <a:p>
            <a:fld id="{5C017657-27D4-46C0-BA0A-8E675294D384}" type="slidenum">
              <a:rPr lang="en-GB" altLang="en-US"/>
              <a:pPr/>
              <a:t>‹#›</a:t>
            </a:fld>
            <a:endParaRPr lang="en-GB" altLang="en-US"/>
          </a:p>
        </p:txBody>
      </p:sp>
    </p:spTree>
    <p:extLst>
      <p:ext uri="{BB962C8B-B14F-4D97-AF65-F5344CB8AC3E}">
        <p14:creationId xmlns:p14="http://schemas.microsoft.com/office/powerpoint/2010/main" val="10327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66712" y="1357298"/>
            <a:ext cx="109728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66712" y="2571745"/>
            <a:ext cx="10972800" cy="355441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fld id="{9BAF103C-9AC9-4044-A869-B1DB7C9FF6A4}" type="slidenum">
              <a:rPr lang="en-GB" altLang="en-US"/>
              <a:pPr/>
              <a:t>‹#›</a:t>
            </a:fld>
            <a:endParaRPr lang="en-GB" altLang="en-US"/>
          </a:p>
        </p:txBody>
      </p:sp>
    </p:spTree>
    <p:extLst>
      <p:ext uri="{BB962C8B-B14F-4D97-AF65-F5344CB8AC3E}">
        <p14:creationId xmlns:p14="http://schemas.microsoft.com/office/powerpoint/2010/main" val="286584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28737"/>
            <a:ext cx="2743200" cy="4697427"/>
          </a:xfrm>
          <a:prstGeom prst="rect">
            <a:avLst/>
          </a:prstGeo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609600" y="1428737"/>
            <a:ext cx="8026400" cy="469742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fld id="{8448E9EA-97BE-416A-8ABA-469DCEE385D4}" type="slidenum">
              <a:rPr lang="en-GB" altLang="en-US"/>
              <a:pPr/>
              <a:t>‹#›</a:t>
            </a:fld>
            <a:endParaRPr lang="en-GB" altLang="en-US"/>
          </a:p>
        </p:txBody>
      </p:sp>
    </p:spTree>
    <p:extLst>
      <p:ext uri="{BB962C8B-B14F-4D97-AF65-F5344CB8AC3E}">
        <p14:creationId xmlns:p14="http://schemas.microsoft.com/office/powerpoint/2010/main" val="33850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05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33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461" y="1500174"/>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71461" y="2786059"/>
            <a:ext cx="10972800" cy="338295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5"/>
          <p:cNvSpPr>
            <a:spLocks noGrp="1"/>
          </p:cNvSpPr>
          <p:nvPr>
            <p:ph type="sldNum" sz="quarter" idx="10"/>
          </p:nvPr>
        </p:nvSpPr>
        <p:spPr/>
        <p:txBody>
          <a:bodyPr/>
          <a:lstStyle>
            <a:lvl1pPr>
              <a:defRPr/>
            </a:lvl1pPr>
          </a:lstStyle>
          <a:p>
            <a:fld id="{31822237-0F66-4DD6-A67C-49916B82784E}" type="slidenum">
              <a:rPr lang="en-GB" altLang="en-US"/>
              <a:pPr/>
              <a:t>‹#›</a:t>
            </a:fld>
            <a:endParaRPr lang="en-GB" altLang="en-US"/>
          </a:p>
        </p:txBody>
      </p:sp>
    </p:spTree>
    <p:extLst>
      <p:ext uri="{BB962C8B-B14F-4D97-AF65-F5344CB8AC3E}">
        <p14:creationId xmlns:p14="http://schemas.microsoft.com/office/powerpoint/2010/main" val="1639021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6E176E54-7B76-4D34-9BAB-DE0DD96E7468}" type="slidenum">
              <a:rPr lang="en-GB" altLang="en-US"/>
              <a:pPr/>
              <a:t>‹#›</a:t>
            </a:fld>
            <a:endParaRPr lang="en-GB" altLang="en-US"/>
          </a:p>
        </p:txBody>
      </p:sp>
    </p:spTree>
    <p:extLst>
      <p:ext uri="{BB962C8B-B14F-4D97-AF65-F5344CB8AC3E}">
        <p14:creationId xmlns:p14="http://schemas.microsoft.com/office/powerpoint/2010/main" val="29117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6712" y="1571612"/>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857497"/>
            <a:ext cx="53848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7600" y="2857497"/>
            <a:ext cx="53848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ECE88887-8091-4F91-9DCE-01BAFCD4DD18}" type="slidenum">
              <a:rPr lang="en-GB" altLang="en-US"/>
              <a:pPr/>
              <a:t>‹#›</a:t>
            </a:fld>
            <a:endParaRPr lang="en-GB" altLang="en-US"/>
          </a:p>
        </p:txBody>
      </p:sp>
    </p:spTree>
    <p:extLst>
      <p:ext uri="{BB962C8B-B14F-4D97-AF65-F5344CB8AC3E}">
        <p14:creationId xmlns:p14="http://schemas.microsoft.com/office/powerpoint/2010/main" val="110973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461" y="1357298"/>
            <a:ext cx="10972800" cy="1143000"/>
          </a:xfrm>
          <a:prstGeom prst="rect">
            <a:avLst/>
          </a:prstGeo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571462" y="2571744"/>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3286124"/>
            <a:ext cx="5386917"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91252" y="2571744"/>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3286124"/>
            <a:ext cx="5389033"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5"/>
          <p:cNvSpPr>
            <a:spLocks noGrp="1"/>
          </p:cNvSpPr>
          <p:nvPr>
            <p:ph type="sldNum" sz="quarter" idx="10"/>
          </p:nvPr>
        </p:nvSpPr>
        <p:spPr/>
        <p:txBody>
          <a:bodyPr/>
          <a:lstStyle>
            <a:lvl1pPr>
              <a:defRPr/>
            </a:lvl1pPr>
          </a:lstStyle>
          <a:p>
            <a:fld id="{6613BE26-D3E9-4B3F-9E5D-77D86156EEBC}" type="slidenum">
              <a:rPr lang="en-GB" altLang="en-US"/>
              <a:pPr/>
              <a:t>‹#›</a:t>
            </a:fld>
            <a:endParaRPr lang="en-GB" altLang="en-US"/>
          </a:p>
        </p:txBody>
      </p:sp>
    </p:spTree>
    <p:extLst>
      <p:ext uri="{BB962C8B-B14F-4D97-AF65-F5344CB8AC3E}">
        <p14:creationId xmlns:p14="http://schemas.microsoft.com/office/powerpoint/2010/main" val="3695874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6712" y="1428736"/>
            <a:ext cx="10972800" cy="1143000"/>
          </a:xfrm>
          <a:prstGeom prst="rect">
            <a:avLst/>
          </a:prstGeom>
        </p:spPr>
        <p:txBody>
          <a:bodyPr/>
          <a:lstStyle/>
          <a:p>
            <a:r>
              <a:rPr lang="en-US" smtClean="0"/>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340E8CF1-360C-49CF-8AB4-BCB0052FDB5E}" type="slidenum">
              <a:rPr lang="en-GB" altLang="en-US"/>
              <a:pPr/>
              <a:t>‹#›</a:t>
            </a:fld>
            <a:endParaRPr lang="en-GB" altLang="en-US"/>
          </a:p>
        </p:txBody>
      </p:sp>
    </p:spTree>
    <p:extLst>
      <p:ext uri="{BB962C8B-B14F-4D97-AF65-F5344CB8AC3E}">
        <p14:creationId xmlns:p14="http://schemas.microsoft.com/office/powerpoint/2010/main" val="42131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89F2B81-E7FD-41CE-8978-2FCEFC90FB4E}" type="slidenum">
              <a:rPr lang="en-GB" altLang="en-US"/>
              <a:pPr/>
              <a:t>‹#›</a:t>
            </a:fld>
            <a:endParaRPr lang="en-GB" altLang="en-US"/>
          </a:p>
        </p:txBody>
      </p:sp>
    </p:spTree>
    <p:extLst>
      <p:ext uri="{BB962C8B-B14F-4D97-AF65-F5344CB8AC3E}">
        <p14:creationId xmlns:p14="http://schemas.microsoft.com/office/powerpoint/2010/main" val="406809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462" y="1500174"/>
            <a:ext cx="4011084"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1500175"/>
            <a:ext cx="6815667" cy="462598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71462" y="2786059"/>
            <a:ext cx="4011084" cy="333374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8C158281-120A-4B3B-A35C-59A00ED3C5DA}" type="slidenum">
              <a:rPr lang="en-GB" altLang="en-US"/>
              <a:pPr/>
              <a:t>‹#›</a:t>
            </a:fld>
            <a:endParaRPr lang="en-GB" altLang="en-US"/>
          </a:p>
        </p:txBody>
      </p:sp>
    </p:spTree>
    <p:extLst>
      <p:ext uri="{BB962C8B-B14F-4D97-AF65-F5344CB8AC3E}">
        <p14:creationId xmlns:p14="http://schemas.microsoft.com/office/powerpoint/2010/main" val="290493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1571612"/>
            <a:ext cx="7315200" cy="31559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7A5247C9-5AA0-4810-A838-FCE12681EDE1}" type="slidenum">
              <a:rPr lang="en-GB" altLang="en-US"/>
              <a:pPr/>
              <a:t>‹#›</a:t>
            </a:fld>
            <a:endParaRPr lang="en-GB" altLang="en-US"/>
          </a:p>
        </p:txBody>
      </p:sp>
    </p:spTree>
    <p:extLst>
      <p:ext uri="{BB962C8B-B14F-4D97-AF65-F5344CB8AC3E}">
        <p14:creationId xmlns:p14="http://schemas.microsoft.com/office/powerpoint/2010/main" val="359781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lgn="r">
              <a:defRPr/>
            </a:lvl1pPr>
          </a:lstStyle>
          <a:p>
            <a:fld id="{9C541504-6325-4079-807F-36F0AB73AC5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5" y="2357439"/>
            <a:ext cx="8464996" cy="523220"/>
          </a:xfrm>
          <a:prstGeom prst="rect">
            <a:avLst/>
          </a:prstGeom>
          <a:noFill/>
          <a:ln>
            <a:noFill/>
          </a:ln>
        </p:spPr>
        <p:txBody>
          <a:bodyPr wrap="square">
            <a:spAutoFit/>
          </a:bodyPr>
          <a:lstStyle/>
          <a:p>
            <a:pPr algn="r" fontAlgn="auto">
              <a:spcBef>
                <a:spcPts val="0"/>
              </a:spcBef>
              <a:spcAft>
                <a:spcPts val="600"/>
              </a:spcAft>
              <a:defRPr/>
            </a:pPr>
            <a:r>
              <a:rPr lang="en-GB" sz="2800" b="1" dirty="0">
                <a:solidFill>
                  <a:schemeClr val="tx1">
                    <a:lumMod val="75000"/>
                    <a:lumOff val="25000"/>
                  </a:schemeClr>
                </a:solidFill>
                <a:latin typeface="Verdana" pitchFamily="34" charset="0"/>
                <a:ea typeface="Verdana" pitchFamily="34" charset="0"/>
                <a:cs typeface="Verdana" pitchFamily="34" charset="0"/>
              </a:rPr>
              <a:t>Energy Companies Obligation Update</a:t>
            </a:r>
          </a:p>
        </p:txBody>
      </p:sp>
      <p:sp>
        <p:nvSpPr>
          <p:cNvPr id="3" name="TextBox 2"/>
          <p:cNvSpPr txBox="1"/>
          <p:nvPr/>
        </p:nvSpPr>
        <p:spPr>
          <a:xfrm>
            <a:off x="6596064" y="3212976"/>
            <a:ext cx="3500437" cy="738664"/>
          </a:xfrm>
          <a:prstGeom prst="rect">
            <a:avLst/>
          </a:prstGeom>
          <a:noFill/>
          <a:ln>
            <a:noFill/>
          </a:ln>
        </p:spPr>
        <p:txBody>
          <a:bodyPr>
            <a:spAutoFit/>
          </a:bodyPr>
          <a:lstStyle/>
          <a:p>
            <a:pPr algn="r" fontAlgn="auto">
              <a:spcBef>
                <a:spcPts val="0"/>
              </a:spcBef>
              <a:spcAft>
                <a:spcPts val="0"/>
              </a:spcAft>
              <a:defRPr/>
            </a:pPr>
            <a:r>
              <a:rPr lang="en-GB" sz="2400" b="1" dirty="0">
                <a:solidFill>
                  <a:schemeClr val="tx1">
                    <a:lumMod val="75000"/>
                    <a:lumOff val="25000"/>
                  </a:schemeClr>
                </a:solidFill>
                <a:latin typeface="Verdana" pitchFamily="34" charset="0"/>
                <a:ea typeface="Verdana" pitchFamily="34" charset="0"/>
                <a:cs typeface="Verdana" pitchFamily="34" charset="0"/>
              </a:rPr>
              <a:t>David Fletcher</a:t>
            </a:r>
          </a:p>
          <a:p>
            <a:pPr algn="r" fontAlgn="auto">
              <a:spcBef>
                <a:spcPts val="0"/>
              </a:spcBef>
              <a:spcAft>
                <a:spcPts val="0"/>
              </a:spcAft>
              <a:defRPr/>
            </a:pPr>
            <a:r>
              <a:rPr lang="en-GB" dirty="0">
                <a:solidFill>
                  <a:schemeClr val="tx1">
                    <a:lumMod val="75000"/>
                    <a:lumOff val="25000"/>
                  </a:schemeClr>
                </a:solidFill>
                <a:latin typeface="Verdana" pitchFamily="34" charset="0"/>
                <a:ea typeface="Verdana" pitchFamily="34" charset="0"/>
                <a:cs typeface="Verdana" pitchFamily="34" charset="0"/>
              </a:rPr>
              <a:t>7 October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bwMode="auto">
          <a:xfrm>
            <a:off x="1774825" y="1341439"/>
            <a:ext cx="8229600"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b="1"/>
              <a:t>Expected legislative changes to ECO </a:t>
            </a:r>
            <a:br>
              <a:rPr lang="en-US" altLang="en-US" sz="2800" b="1"/>
            </a:br>
            <a:endParaRPr lang="en-US" altLang="en-US" sz="2000" b="1"/>
          </a:p>
        </p:txBody>
      </p:sp>
      <p:sp>
        <p:nvSpPr>
          <p:cNvPr id="2" name="TextBox 1"/>
          <p:cNvSpPr txBox="1"/>
          <p:nvPr/>
        </p:nvSpPr>
        <p:spPr>
          <a:xfrm>
            <a:off x="1631950" y="4797425"/>
            <a:ext cx="8928100" cy="9223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266700" indent="-266700" fontAlgn="auto">
              <a:spcAft>
                <a:spcPts val="0"/>
              </a:spcAft>
              <a:defRPr/>
            </a:pPr>
            <a:r>
              <a:rPr lang="en-GB" altLang="en-US" dirty="0">
                <a:solidFill>
                  <a:prstClr val="white"/>
                </a:solidFill>
              </a:rPr>
              <a:t>ECO 2.2</a:t>
            </a:r>
          </a:p>
          <a:p>
            <a:pPr marL="285750" indent="-285750" fontAlgn="auto">
              <a:spcAft>
                <a:spcPts val="0"/>
              </a:spcAft>
              <a:buFont typeface="Arial" panose="020B0604020202020204" pitchFamily="34" charset="0"/>
              <a:buChar char="•"/>
              <a:defRPr/>
            </a:pPr>
            <a:r>
              <a:rPr lang="en-GB" altLang="en-US" dirty="0">
                <a:solidFill>
                  <a:prstClr val="white"/>
                </a:solidFill>
              </a:rPr>
              <a:t>Will be consulted on later in the year</a:t>
            </a:r>
          </a:p>
          <a:p>
            <a:pPr marL="285750" indent="-285750" fontAlgn="auto">
              <a:spcAft>
                <a:spcPts val="0"/>
              </a:spcAft>
              <a:buFont typeface="Arial" panose="020B0604020202020204" pitchFamily="34" charset="0"/>
              <a:buChar char="•"/>
              <a:defRPr/>
            </a:pPr>
            <a:r>
              <a:rPr lang="en-GB" altLang="en-US" dirty="0">
                <a:solidFill>
                  <a:prstClr val="white"/>
                </a:solidFill>
              </a:rPr>
              <a:t>Addressing all other changes that will have effect from 1 April 2015</a:t>
            </a:r>
          </a:p>
        </p:txBody>
      </p:sp>
      <p:sp>
        <p:nvSpPr>
          <p:cNvPr id="7" name="TextBox 6"/>
          <p:cNvSpPr txBox="1"/>
          <p:nvPr/>
        </p:nvSpPr>
        <p:spPr>
          <a:xfrm>
            <a:off x="1631950" y="3429000"/>
            <a:ext cx="8928100" cy="12001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266700" indent="-266700" fontAlgn="auto">
              <a:spcAft>
                <a:spcPts val="0"/>
              </a:spcAft>
              <a:defRPr/>
            </a:pPr>
            <a:r>
              <a:rPr lang="en-GB" altLang="en-US" dirty="0">
                <a:solidFill>
                  <a:prstClr val="white"/>
                </a:solidFill>
              </a:rPr>
              <a:t>ECO 2.1</a:t>
            </a:r>
          </a:p>
          <a:p>
            <a:pPr marL="285750" indent="-285750" fontAlgn="auto">
              <a:spcAft>
                <a:spcPts val="0"/>
              </a:spcAft>
              <a:buFont typeface="Arial" panose="020B0604020202020204" pitchFamily="34" charset="0"/>
              <a:buChar char="•"/>
              <a:defRPr/>
            </a:pPr>
            <a:r>
              <a:rPr lang="en-GB" altLang="en-US" dirty="0">
                <a:solidFill>
                  <a:prstClr val="white"/>
                </a:solidFill>
              </a:rPr>
              <a:t>Addressing some of the main requirements for HHCRO surplus actions for ECO 2</a:t>
            </a:r>
          </a:p>
          <a:p>
            <a:pPr marL="285750" indent="-285750" fontAlgn="auto">
              <a:spcAft>
                <a:spcPts val="0"/>
              </a:spcAft>
              <a:buFont typeface="Arial" panose="020B0604020202020204" pitchFamily="34" charset="0"/>
              <a:buChar char="•"/>
              <a:defRPr/>
            </a:pPr>
            <a:r>
              <a:rPr lang="en-GB" altLang="en-US" dirty="0">
                <a:solidFill>
                  <a:prstClr val="white"/>
                </a:solidFill>
              </a:rPr>
              <a:t>These relate to warranties and conversion factors for certain measures installed in non-gas households and boilers</a:t>
            </a:r>
          </a:p>
        </p:txBody>
      </p:sp>
      <p:sp>
        <p:nvSpPr>
          <p:cNvPr id="11269" name="TextBox 2"/>
          <p:cNvSpPr txBox="1">
            <a:spLocks noChangeArrowheads="1"/>
          </p:cNvSpPr>
          <p:nvPr/>
        </p:nvSpPr>
        <p:spPr bwMode="auto">
          <a:xfrm>
            <a:off x="1662114" y="1989139"/>
            <a:ext cx="80533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68580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eaLnBrk="1" hangingPunct="1">
              <a:buFont typeface="Arial" panose="020B0604020202020204" pitchFamily="34" charset="0"/>
              <a:buChar char="–"/>
            </a:pPr>
            <a:r>
              <a:rPr lang="en-GB" altLang="en-US" sz="1600"/>
              <a:t>The proposed changes to be introduced by the new ECO Order will extend the scheme from 1 April 2015 to 31 March 2017 (ECO2)</a:t>
            </a:r>
          </a:p>
          <a:p>
            <a:pPr lvl="1" eaLnBrk="1" hangingPunct="1"/>
            <a:endParaRPr lang="en-US" altLang="en-US" sz="1600" b="1"/>
          </a:p>
          <a:p>
            <a:pPr lvl="1" eaLnBrk="1" hangingPunct="1">
              <a:buFont typeface="Arial" panose="020B0604020202020204" pitchFamily="34" charset="0"/>
              <a:buChar char="–"/>
            </a:pPr>
            <a:r>
              <a:rPr lang="en-US" altLang="en-US" sz="1600"/>
              <a:t>Two further consultation periods:</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862138"/>
            <a:ext cx="84963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txBox="1">
            <a:spLocks/>
          </p:cNvSpPr>
          <p:nvPr/>
        </p:nvSpPr>
        <p:spPr bwMode="auto">
          <a:xfrm>
            <a:off x="1828800" y="1196976"/>
            <a:ext cx="82296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500" b="1"/>
              <a:t>ECO Changes – ECO2</a:t>
            </a:r>
            <a:endParaRPr lang="en-US" altLang="en-US" sz="2500" b="1">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02959B5-F387-4246-9A6F-8DDCC5B8EF0F}" type="slidenum">
              <a:rPr lang="en-GB" altLang="en-US"/>
              <a:pPr eaLnBrk="1" hangingPunct="1"/>
              <a:t>2</a:t>
            </a:fld>
            <a:endParaRPr lang="en-GB" altLang="en-US"/>
          </a:p>
        </p:txBody>
      </p:sp>
      <p:sp>
        <p:nvSpPr>
          <p:cNvPr id="3075" name="Content Placeholder 3"/>
          <p:cNvSpPr txBox="1">
            <a:spLocks/>
          </p:cNvSpPr>
          <p:nvPr/>
        </p:nvSpPr>
        <p:spPr bwMode="auto">
          <a:xfrm>
            <a:off x="1600100" y="1941466"/>
            <a:ext cx="9144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GB" altLang="en-US" sz="1600" dirty="0"/>
              <a:t>The Energy Companies Obligation (ECO) was launched in  early 2013, and replaced CERT and CESP. </a:t>
            </a:r>
          </a:p>
          <a:p>
            <a:pPr algn="ctr" eaLnBrk="1" hangingPunct="1">
              <a:spcBef>
                <a:spcPct val="20000"/>
              </a:spcBef>
              <a:buFont typeface="Arial" panose="020B0604020202020204" pitchFamily="34" charset="0"/>
              <a:buNone/>
            </a:pPr>
            <a:endParaRPr lang="en-GB" altLang="en-US" sz="1600" dirty="0"/>
          </a:p>
          <a:p>
            <a:pPr algn="ctr" eaLnBrk="1" hangingPunct="1">
              <a:spcBef>
                <a:spcPct val="20000"/>
              </a:spcBef>
              <a:buFont typeface="Arial" panose="020B0604020202020204" pitchFamily="34" charset="0"/>
              <a:buNone/>
            </a:pPr>
            <a:r>
              <a:rPr lang="en-GB" altLang="en-US" sz="1600" dirty="0"/>
              <a:t>The scheme places legal obligations on the larger energy suppliers to deliver energy efficiency measures to domestic energy users, with a focus on vulnerable consumer groups and hard-to-treat homes.</a:t>
            </a:r>
          </a:p>
          <a:p>
            <a:pPr eaLnBrk="1" hangingPunct="1">
              <a:spcBef>
                <a:spcPct val="20000"/>
              </a:spcBef>
              <a:buFont typeface="Arial" panose="020B0604020202020204" pitchFamily="34" charset="0"/>
              <a:buNone/>
            </a:pPr>
            <a:endParaRPr lang="en-GB" altLang="en-US" sz="1600" dirty="0"/>
          </a:p>
          <a:p>
            <a:pPr algn="ctr" eaLnBrk="1" hangingPunct="1">
              <a:spcBef>
                <a:spcPct val="20000"/>
              </a:spcBef>
              <a:buFont typeface="Arial" panose="020B0604020202020204" pitchFamily="34" charset="0"/>
              <a:buNone/>
            </a:pPr>
            <a:r>
              <a:rPr lang="en-GB" altLang="en-US" sz="1600" dirty="0"/>
              <a:t>Under the rules of ECO, energy suppliers are obliged to help improve the energy efficiency of their domestic customers’ buildings in three distinct areas:</a:t>
            </a:r>
          </a:p>
        </p:txBody>
      </p:sp>
      <p:sp>
        <p:nvSpPr>
          <p:cNvPr id="3076" name="Title 2"/>
          <p:cNvSpPr txBox="1">
            <a:spLocks/>
          </p:cNvSpPr>
          <p:nvPr/>
        </p:nvSpPr>
        <p:spPr bwMode="auto">
          <a:xfrm>
            <a:off x="1966913" y="1263651"/>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a:t>Introduction to ECO</a:t>
            </a:r>
            <a:endParaRPr lang="en-US" altLang="en-US" b="1"/>
          </a:p>
        </p:txBody>
      </p:sp>
      <p:sp>
        <p:nvSpPr>
          <p:cNvPr id="2" name="TextBox 1"/>
          <p:cNvSpPr txBox="1"/>
          <p:nvPr/>
        </p:nvSpPr>
        <p:spPr>
          <a:xfrm>
            <a:off x="1616893" y="4452987"/>
            <a:ext cx="2881313" cy="1570037"/>
          </a:xfrm>
          <a:prstGeom prst="rect">
            <a:avLst/>
          </a:prstGeom>
          <a:solidFill>
            <a:srgbClr val="009242"/>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endParaRPr lang="en-GB" sz="1600" b="1" dirty="0"/>
          </a:p>
          <a:p>
            <a:pPr algn="ctr">
              <a:defRPr/>
            </a:pPr>
            <a:endParaRPr lang="en-GB" sz="1600" b="1" dirty="0"/>
          </a:p>
          <a:p>
            <a:pPr algn="ctr">
              <a:defRPr/>
            </a:pPr>
            <a:r>
              <a:rPr lang="en-GB" sz="1600" b="1" dirty="0"/>
              <a:t>Carbon Emissions Reduction Obligation</a:t>
            </a:r>
          </a:p>
          <a:p>
            <a:pPr algn="ctr">
              <a:defRPr/>
            </a:pPr>
            <a:endParaRPr lang="en-GB" sz="1600" b="1" dirty="0"/>
          </a:p>
          <a:p>
            <a:pPr algn="ctr">
              <a:defRPr/>
            </a:pPr>
            <a:endParaRPr lang="en-GB" sz="1600" dirty="0"/>
          </a:p>
        </p:txBody>
      </p:sp>
      <p:sp>
        <p:nvSpPr>
          <p:cNvPr id="7" name="TextBox 6"/>
          <p:cNvSpPr txBox="1"/>
          <p:nvPr/>
        </p:nvSpPr>
        <p:spPr>
          <a:xfrm>
            <a:off x="4655368" y="4437112"/>
            <a:ext cx="2879725" cy="1601787"/>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endParaRPr lang="en-GB" sz="1600" b="1" dirty="0"/>
          </a:p>
          <a:p>
            <a:pPr algn="ctr">
              <a:defRPr/>
            </a:pPr>
            <a:endParaRPr lang="en-GB" sz="1600" b="1" dirty="0"/>
          </a:p>
          <a:p>
            <a:pPr algn="ctr">
              <a:defRPr/>
            </a:pPr>
            <a:r>
              <a:rPr lang="en-GB" sz="1600" b="1" dirty="0"/>
              <a:t>Community Obligation</a:t>
            </a:r>
            <a:r>
              <a:rPr lang="en-GB" sz="1600" dirty="0"/>
              <a:t/>
            </a:r>
            <a:br>
              <a:rPr lang="en-GB" sz="1600" dirty="0"/>
            </a:br>
            <a:endParaRPr lang="en-GB" sz="1600" dirty="0"/>
          </a:p>
          <a:p>
            <a:pPr algn="ctr">
              <a:defRPr/>
            </a:pPr>
            <a:endParaRPr lang="en-GB" sz="1600" dirty="0"/>
          </a:p>
          <a:p>
            <a:pPr algn="ctr">
              <a:defRPr/>
            </a:pPr>
            <a:endParaRPr lang="en-GB" dirty="0"/>
          </a:p>
        </p:txBody>
      </p:sp>
      <p:sp>
        <p:nvSpPr>
          <p:cNvPr id="8" name="TextBox 7"/>
          <p:cNvSpPr txBox="1"/>
          <p:nvPr/>
        </p:nvSpPr>
        <p:spPr>
          <a:xfrm>
            <a:off x="7681143" y="4437112"/>
            <a:ext cx="2881313" cy="1601787"/>
          </a:xfrm>
          <a:prstGeom prst="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endParaRPr lang="en-GB" sz="1600" b="1" dirty="0"/>
          </a:p>
          <a:p>
            <a:pPr algn="ctr">
              <a:defRPr/>
            </a:pPr>
            <a:endParaRPr lang="en-GB" sz="1600" b="1" dirty="0"/>
          </a:p>
          <a:p>
            <a:pPr algn="ctr">
              <a:defRPr/>
            </a:pPr>
            <a:r>
              <a:rPr lang="en-GB" sz="1600" b="1" dirty="0"/>
              <a:t>Home Heating Cost Reduction Obligation</a:t>
            </a:r>
          </a:p>
          <a:p>
            <a:pPr algn="ctr">
              <a:defRPr/>
            </a:pPr>
            <a:endParaRPr lang="en-GB" sz="1600" b="1" dirty="0"/>
          </a:p>
          <a:p>
            <a:pPr algn="ctr">
              <a:defRPr/>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2024063" y="11969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mtClean="0"/>
              <a:t>Scheme Progress</a:t>
            </a:r>
            <a:endParaRPr lang="en-US" altLang="en-US" smtClean="0"/>
          </a:p>
        </p:txBody>
      </p:sp>
      <p:sp>
        <p:nvSpPr>
          <p:cNvPr id="307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DBF77BF-CBDF-42C9-BF82-ED7F89941E00}" type="slidenum">
              <a:rPr lang="en-GB" altLang="en-US"/>
              <a:pPr eaLnBrk="1" hangingPunct="1"/>
              <a:t>3</a:t>
            </a:fld>
            <a:endParaRPr lang="en-GB" altLang="en-US"/>
          </a:p>
        </p:txBody>
      </p:sp>
      <p:sp>
        <p:nvSpPr>
          <p:cNvPr id="3076" name="TextBox 3"/>
          <p:cNvSpPr txBox="1">
            <a:spLocks noChangeArrowheads="1"/>
          </p:cNvSpPr>
          <p:nvPr/>
        </p:nvSpPr>
        <p:spPr bwMode="auto">
          <a:xfrm>
            <a:off x="2144713" y="2133601"/>
            <a:ext cx="8064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anose="020B0604020202020204" pitchFamily="34" charset="0"/>
              <a:buChar char="•"/>
              <a:defRPr/>
            </a:pPr>
            <a:r>
              <a:rPr lang="en-GB" altLang="en-US" b="1" dirty="0" smtClean="0">
                <a:cs typeface="Arial" charset="0"/>
              </a:rPr>
              <a:t>919,121</a:t>
            </a:r>
            <a:r>
              <a:rPr lang="en-GB" altLang="en-US" dirty="0" smtClean="0">
                <a:cs typeface="Arial" charset="0"/>
              </a:rPr>
              <a:t> measures have been installed under ECO up until 31 July 2014¹.</a:t>
            </a:r>
          </a:p>
          <a:p>
            <a:pPr>
              <a:buFont typeface="Arial" charset="0"/>
              <a:buChar char="•"/>
              <a:defRPr/>
            </a:pPr>
            <a:endParaRPr lang="en-GB" altLang="en-US" dirty="0" smtClean="0">
              <a:cs typeface="Arial" charset="0"/>
            </a:endParaRPr>
          </a:p>
          <a:p>
            <a:pPr>
              <a:buFont typeface="Arial" panose="020B0604020202020204" pitchFamily="34" charset="0"/>
              <a:buChar char="•"/>
              <a:defRPr/>
            </a:pPr>
            <a:r>
              <a:rPr lang="en-GB" altLang="en-US" dirty="0" smtClean="0">
                <a:cs typeface="Arial" charset="0"/>
              </a:rPr>
              <a:t>Of these, </a:t>
            </a:r>
            <a:r>
              <a:rPr lang="en-GB" altLang="en-US" b="1" dirty="0" smtClean="0">
                <a:cs typeface="Arial" charset="0"/>
              </a:rPr>
              <a:t>681,205</a:t>
            </a:r>
            <a:r>
              <a:rPr lang="en-GB" altLang="en-US" dirty="0" smtClean="0">
                <a:cs typeface="Arial" charset="0"/>
              </a:rPr>
              <a:t> measures have been approved by Ofgem by the end of August 2014.</a:t>
            </a:r>
          </a:p>
          <a:p>
            <a:pPr marL="0" indent="0">
              <a:defRPr/>
            </a:pPr>
            <a:endParaRPr lang="en-GB" altLang="en-US" dirty="0" smtClean="0">
              <a:cs typeface="Arial" charset="0"/>
            </a:endParaRPr>
          </a:p>
        </p:txBody>
      </p:sp>
      <p:sp>
        <p:nvSpPr>
          <p:cNvPr id="4101" name="TextBox 1"/>
          <p:cNvSpPr txBox="1">
            <a:spLocks noChangeArrowheads="1"/>
          </p:cNvSpPr>
          <p:nvPr/>
        </p:nvSpPr>
        <p:spPr bwMode="auto">
          <a:xfrm>
            <a:off x="2279651" y="5949951"/>
            <a:ext cx="7345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1100"/>
              <a:t>¹ As per DECC’s September statistical release.</a:t>
            </a:r>
          </a:p>
          <a:p>
            <a:pPr eaLnBrk="1" hangingPunct="1"/>
            <a:r>
              <a:rPr lang="en-GB" altLang="en-US" sz="1100" baseline="30000"/>
              <a:t>2 </a:t>
            </a:r>
            <a:r>
              <a:rPr lang="en-GB" altLang="en-US" sz="1100"/>
              <a:t>Hard-to-treat cavities (HTTCs) include narrow cavities, cavity walls in tall buildings, and in certain non-standard construction types, and those which are too difficult to treat with standard materials or require works to be carried out before installation.</a:t>
            </a:r>
            <a:endParaRPr lang="en-GB" altLang="en-US" sz="1100" baseline="30000"/>
          </a:p>
          <a:p>
            <a:pPr eaLnBrk="1" hangingPunct="1"/>
            <a:r>
              <a:rPr lang="en-GB" altLang="en-US" sz="1100" baseline="30000"/>
              <a:t>3</a:t>
            </a:r>
            <a:r>
              <a:rPr lang="en-GB" altLang="en-US" sz="1100"/>
              <a:t> Includes heating controls, heat recovery ventilation and warm air units.</a:t>
            </a:r>
            <a:endParaRPr lang="en-US" altLang="en-US" sz="1100"/>
          </a:p>
          <a:p>
            <a:pPr eaLnBrk="1" hangingPunct="1"/>
            <a:endParaRPr lang="en-GB" altLang="en-US" sz="1100"/>
          </a:p>
          <a:p>
            <a:pPr eaLnBrk="1" hangingPunct="1"/>
            <a:endParaRPr lang="en-US" altLang="en-US" sz="1100"/>
          </a:p>
        </p:txBody>
      </p:sp>
      <p:graphicFrame>
        <p:nvGraphicFramePr>
          <p:cNvPr id="8" name="Chart 7"/>
          <p:cNvGraphicFramePr>
            <a:graphicFrameLocks/>
          </p:cNvGraphicFramePr>
          <p:nvPr/>
        </p:nvGraphicFramePr>
        <p:xfrm>
          <a:off x="4279177" y="3284985"/>
          <a:ext cx="3346309" cy="22126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1524000" y="3284984"/>
          <a:ext cx="3096344" cy="22764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nvGraphicFramePr>
        <p:xfrm>
          <a:off x="7464152" y="3284984"/>
          <a:ext cx="3024336" cy="244827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D99A347-21DE-4C3D-B62A-83271F5CBDBB}" type="slidenum">
              <a:rPr lang="en-GB" altLang="en-US"/>
              <a:pPr eaLnBrk="1" hangingPunct="1"/>
              <a:t>4</a:t>
            </a:fld>
            <a:endParaRPr lang="en-GB" altLang="en-US"/>
          </a:p>
        </p:txBody>
      </p:sp>
      <p:graphicFrame>
        <p:nvGraphicFramePr>
          <p:cNvPr id="3" name="Chart 2"/>
          <p:cNvGraphicFramePr/>
          <p:nvPr/>
        </p:nvGraphicFramePr>
        <p:xfrm>
          <a:off x="1946456" y="1339545"/>
          <a:ext cx="856895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5124" name="Text Box 2"/>
          <p:cNvSpPr txBox="1">
            <a:spLocks noChangeArrowheads="1"/>
          </p:cNvSpPr>
          <p:nvPr/>
        </p:nvSpPr>
        <p:spPr bwMode="auto">
          <a:xfrm>
            <a:off x="1946275" y="1557339"/>
            <a:ext cx="12255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15000"/>
              </a:lnSpc>
              <a:spcAft>
                <a:spcPts val="1000"/>
              </a:spcAft>
            </a:pPr>
            <a:endParaRPr lang="en-GB" altLang="en-US" sz="1100">
              <a:latin typeface="Verdana" panose="020B0604030504040204" pitchFamily="34" charset="0"/>
              <a:cs typeface="Times New Roman" panose="02020603050405020304" pitchFamily="18" charset="0"/>
            </a:endParaRPr>
          </a:p>
          <a:p>
            <a:pPr algn="ctr" eaLnBrk="1" hangingPunct="1">
              <a:lnSpc>
                <a:spcPct val="115000"/>
              </a:lnSpc>
              <a:spcAft>
                <a:spcPts val="1000"/>
              </a:spcAft>
            </a:pPr>
            <a:r>
              <a:rPr lang="en-GB" altLang="en-US" sz="1100">
                <a:latin typeface="Verdana" panose="020B0604030504040204" pitchFamily="34" charset="0"/>
                <a:cs typeface="Times New Roman" panose="02020603050405020304" pitchFamily="18" charset="0"/>
              </a:rPr>
              <a:t>CERO</a:t>
            </a:r>
            <a:br>
              <a:rPr lang="en-GB" altLang="en-US" sz="1100">
                <a:latin typeface="Verdana" panose="020B0604030504040204" pitchFamily="34" charset="0"/>
                <a:cs typeface="Times New Roman" panose="02020603050405020304" pitchFamily="18" charset="0"/>
              </a:rPr>
            </a:br>
            <a:r>
              <a:rPr lang="en-GB" altLang="en-US" sz="1100">
                <a:latin typeface="Verdana" panose="020B0604030504040204" pitchFamily="34" charset="0"/>
                <a:cs typeface="Times New Roman" panose="02020603050405020304" pitchFamily="18" charset="0"/>
              </a:rPr>
              <a:t>20.9 MtCO</a:t>
            </a:r>
            <a:r>
              <a:rPr lang="en-GB" altLang="en-US" sz="1100" baseline="-25000">
                <a:latin typeface="Verdana" panose="020B0604030504040204" pitchFamily="34" charset="0"/>
                <a:cs typeface="Times New Roman" panose="02020603050405020304" pitchFamily="18" charset="0"/>
              </a:rPr>
              <a:t>2</a:t>
            </a:r>
            <a:endParaRPr lang="en-GB" altLang="en-US" sz="1100">
              <a:latin typeface="Verdana" panose="020B0604030504040204" pitchFamily="34" charset="0"/>
              <a:cs typeface="Times New Roman" panose="02020603050405020304" pitchFamily="18" charset="0"/>
            </a:endParaRPr>
          </a:p>
          <a:p>
            <a:pPr algn="ctr" eaLnBrk="1" hangingPunct="1">
              <a:lnSpc>
                <a:spcPct val="115000"/>
              </a:lnSpc>
              <a:spcAft>
                <a:spcPts val="1000"/>
              </a:spcAft>
            </a:pPr>
            <a:r>
              <a:rPr lang="en-GB" altLang="en-US" sz="1100">
                <a:latin typeface="Verdana" panose="020B0604030504040204" pitchFamily="34" charset="0"/>
                <a:cs typeface="Times New Roman" panose="02020603050405020304" pitchFamily="18" charset="0"/>
              </a:rPr>
              <a:t>CSCO</a:t>
            </a:r>
            <a:br>
              <a:rPr lang="en-GB" altLang="en-US" sz="1100">
                <a:latin typeface="Verdana" panose="020B0604030504040204" pitchFamily="34" charset="0"/>
                <a:cs typeface="Times New Roman" panose="02020603050405020304" pitchFamily="18" charset="0"/>
              </a:rPr>
            </a:br>
            <a:r>
              <a:rPr lang="en-GB" altLang="en-US" sz="1100">
                <a:latin typeface="Verdana" panose="020B0604030504040204" pitchFamily="34" charset="0"/>
                <a:cs typeface="Times New Roman" panose="02020603050405020304" pitchFamily="18" charset="0"/>
              </a:rPr>
              <a:t>6.8 MtCO</a:t>
            </a:r>
            <a:r>
              <a:rPr lang="en-GB" altLang="en-US" sz="1100" baseline="-25000">
                <a:latin typeface="Verdana" panose="020B0604030504040204" pitchFamily="34" charset="0"/>
                <a:cs typeface="Times New Roman" panose="02020603050405020304" pitchFamily="18" charset="0"/>
              </a:rPr>
              <a:t>2</a:t>
            </a:r>
            <a:endParaRPr lang="en-GB" altLang="en-US" sz="1100">
              <a:latin typeface="Verdana" panose="020B0604030504040204" pitchFamily="34" charset="0"/>
              <a:cs typeface="Times New Roman" panose="02020603050405020304" pitchFamily="18" charset="0"/>
            </a:endParaRPr>
          </a:p>
          <a:p>
            <a:pPr algn="ctr" eaLnBrk="1" hangingPunct="1">
              <a:lnSpc>
                <a:spcPct val="115000"/>
              </a:lnSpc>
              <a:spcAft>
                <a:spcPts val="1000"/>
              </a:spcAft>
            </a:pPr>
            <a:r>
              <a:rPr lang="en-GB" altLang="en-US" sz="1100">
                <a:latin typeface="Verdana" panose="020B0604030504040204" pitchFamily="34" charset="0"/>
                <a:cs typeface="Times New Roman" panose="02020603050405020304" pitchFamily="18" charset="0"/>
              </a:rPr>
              <a:t>CSCO Rural sub-obligation</a:t>
            </a:r>
            <a:br>
              <a:rPr lang="en-GB" altLang="en-US" sz="1100">
                <a:latin typeface="Verdana" panose="020B0604030504040204" pitchFamily="34" charset="0"/>
                <a:cs typeface="Times New Roman" panose="02020603050405020304" pitchFamily="18" charset="0"/>
              </a:rPr>
            </a:br>
            <a:r>
              <a:rPr lang="en-GB" altLang="en-US" sz="1100">
                <a:latin typeface="Verdana" panose="020B0604030504040204" pitchFamily="34" charset="0"/>
                <a:cs typeface="Times New Roman" panose="02020603050405020304" pitchFamily="18" charset="0"/>
              </a:rPr>
              <a:t>1.0 MtCO</a:t>
            </a:r>
            <a:r>
              <a:rPr lang="en-GB" altLang="en-US" sz="1100" baseline="-25000">
                <a:latin typeface="Verdana" panose="020B0604030504040204" pitchFamily="34" charset="0"/>
                <a:cs typeface="Times New Roman" panose="02020603050405020304" pitchFamily="18" charset="0"/>
              </a:rPr>
              <a:t>2</a:t>
            </a:r>
            <a:endParaRPr lang="en-GB" altLang="en-US" sz="1100">
              <a:latin typeface="Verdana" panose="020B0604030504040204" pitchFamily="34" charset="0"/>
              <a:cs typeface="Times New Roman" panose="02020603050405020304" pitchFamily="18" charset="0"/>
            </a:endParaRPr>
          </a:p>
          <a:p>
            <a:pPr algn="ctr" eaLnBrk="1" hangingPunct="1">
              <a:lnSpc>
                <a:spcPct val="115000"/>
              </a:lnSpc>
              <a:spcAft>
                <a:spcPts val="1000"/>
              </a:spcAft>
            </a:pPr>
            <a:r>
              <a:rPr lang="en-GB" altLang="en-US" sz="1100">
                <a:latin typeface="Verdana" panose="020B0604030504040204" pitchFamily="34" charset="0"/>
                <a:cs typeface="Times New Roman" panose="02020603050405020304" pitchFamily="18" charset="0"/>
              </a:rPr>
              <a:t>HHCRO</a:t>
            </a:r>
            <a:br>
              <a:rPr lang="en-GB" altLang="en-US" sz="1100">
                <a:latin typeface="Verdana" panose="020B0604030504040204" pitchFamily="34" charset="0"/>
                <a:cs typeface="Times New Roman" panose="02020603050405020304" pitchFamily="18" charset="0"/>
              </a:rPr>
            </a:br>
            <a:r>
              <a:rPr lang="en-GB" altLang="en-US" sz="1100">
                <a:latin typeface="Verdana" panose="020B0604030504040204" pitchFamily="34" charset="0"/>
                <a:cs typeface="Times New Roman" panose="02020603050405020304" pitchFamily="18" charset="0"/>
              </a:rPr>
              <a:t>4.2£bn</a:t>
            </a:r>
            <a:endParaRPr lang="en-US" altLang="en-US" sz="1100">
              <a:cs typeface="Times New Roman" panose="02020603050405020304" pitchFamily="18" charset="0"/>
            </a:endParaRPr>
          </a:p>
        </p:txBody>
      </p:sp>
      <p:sp>
        <p:nvSpPr>
          <p:cNvPr id="5125" name="TextBox 4"/>
          <p:cNvSpPr txBox="1">
            <a:spLocks noChangeArrowheads="1"/>
          </p:cNvSpPr>
          <p:nvPr/>
        </p:nvSpPr>
        <p:spPr bwMode="auto">
          <a:xfrm>
            <a:off x="1666876" y="5103814"/>
            <a:ext cx="88931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a:t>Excess actions carried over from CERT and CESP are </a:t>
            </a:r>
            <a:r>
              <a:rPr lang="en-GB" altLang="en-US" sz="1600" b="1"/>
              <a:t>not</a:t>
            </a:r>
            <a:r>
              <a:rPr lang="en-GB" altLang="en-US" sz="1600"/>
              <a:t> shown in this graph. </a:t>
            </a:r>
          </a:p>
          <a:p>
            <a:pPr eaLnBrk="1" hangingPunct="1">
              <a:buFont typeface="Arial" panose="020B0604020202020204" pitchFamily="34" charset="0"/>
              <a:buChar char="•"/>
            </a:pPr>
            <a:r>
              <a:rPr lang="en-GB" altLang="en-US" sz="1600"/>
              <a:t>Estimated levelisation uplift has been calculated as set out in the draft amendment Order using the relevant CERO measures installed up to 31 March 2014. Figure 3 assumes that all of these measures will be approved (including hard-to-treat cavity wall insulation).</a:t>
            </a:r>
            <a:endParaRPr lang="en-US" altLang="en-US" sz="1600"/>
          </a:p>
          <a:p>
            <a:pPr eaLnBrk="1" hangingPunct="1">
              <a:buFont typeface="Arial" panose="020B0604020202020204" pitchFamily="34" charset="0"/>
              <a:buChar char="•"/>
            </a:pPr>
            <a:r>
              <a:rPr lang="en-US" altLang="en-US" sz="1600"/>
              <a:t>It is possible that the draft amendment Order and in particular the provisions relating to interim measures, levelisation uplift and reduced CERO target will not come into force.</a:t>
            </a:r>
          </a:p>
        </p:txBody>
      </p:sp>
      <p:sp>
        <p:nvSpPr>
          <p:cNvPr id="5126" name="TextBox 5"/>
          <p:cNvSpPr txBox="1">
            <a:spLocks noChangeArrowheads="1"/>
          </p:cNvSpPr>
          <p:nvPr/>
        </p:nvSpPr>
        <p:spPr bwMode="auto">
          <a:xfrm>
            <a:off x="3486151" y="1095376"/>
            <a:ext cx="5256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2400" b="1"/>
              <a:t>Supplier progress towards obligations</a:t>
            </a:r>
            <a:endParaRPr lang="en-US" altLang="en-US" sz="2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399463" y="6356351"/>
            <a:ext cx="2133600" cy="365125"/>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2612B65-45B5-4494-83DA-5C50EA5EEAA5}" type="slidenum">
              <a:rPr lang="en-GB" altLang="en-US"/>
              <a:pPr eaLnBrk="1" hangingPunct="1"/>
              <a:t>5</a:t>
            </a:fld>
            <a:endParaRPr lang="en-GB" altLang="en-US"/>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l="5627" t="2995" r="5229" b="4724"/>
          <a:stretch>
            <a:fillRect/>
          </a:stretch>
        </p:blipFill>
        <p:spPr bwMode="auto">
          <a:xfrm>
            <a:off x="1774825" y="1196976"/>
            <a:ext cx="4465638" cy="547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TextBox 3"/>
          <p:cNvSpPr txBox="1">
            <a:spLocks noChangeArrowheads="1"/>
          </p:cNvSpPr>
          <p:nvPr/>
        </p:nvSpPr>
        <p:spPr bwMode="auto">
          <a:xfrm>
            <a:off x="6527800" y="1700214"/>
            <a:ext cx="36718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en-GB" altLang="en-US"/>
              <a:t>On average 35 ECO measures have been installed per 1000 households.</a:t>
            </a:r>
          </a:p>
          <a:p>
            <a:pPr eaLnBrk="1" hangingPunct="1">
              <a:buFont typeface="Arial" panose="020B0604020202020204" pitchFamily="34" charset="0"/>
              <a:buChar char="•"/>
            </a:pPr>
            <a:endParaRPr lang="en-GB" altLang="en-US"/>
          </a:p>
          <a:p>
            <a:pPr eaLnBrk="1" hangingPunct="1">
              <a:buFont typeface="Arial" panose="020B0604020202020204" pitchFamily="34" charset="0"/>
              <a:buChar char="•"/>
            </a:pPr>
            <a:r>
              <a:rPr lang="en-GB" altLang="en-US"/>
              <a:t>The highest concentration of ECO measure installs are in the North West and North East of England, South Wales and some parts of Scotland. </a:t>
            </a:r>
          </a:p>
          <a:p>
            <a:pPr eaLnBrk="1" hangingPunct="1">
              <a:buFont typeface="Arial" panose="020B0604020202020204" pitchFamily="34" charset="0"/>
              <a:buChar char="•"/>
            </a:pPr>
            <a:endParaRPr lang="en-GB" altLang="en-US"/>
          </a:p>
          <a:p>
            <a:pPr eaLnBrk="1" hangingPunct="1">
              <a:buFont typeface="Arial" panose="020B0604020202020204" pitchFamily="34" charset="0"/>
              <a:buChar char="•"/>
            </a:pPr>
            <a:r>
              <a:rPr lang="en-GB" altLang="en-US"/>
              <a:t>To the end of June 2014, 738, 729 unique households have benefitted from a measure installed under ECO.</a:t>
            </a:r>
            <a:endParaRPr lang="en-US" altLang="en-US"/>
          </a:p>
        </p:txBody>
      </p:sp>
      <p:sp>
        <p:nvSpPr>
          <p:cNvPr id="6149" name="TextBox 4"/>
          <p:cNvSpPr txBox="1">
            <a:spLocks noChangeArrowheads="1"/>
          </p:cNvSpPr>
          <p:nvPr/>
        </p:nvSpPr>
        <p:spPr bwMode="auto">
          <a:xfrm>
            <a:off x="6743701" y="5930900"/>
            <a:ext cx="37449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1400" b="1"/>
              <a:t>Source: </a:t>
            </a:r>
            <a:r>
              <a:rPr lang="en-GB" altLang="en-US" sz="1400"/>
              <a:t>DECCs  Green Deal, Energy Company Obligation (ECO) and Insulation Levels in Great Britain, Quarterly report: to June 2014</a:t>
            </a:r>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631951" y="5229226"/>
            <a:ext cx="8856663" cy="10080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3" name="Rectangle 62"/>
          <p:cNvSpPr/>
          <p:nvPr/>
        </p:nvSpPr>
        <p:spPr>
          <a:xfrm>
            <a:off x="1631951" y="4221163"/>
            <a:ext cx="8856663" cy="946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p:nvSpPr>
        <p:spPr>
          <a:xfrm>
            <a:off x="1631951" y="3146426"/>
            <a:ext cx="8856663" cy="10271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en-US" dirty="0">
              <a:solidFill>
                <a:prstClr val="white"/>
              </a:solidFill>
            </a:endParaRPr>
          </a:p>
        </p:txBody>
      </p:sp>
      <p:sp>
        <p:nvSpPr>
          <p:cNvPr id="59" name="Rectangle 58"/>
          <p:cNvSpPr/>
          <p:nvPr/>
        </p:nvSpPr>
        <p:spPr>
          <a:xfrm>
            <a:off x="5448300" y="1412876"/>
            <a:ext cx="4991100" cy="1655763"/>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prstClr val="black"/>
              </a:solidFill>
            </a:endParaRPr>
          </a:p>
          <a:p>
            <a:pPr fontAlgn="auto">
              <a:spcBef>
                <a:spcPts val="0"/>
              </a:spcBef>
              <a:spcAft>
                <a:spcPts val="0"/>
              </a:spcAft>
              <a:defRPr/>
            </a:pPr>
            <a:r>
              <a:rPr lang="en-GB" dirty="0">
                <a:solidFill>
                  <a:prstClr val="black"/>
                </a:solidFill>
              </a:rPr>
              <a:t>	</a:t>
            </a:r>
          </a:p>
          <a:p>
            <a:pPr fontAlgn="auto">
              <a:spcBef>
                <a:spcPts val="0"/>
              </a:spcBef>
              <a:spcAft>
                <a:spcPts val="0"/>
              </a:spcAft>
              <a:defRPr/>
            </a:pPr>
            <a:r>
              <a:rPr lang="en-GB" dirty="0">
                <a:solidFill>
                  <a:prstClr val="black"/>
                </a:solidFill>
              </a:rPr>
              <a:t>	</a:t>
            </a:r>
          </a:p>
          <a:p>
            <a:pPr fontAlgn="auto">
              <a:spcBef>
                <a:spcPts val="0"/>
              </a:spcBef>
              <a:spcAft>
                <a:spcPts val="0"/>
              </a:spcAft>
              <a:defRPr/>
            </a:pPr>
            <a:endParaRPr lang="en-GB" dirty="0">
              <a:solidFill>
                <a:prstClr val="black"/>
              </a:solidFill>
            </a:endParaRPr>
          </a:p>
          <a:p>
            <a:pPr fontAlgn="auto">
              <a:spcBef>
                <a:spcPts val="0"/>
              </a:spcBef>
              <a:spcAft>
                <a:spcPts val="0"/>
              </a:spcAft>
              <a:defRPr/>
            </a:pPr>
            <a:r>
              <a:rPr lang="en-GB" dirty="0">
                <a:solidFill>
                  <a:prstClr val="black"/>
                </a:solidFill>
              </a:rPr>
              <a:t>	2015</a:t>
            </a:r>
            <a:endParaRPr lang="en-US" dirty="0">
              <a:solidFill>
                <a:prstClr val="black"/>
              </a:solidFill>
            </a:endParaRPr>
          </a:p>
        </p:txBody>
      </p:sp>
      <p:sp>
        <p:nvSpPr>
          <p:cNvPr id="61" name="Rectangle 60"/>
          <p:cNvSpPr/>
          <p:nvPr/>
        </p:nvSpPr>
        <p:spPr>
          <a:xfrm>
            <a:off x="8656639" y="1412876"/>
            <a:ext cx="968375" cy="1655763"/>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prstClr val="black"/>
              </a:solidFill>
            </a:endParaRPr>
          </a:p>
          <a:p>
            <a:pPr fontAlgn="auto">
              <a:spcBef>
                <a:spcPts val="0"/>
              </a:spcBef>
              <a:spcAft>
                <a:spcPts val="0"/>
              </a:spcAft>
              <a:defRPr/>
            </a:pPr>
            <a:r>
              <a:rPr lang="en-GB" dirty="0">
                <a:solidFill>
                  <a:prstClr val="black"/>
                </a:solidFill>
              </a:rPr>
              <a:t>	</a:t>
            </a:r>
          </a:p>
          <a:p>
            <a:pPr fontAlgn="auto">
              <a:spcBef>
                <a:spcPts val="0"/>
              </a:spcBef>
              <a:spcAft>
                <a:spcPts val="0"/>
              </a:spcAft>
              <a:defRPr/>
            </a:pPr>
            <a:r>
              <a:rPr lang="en-GB" dirty="0">
                <a:solidFill>
                  <a:prstClr val="black"/>
                </a:solidFill>
              </a:rPr>
              <a:t>	</a:t>
            </a:r>
          </a:p>
          <a:p>
            <a:pPr fontAlgn="auto">
              <a:spcBef>
                <a:spcPts val="0"/>
              </a:spcBef>
              <a:spcAft>
                <a:spcPts val="0"/>
              </a:spcAft>
              <a:defRPr/>
            </a:pPr>
            <a:endParaRPr lang="en-GB" dirty="0">
              <a:solidFill>
                <a:prstClr val="black"/>
              </a:solidFill>
            </a:endParaRPr>
          </a:p>
          <a:p>
            <a:pPr fontAlgn="auto">
              <a:spcBef>
                <a:spcPts val="0"/>
              </a:spcBef>
              <a:spcAft>
                <a:spcPts val="0"/>
              </a:spcAft>
              <a:defRPr/>
            </a:pPr>
            <a:r>
              <a:rPr lang="en-GB" dirty="0">
                <a:solidFill>
                  <a:prstClr val="black"/>
                </a:solidFill>
              </a:rPr>
              <a:t>2016</a:t>
            </a:r>
            <a:endParaRPr lang="en-US" dirty="0">
              <a:solidFill>
                <a:prstClr val="black"/>
              </a:solidFill>
            </a:endParaRPr>
          </a:p>
        </p:txBody>
      </p:sp>
      <p:sp>
        <p:nvSpPr>
          <p:cNvPr id="60" name="Rectangle 59"/>
          <p:cNvSpPr/>
          <p:nvPr/>
        </p:nvSpPr>
        <p:spPr>
          <a:xfrm>
            <a:off x="9625013" y="1400176"/>
            <a:ext cx="863600" cy="1668463"/>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solidFill>
                <a:prstClr val="black"/>
              </a:solidFill>
            </a:endParaRPr>
          </a:p>
          <a:p>
            <a:pPr fontAlgn="auto">
              <a:spcBef>
                <a:spcPts val="0"/>
              </a:spcBef>
              <a:spcAft>
                <a:spcPts val="0"/>
              </a:spcAft>
              <a:defRPr/>
            </a:pPr>
            <a:r>
              <a:rPr lang="en-GB" dirty="0">
                <a:solidFill>
                  <a:prstClr val="black"/>
                </a:solidFill>
              </a:rPr>
              <a:t>	</a:t>
            </a:r>
          </a:p>
          <a:p>
            <a:pPr fontAlgn="auto">
              <a:spcBef>
                <a:spcPts val="0"/>
              </a:spcBef>
              <a:spcAft>
                <a:spcPts val="0"/>
              </a:spcAft>
              <a:defRPr/>
            </a:pPr>
            <a:r>
              <a:rPr lang="en-GB" dirty="0">
                <a:solidFill>
                  <a:prstClr val="black"/>
                </a:solidFill>
              </a:rPr>
              <a:t>	</a:t>
            </a:r>
          </a:p>
          <a:p>
            <a:pPr fontAlgn="auto">
              <a:spcBef>
                <a:spcPts val="0"/>
              </a:spcBef>
              <a:spcAft>
                <a:spcPts val="0"/>
              </a:spcAft>
              <a:defRPr/>
            </a:pPr>
            <a:endParaRPr lang="en-GB" dirty="0">
              <a:solidFill>
                <a:prstClr val="black"/>
              </a:solidFill>
            </a:endParaRPr>
          </a:p>
          <a:p>
            <a:pPr fontAlgn="auto">
              <a:spcBef>
                <a:spcPts val="0"/>
              </a:spcBef>
              <a:spcAft>
                <a:spcPts val="0"/>
              </a:spcAft>
              <a:defRPr/>
            </a:pPr>
            <a:r>
              <a:rPr lang="en-GB" dirty="0">
                <a:solidFill>
                  <a:prstClr val="black"/>
                </a:solidFill>
              </a:rPr>
              <a:t>2017</a:t>
            </a:r>
            <a:endParaRPr lang="en-US" dirty="0">
              <a:solidFill>
                <a:prstClr val="black"/>
              </a:solidFill>
            </a:endParaRPr>
          </a:p>
        </p:txBody>
      </p:sp>
      <p:sp>
        <p:nvSpPr>
          <p:cNvPr id="58" name="Rectangle 57"/>
          <p:cNvSpPr/>
          <p:nvPr/>
        </p:nvSpPr>
        <p:spPr>
          <a:xfrm>
            <a:off x="1631950" y="1412876"/>
            <a:ext cx="3816350" cy="16557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prstClr val="white"/>
              </a:solidFill>
            </a:endParaRPr>
          </a:p>
          <a:p>
            <a:pPr algn="ctr" fontAlgn="auto">
              <a:spcBef>
                <a:spcPts val="0"/>
              </a:spcBef>
              <a:spcAft>
                <a:spcPts val="0"/>
              </a:spcAft>
              <a:defRPr/>
            </a:pPr>
            <a:endParaRPr lang="en-GB" dirty="0">
              <a:solidFill>
                <a:prstClr val="white"/>
              </a:solidFill>
            </a:endParaRPr>
          </a:p>
          <a:p>
            <a:pPr algn="ctr" fontAlgn="auto">
              <a:spcBef>
                <a:spcPts val="0"/>
              </a:spcBef>
              <a:spcAft>
                <a:spcPts val="0"/>
              </a:spcAft>
              <a:defRPr/>
            </a:pPr>
            <a:endParaRPr lang="en-GB" dirty="0">
              <a:solidFill>
                <a:prstClr val="black"/>
              </a:solidFill>
            </a:endParaRPr>
          </a:p>
          <a:p>
            <a:pPr algn="ctr" fontAlgn="auto">
              <a:spcBef>
                <a:spcPts val="0"/>
              </a:spcBef>
              <a:spcAft>
                <a:spcPts val="0"/>
              </a:spcAft>
              <a:defRPr/>
            </a:pPr>
            <a:endParaRPr lang="en-GB" dirty="0">
              <a:solidFill>
                <a:prstClr val="black"/>
              </a:solidFill>
            </a:endParaRPr>
          </a:p>
          <a:p>
            <a:pPr fontAlgn="auto">
              <a:spcBef>
                <a:spcPts val="0"/>
              </a:spcBef>
              <a:spcAft>
                <a:spcPts val="0"/>
              </a:spcAft>
              <a:defRPr/>
            </a:pPr>
            <a:r>
              <a:rPr lang="en-GB" dirty="0">
                <a:solidFill>
                  <a:prstClr val="black"/>
                </a:solidFill>
              </a:rPr>
              <a:t>      2014</a:t>
            </a:r>
            <a:endParaRPr lang="en-US" dirty="0">
              <a:solidFill>
                <a:prstClr val="black"/>
              </a:solidFill>
            </a:endParaRPr>
          </a:p>
        </p:txBody>
      </p:sp>
      <p:sp>
        <p:nvSpPr>
          <p:cNvPr id="3078" name="Slide Number Placeholder 5"/>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4F32421-0F55-4428-BED1-29322564151E}" type="slidenum">
              <a:rPr lang="en-GB" altLang="en-US">
                <a:solidFill>
                  <a:srgbClr val="000000"/>
                </a:solidFill>
              </a:rPr>
              <a:pPr eaLnBrk="1" hangingPunct="1"/>
              <a:t>6</a:t>
            </a:fld>
            <a:endParaRPr lang="en-GB" altLang="en-US">
              <a:solidFill>
                <a:srgbClr val="000000"/>
              </a:solidFill>
            </a:endParaRPr>
          </a:p>
        </p:txBody>
      </p:sp>
      <p:grpSp>
        <p:nvGrpSpPr>
          <p:cNvPr id="7178" name="Group 23"/>
          <p:cNvGrpSpPr>
            <a:grpSpLocks/>
          </p:cNvGrpSpPr>
          <p:nvPr/>
        </p:nvGrpSpPr>
        <p:grpSpPr bwMode="auto">
          <a:xfrm>
            <a:off x="1751014" y="1844676"/>
            <a:ext cx="3214687" cy="360363"/>
            <a:chOff x="1603415" y="381463"/>
            <a:chExt cx="2001408" cy="800563"/>
          </a:xfrm>
        </p:grpSpPr>
        <p:sp>
          <p:nvSpPr>
            <p:cNvPr id="25" name="Chevron 24"/>
            <p:cNvSpPr/>
            <p:nvPr/>
          </p:nvSpPr>
          <p:spPr>
            <a:xfrm>
              <a:off x="1603415" y="381463"/>
              <a:ext cx="2001408" cy="80056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dirty="0">
                  <a:solidFill>
                    <a:prstClr val="white"/>
                  </a:solidFill>
                </a:rPr>
                <a:t>      	  </a:t>
              </a:r>
              <a:r>
                <a:rPr lang="en-GB" b="1" dirty="0">
                  <a:solidFill>
                    <a:prstClr val="white"/>
                  </a:solidFill>
                </a:rPr>
                <a:t>ECO 1.1</a:t>
              </a:r>
              <a:endParaRPr lang="en-US" b="1" dirty="0">
                <a:solidFill>
                  <a:prstClr val="white"/>
                </a:solidFill>
              </a:endParaRPr>
            </a:p>
          </p:txBody>
        </p:sp>
        <p:sp>
          <p:nvSpPr>
            <p:cNvPr id="26" name="Chevron 4"/>
            <p:cNvSpPr/>
            <p:nvPr/>
          </p:nvSpPr>
          <p:spPr>
            <a:xfrm>
              <a:off x="2002708" y="381463"/>
              <a:ext cx="1202821" cy="800563"/>
            </a:xfrm>
            <a:prstGeom prst="rect">
              <a:avLst/>
            </a:prstGeom>
          </p:spPr>
          <p:style>
            <a:lnRef idx="0">
              <a:scrgbClr r="0" g="0" b="0"/>
            </a:lnRef>
            <a:fillRef idx="0">
              <a:scrgbClr r="0" g="0" b="0"/>
            </a:fillRef>
            <a:effectRef idx="0">
              <a:scrgbClr r="0" g="0" b="0"/>
            </a:effectRef>
            <a:fontRef idx="minor">
              <a:schemeClr val="lt1"/>
            </a:fontRef>
          </p:style>
          <p:txBody>
            <a:bodyPr lIns="140018" tIns="93345" rIns="46673" bIns="93345" spcCol="1270" anchor="ctr"/>
            <a:lstStyle/>
            <a:p>
              <a:pPr algn="ctr" defTabSz="1555750" fontAlgn="auto">
                <a:lnSpc>
                  <a:spcPct val="90000"/>
                </a:lnSpc>
                <a:spcAft>
                  <a:spcPct val="35000"/>
                </a:spcAft>
                <a:defRPr/>
              </a:pPr>
              <a:endParaRPr lang="en-US" sz="3500">
                <a:solidFill>
                  <a:prstClr val="white"/>
                </a:solidFill>
              </a:endParaRPr>
            </a:p>
          </p:txBody>
        </p:sp>
      </p:grpSp>
      <p:grpSp>
        <p:nvGrpSpPr>
          <p:cNvPr id="7179" name="Group 26"/>
          <p:cNvGrpSpPr>
            <a:grpSpLocks/>
          </p:cNvGrpSpPr>
          <p:nvPr/>
        </p:nvGrpSpPr>
        <p:grpSpPr bwMode="auto">
          <a:xfrm>
            <a:off x="6538914" y="1846264"/>
            <a:ext cx="3844925" cy="719137"/>
            <a:chOff x="1567894" y="-380389"/>
            <a:chExt cx="2001408" cy="1562550"/>
          </a:xfrm>
        </p:grpSpPr>
        <p:sp>
          <p:nvSpPr>
            <p:cNvPr id="28" name="Chevron 27"/>
            <p:cNvSpPr/>
            <p:nvPr/>
          </p:nvSpPr>
          <p:spPr>
            <a:xfrm>
              <a:off x="1567894" y="-380389"/>
              <a:ext cx="2001408" cy="80024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dirty="0">
                  <a:solidFill>
                    <a:prstClr val="white"/>
                  </a:solidFill>
                </a:rPr>
                <a:t>	</a:t>
              </a:r>
              <a:r>
                <a:rPr lang="en-GB" b="1" dirty="0">
                  <a:solidFill>
                    <a:prstClr val="white"/>
                  </a:solidFill>
                </a:rPr>
                <a:t>ECO 2</a:t>
              </a:r>
              <a:endParaRPr lang="en-US" b="1" dirty="0">
                <a:solidFill>
                  <a:prstClr val="white"/>
                </a:solidFill>
              </a:endParaRPr>
            </a:p>
          </p:txBody>
        </p:sp>
        <p:sp>
          <p:nvSpPr>
            <p:cNvPr id="29" name="Chevron 4"/>
            <p:cNvSpPr/>
            <p:nvPr/>
          </p:nvSpPr>
          <p:spPr>
            <a:xfrm>
              <a:off x="2004204" y="381914"/>
              <a:ext cx="1199853" cy="800247"/>
            </a:xfrm>
            <a:prstGeom prst="rect">
              <a:avLst/>
            </a:prstGeom>
          </p:spPr>
          <p:style>
            <a:lnRef idx="0">
              <a:scrgbClr r="0" g="0" b="0"/>
            </a:lnRef>
            <a:fillRef idx="0">
              <a:scrgbClr r="0" g="0" b="0"/>
            </a:fillRef>
            <a:effectRef idx="0">
              <a:scrgbClr r="0" g="0" b="0"/>
            </a:effectRef>
            <a:fontRef idx="minor">
              <a:schemeClr val="lt1"/>
            </a:fontRef>
          </p:style>
          <p:txBody>
            <a:bodyPr lIns="140018" tIns="93345" rIns="46673" bIns="93345" spcCol="1270" anchor="ctr"/>
            <a:lstStyle/>
            <a:p>
              <a:pPr algn="ctr" defTabSz="1555750" fontAlgn="auto">
                <a:lnSpc>
                  <a:spcPct val="90000"/>
                </a:lnSpc>
                <a:spcAft>
                  <a:spcPct val="35000"/>
                </a:spcAft>
                <a:defRPr/>
              </a:pPr>
              <a:endParaRPr lang="en-US" sz="3500">
                <a:solidFill>
                  <a:prstClr val="white"/>
                </a:solidFill>
              </a:endParaRPr>
            </a:p>
          </p:txBody>
        </p:sp>
      </p:grpSp>
      <p:grpSp>
        <p:nvGrpSpPr>
          <p:cNvPr id="7180" name="Group 29"/>
          <p:cNvGrpSpPr>
            <a:grpSpLocks/>
          </p:cNvGrpSpPr>
          <p:nvPr/>
        </p:nvGrpSpPr>
        <p:grpSpPr bwMode="auto">
          <a:xfrm>
            <a:off x="1751014" y="1417638"/>
            <a:ext cx="746125" cy="368300"/>
            <a:chOff x="1671552" y="142088"/>
            <a:chExt cx="2001408" cy="1039938"/>
          </a:xfrm>
        </p:grpSpPr>
        <p:sp>
          <p:nvSpPr>
            <p:cNvPr id="31" name="Chevron 30"/>
            <p:cNvSpPr/>
            <p:nvPr/>
          </p:nvSpPr>
          <p:spPr>
            <a:xfrm>
              <a:off x="1671552" y="142088"/>
              <a:ext cx="2001408" cy="80236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May</a:t>
              </a:r>
              <a:endParaRPr lang="en-US" sz="1200" dirty="0">
                <a:solidFill>
                  <a:prstClr val="white"/>
                </a:solidFill>
              </a:endParaRPr>
            </a:p>
          </p:txBody>
        </p:sp>
        <p:sp>
          <p:nvSpPr>
            <p:cNvPr id="32" name="Chevron 4"/>
            <p:cNvSpPr/>
            <p:nvPr/>
          </p:nvSpPr>
          <p:spPr>
            <a:xfrm>
              <a:off x="2003701" y="379659"/>
              <a:ext cx="1200845" cy="802367"/>
            </a:xfrm>
            <a:prstGeom prst="rect">
              <a:avLst/>
            </a:prstGeom>
          </p:spPr>
          <p:style>
            <a:lnRef idx="0">
              <a:scrgbClr r="0" g="0" b="0"/>
            </a:lnRef>
            <a:fillRef idx="0">
              <a:scrgbClr r="0" g="0" b="0"/>
            </a:fillRef>
            <a:effectRef idx="0">
              <a:scrgbClr r="0" g="0" b="0"/>
            </a:effectRef>
            <a:fontRef idx="minor">
              <a:schemeClr val="lt1"/>
            </a:fontRef>
          </p:style>
          <p:txBody>
            <a:bodyPr lIns="140018" tIns="93345" rIns="46673" bIns="93345" spcCol="1270" anchor="ctr"/>
            <a:lstStyle/>
            <a:p>
              <a:pPr algn="ctr" defTabSz="1555750" fontAlgn="auto">
                <a:lnSpc>
                  <a:spcPct val="90000"/>
                </a:lnSpc>
                <a:spcAft>
                  <a:spcPct val="35000"/>
                </a:spcAft>
                <a:defRPr/>
              </a:pPr>
              <a:endParaRPr lang="en-US" sz="1200">
                <a:solidFill>
                  <a:prstClr val="white"/>
                </a:solidFill>
              </a:endParaRPr>
            </a:p>
          </p:txBody>
        </p:sp>
      </p:grpSp>
      <p:sp>
        <p:nvSpPr>
          <p:cNvPr id="35" name="Chevron 4"/>
          <p:cNvSpPr/>
          <p:nvPr/>
        </p:nvSpPr>
        <p:spPr>
          <a:xfrm>
            <a:off x="3071813" y="1412876"/>
            <a:ext cx="1071562" cy="296863"/>
          </a:xfrm>
          <a:prstGeom prst="rect">
            <a:avLst/>
          </a:prstGeom>
        </p:spPr>
        <p:style>
          <a:lnRef idx="0">
            <a:scrgbClr r="0" g="0" b="0"/>
          </a:lnRef>
          <a:fillRef idx="0">
            <a:scrgbClr r="0" g="0" b="0"/>
          </a:fillRef>
          <a:effectRef idx="0">
            <a:scrgbClr r="0" g="0" b="0"/>
          </a:effectRef>
          <a:fontRef idx="minor">
            <a:schemeClr val="lt1"/>
          </a:fontRef>
        </p:style>
        <p:txBody>
          <a:bodyPr lIns="140018" tIns="93345" rIns="46673" bIns="93345" spcCol="1270" anchor="ctr"/>
          <a:lstStyle/>
          <a:p>
            <a:pPr algn="ctr" defTabSz="1555750" fontAlgn="auto">
              <a:lnSpc>
                <a:spcPct val="90000"/>
              </a:lnSpc>
              <a:spcAft>
                <a:spcPct val="35000"/>
              </a:spcAft>
              <a:defRPr/>
            </a:pPr>
            <a:endParaRPr lang="en-US" sz="3500">
              <a:solidFill>
                <a:prstClr val="white"/>
              </a:solidFill>
            </a:endParaRPr>
          </a:p>
        </p:txBody>
      </p:sp>
      <p:sp>
        <p:nvSpPr>
          <p:cNvPr id="41" name="Chevron 4"/>
          <p:cNvSpPr/>
          <p:nvPr/>
        </p:nvSpPr>
        <p:spPr>
          <a:xfrm>
            <a:off x="7316788" y="1412876"/>
            <a:ext cx="1071562" cy="296863"/>
          </a:xfrm>
          <a:prstGeom prst="rect">
            <a:avLst/>
          </a:prstGeom>
        </p:spPr>
        <p:style>
          <a:lnRef idx="0">
            <a:scrgbClr r="0" g="0" b="0"/>
          </a:lnRef>
          <a:fillRef idx="0">
            <a:scrgbClr r="0" g="0" b="0"/>
          </a:fillRef>
          <a:effectRef idx="0">
            <a:scrgbClr r="0" g="0" b="0"/>
          </a:effectRef>
          <a:fontRef idx="minor">
            <a:schemeClr val="lt1"/>
          </a:fontRef>
        </p:style>
        <p:txBody>
          <a:bodyPr lIns="140018" tIns="93345" rIns="46673" bIns="93345" spcCol="1270" anchor="ctr"/>
          <a:lstStyle/>
          <a:p>
            <a:pPr algn="ctr" defTabSz="1555750" fontAlgn="auto">
              <a:lnSpc>
                <a:spcPct val="90000"/>
              </a:lnSpc>
              <a:spcAft>
                <a:spcPct val="35000"/>
              </a:spcAft>
              <a:defRPr/>
            </a:pPr>
            <a:endParaRPr lang="en-US" sz="3500">
              <a:solidFill>
                <a:prstClr val="white"/>
              </a:solidFill>
            </a:endParaRPr>
          </a:p>
        </p:txBody>
      </p:sp>
      <p:grpSp>
        <p:nvGrpSpPr>
          <p:cNvPr id="7183" name="Group 41"/>
          <p:cNvGrpSpPr>
            <a:grpSpLocks/>
          </p:cNvGrpSpPr>
          <p:nvPr/>
        </p:nvGrpSpPr>
        <p:grpSpPr bwMode="auto">
          <a:xfrm>
            <a:off x="2279651" y="1417639"/>
            <a:ext cx="792163" cy="282575"/>
            <a:chOff x="1603415" y="381463"/>
            <a:chExt cx="2001408" cy="800563"/>
          </a:xfrm>
        </p:grpSpPr>
        <p:sp>
          <p:nvSpPr>
            <p:cNvPr id="43" name="Chevron 42"/>
            <p:cNvSpPr/>
            <p:nvPr/>
          </p:nvSpPr>
          <p:spPr>
            <a:xfrm>
              <a:off x="1603415" y="381463"/>
              <a:ext cx="2001408" cy="80056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Jun</a:t>
              </a:r>
              <a:endParaRPr lang="en-US" sz="1200" dirty="0">
                <a:solidFill>
                  <a:prstClr val="white"/>
                </a:solidFill>
              </a:endParaRPr>
            </a:p>
          </p:txBody>
        </p:sp>
        <p:sp>
          <p:nvSpPr>
            <p:cNvPr id="44" name="Chevron 4"/>
            <p:cNvSpPr/>
            <p:nvPr/>
          </p:nvSpPr>
          <p:spPr>
            <a:xfrm>
              <a:off x="2004499" y="381463"/>
              <a:ext cx="1199241" cy="800563"/>
            </a:xfrm>
            <a:prstGeom prst="rect">
              <a:avLst/>
            </a:prstGeom>
          </p:spPr>
          <p:style>
            <a:lnRef idx="0">
              <a:scrgbClr r="0" g="0" b="0"/>
            </a:lnRef>
            <a:fillRef idx="0">
              <a:scrgbClr r="0" g="0" b="0"/>
            </a:fillRef>
            <a:effectRef idx="0">
              <a:scrgbClr r="0" g="0" b="0"/>
            </a:effectRef>
            <a:fontRef idx="minor">
              <a:schemeClr val="lt1"/>
            </a:fontRef>
          </p:style>
          <p:txBody>
            <a:bodyPr lIns="140018" tIns="93345" rIns="46673" bIns="93345" spcCol="1270" anchor="ctr"/>
            <a:lstStyle/>
            <a:p>
              <a:pPr algn="ctr" defTabSz="1555750" fontAlgn="auto">
                <a:lnSpc>
                  <a:spcPct val="90000"/>
                </a:lnSpc>
                <a:spcAft>
                  <a:spcPct val="35000"/>
                </a:spcAft>
                <a:defRPr/>
              </a:pPr>
              <a:endParaRPr lang="en-US" sz="1200">
                <a:solidFill>
                  <a:prstClr val="white"/>
                </a:solidFill>
              </a:endParaRPr>
            </a:p>
          </p:txBody>
        </p:sp>
      </p:grpSp>
      <p:sp>
        <p:nvSpPr>
          <p:cNvPr id="45" name="Chevron 44"/>
          <p:cNvSpPr/>
          <p:nvPr/>
        </p:nvSpPr>
        <p:spPr>
          <a:xfrm>
            <a:off x="2747963" y="1419226"/>
            <a:ext cx="647700" cy="28416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Jul</a:t>
            </a:r>
            <a:endParaRPr lang="en-US" sz="1200" dirty="0">
              <a:solidFill>
                <a:prstClr val="white"/>
              </a:solidFill>
            </a:endParaRPr>
          </a:p>
        </p:txBody>
      </p:sp>
      <p:sp>
        <p:nvSpPr>
          <p:cNvPr id="46" name="Chevron 45"/>
          <p:cNvSpPr/>
          <p:nvPr/>
        </p:nvSpPr>
        <p:spPr>
          <a:xfrm>
            <a:off x="3143251" y="1412876"/>
            <a:ext cx="792163" cy="28416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Aug</a:t>
            </a:r>
            <a:endParaRPr lang="en-US" sz="1200" dirty="0">
              <a:solidFill>
                <a:prstClr val="white"/>
              </a:solidFill>
            </a:endParaRPr>
          </a:p>
        </p:txBody>
      </p:sp>
      <p:sp>
        <p:nvSpPr>
          <p:cNvPr id="47" name="Chevron 46"/>
          <p:cNvSpPr/>
          <p:nvPr/>
        </p:nvSpPr>
        <p:spPr>
          <a:xfrm>
            <a:off x="3575050" y="1404939"/>
            <a:ext cx="744538" cy="28257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Sep</a:t>
            </a:r>
            <a:endParaRPr lang="en-US" sz="1200" dirty="0">
              <a:solidFill>
                <a:prstClr val="white"/>
              </a:solidFill>
            </a:endParaRPr>
          </a:p>
        </p:txBody>
      </p:sp>
      <p:sp>
        <p:nvSpPr>
          <p:cNvPr id="48" name="Chevron 47"/>
          <p:cNvSpPr/>
          <p:nvPr/>
        </p:nvSpPr>
        <p:spPr>
          <a:xfrm>
            <a:off x="4008439" y="1401763"/>
            <a:ext cx="746125" cy="2841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Oct</a:t>
            </a:r>
            <a:endParaRPr lang="en-US" sz="1200" dirty="0">
              <a:solidFill>
                <a:prstClr val="white"/>
              </a:solidFill>
            </a:endParaRPr>
          </a:p>
        </p:txBody>
      </p:sp>
      <p:sp>
        <p:nvSpPr>
          <p:cNvPr id="49" name="Chevron 48"/>
          <p:cNvSpPr/>
          <p:nvPr/>
        </p:nvSpPr>
        <p:spPr>
          <a:xfrm>
            <a:off x="4440239" y="1400176"/>
            <a:ext cx="746125" cy="28257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Nov</a:t>
            </a:r>
            <a:endParaRPr lang="en-US" sz="1200" dirty="0">
              <a:solidFill>
                <a:prstClr val="white"/>
              </a:solidFill>
            </a:endParaRPr>
          </a:p>
        </p:txBody>
      </p:sp>
      <p:sp>
        <p:nvSpPr>
          <p:cNvPr id="50" name="Chevron 49"/>
          <p:cNvSpPr/>
          <p:nvPr/>
        </p:nvSpPr>
        <p:spPr>
          <a:xfrm>
            <a:off x="4872038" y="1404939"/>
            <a:ext cx="747712" cy="28257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Dec</a:t>
            </a:r>
            <a:endParaRPr lang="en-US" sz="1200" dirty="0">
              <a:solidFill>
                <a:prstClr val="white"/>
              </a:solidFill>
            </a:endParaRPr>
          </a:p>
        </p:txBody>
      </p:sp>
      <p:sp>
        <p:nvSpPr>
          <p:cNvPr id="51" name="Chevron 50"/>
          <p:cNvSpPr/>
          <p:nvPr/>
        </p:nvSpPr>
        <p:spPr>
          <a:xfrm>
            <a:off x="5303838" y="1400176"/>
            <a:ext cx="747712" cy="28257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Jan</a:t>
            </a:r>
            <a:endParaRPr lang="en-US" sz="1200" dirty="0">
              <a:solidFill>
                <a:prstClr val="white"/>
              </a:solidFill>
            </a:endParaRPr>
          </a:p>
        </p:txBody>
      </p:sp>
      <p:sp>
        <p:nvSpPr>
          <p:cNvPr id="52" name="Chevron 51"/>
          <p:cNvSpPr/>
          <p:nvPr/>
        </p:nvSpPr>
        <p:spPr>
          <a:xfrm>
            <a:off x="5735639" y="1401763"/>
            <a:ext cx="746125" cy="2841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Feb</a:t>
            </a:r>
            <a:endParaRPr lang="en-US" sz="1200" dirty="0">
              <a:solidFill>
                <a:prstClr val="white"/>
              </a:solidFill>
            </a:endParaRPr>
          </a:p>
        </p:txBody>
      </p:sp>
      <p:sp>
        <p:nvSpPr>
          <p:cNvPr id="53" name="Chevron 52"/>
          <p:cNvSpPr/>
          <p:nvPr/>
        </p:nvSpPr>
        <p:spPr>
          <a:xfrm>
            <a:off x="6167439" y="1401763"/>
            <a:ext cx="746125" cy="2841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Mar</a:t>
            </a:r>
            <a:endParaRPr lang="en-US" sz="1200" dirty="0">
              <a:solidFill>
                <a:prstClr val="white"/>
              </a:solidFill>
            </a:endParaRPr>
          </a:p>
        </p:txBody>
      </p:sp>
      <p:sp>
        <p:nvSpPr>
          <p:cNvPr id="57" name="Chevron 56"/>
          <p:cNvSpPr/>
          <p:nvPr/>
        </p:nvSpPr>
        <p:spPr>
          <a:xfrm>
            <a:off x="6645276" y="1400176"/>
            <a:ext cx="746125" cy="28257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200" dirty="0">
                <a:solidFill>
                  <a:prstClr val="white"/>
                </a:solidFill>
              </a:rPr>
              <a:t>Apr</a:t>
            </a:r>
            <a:endParaRPr lang="en-US" sz="1200" dirty="0">
              <a:solidFill>
                <a:prstClr val="white"/>
              </a:solidFill>
            </a:endParaRPr>
          </a:p>
        </p:txBody>
      </p:sp>
      <p:sp>
        <p:nvSpPr>
          <p:cNvPr id="10" name="Rectangle 9"/>
          <p:cNvSpPr/>
          <p:nvPr/>
        </p:nvSpPr>
        <p:spPr>
          <a:xfrm>
            <a:off x="1631950" y="3140968"/>
            <a:ext cx="373063" cy="103257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dirty="0">
                <a:solidFill>
                  <a:prstClr val="black"/>
                </a:solidFill>
              </a:rPr>
              <a:t>ECO 1.2</a:t>
            </a:r>
            <a:endParaRPr lang="en-US" dirty="0">
              <a:solidFill>
                <a:prstClr val="black"/>
              </a:solidFill>
            </a:endParaRPr>
          </a:p>
        </p:txBody>
      </p:sp>
      <p:sp>
        <p:nvSpPr>
          <p:cNvPr id="70" name="Rectangle 69"/>
          <p:cNvSpPr/>
          <p:nvPr/>
        </p:nvSpPr>
        <p:spPr>
          <a:xfrm>
            <a:off x="1631952" y="4226222"/>
            <a:ext cx="373063" cy="9309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dirty="0">
                <a:solidFill>
                  <a:prstClr val="black"/>
                </a:solidFill>
              </a:rPr>
              <a:t>ECO 2.1</a:t>
            </a:r>
            <a:endParaRPr lang="en-US" dirty="0">
              <a:solidFill>
                <a:prstClr val="black"/>
              </a:solidFill>
            </a:endParaRPr>
          </a:p>
        </p:txBody>
      </p:sp>
      <p:sp>
        <p:nvSpPr>
          <p:cNvPr id="72" name="Rectangle 71"/>
          <p:cNvSpPr/>
          <p:nvPr/>
        </p:nvSpPr>
        <p:spPr>
          <a:xfrm>
            <a:off x="1631949" y="5234334"/>
            <a:ext cx="373063" cy="100297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dirty="0">
                <a:solidFill>
                  <a:prstClr val="black"/>
                </a:solidFill>
              </a:rPr>
              <a:t>ECO 2.2</a:t>
            </a:r>
            <a:endParaRPr lang="en-US" dirty="0">
              <a:solidFill>
                <a:prstClr val="black"/>
              </a:solidFill>
            </a:endParaRPr>
          </a:p>
        </p:txBody>
      </p:sp>
      <p:sp>
        <p:nvSpPr>
          <p:cNvPr id="78" name="Rounded Rectangle 77"/>
          <p:cNvSpPr/>
          <p:nvPr/>
        </p:nvSpPr>
        <p:spPr>
          <a:xfrm>
            <a:off x="3071814" y="3168650"/>
            <a:ext cx="1081087" cy="928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prstClr val="white"/>
                </a:solidFill>
              </a:rPr>
              <a:t>Consultation ECO 1.2</a:t>
            </a:r>
          </a:p>
        </p:txBody>
      </p:sp>
      <p:cxnSp>
        <p:nvCxnSpPr>
          <p:cNvPr id="16" name="Straight Connector 15"/>
          <p:cNvCxnSpPr/>
          <p:nvPr/>
        </p:nvCxnSpPr>
        <p:spPr>
          <a:xfrm>
            <a:off x="3000375" y="1693864"/>
            <a:ext cx="0" cy="1519237"/>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596606" y="3021964"/>
            <a:ext cx="369332" cy="1074986"/>
          </a:xfrm>
          <a:prstGeom prst="rect">
            <a:avLst/>
          </a:prstGeom>
          <a:noFill/>
        </p:spPr>
        <p:txBody>
          <a:bodyPr vert="vert270">
            <a:spAutoFit/>
          </a:bodyPr>
          <a:lstStyle/>
          <a:p>
            <a:pPr>
              <a:defRPr/>
            </a:pPr>
            <a:r>
              <a:rPr lang="en-GB" sz="1200" dirty="0">
                <a:solidFill>
                  <a:prstClr val="black"/>
                </a:solidFill>
                <a:cs typeface="Arial" charset="0"/>
              </a:rPr>
              <a:t>ECO 1.2 made</a:t>
            </a:r>
            <a:endParaRPr lang="en-US" sz="1200" dirty="0">
              <a:solidFill>
                <a:prstClr val="black"/>
              </a:solidFill>
              <a:cs typeface="Arial" charset="0"/>
            </a:endParaRPr>
          </a:p>
        </p:txBody>
      </p:sp>
      <p:cxnSp>
        <p:nvCxnSpPr>
          <p:cNvPr id="83" name="Straight Connector 82"/>
          <p:cNvCxnSpPr/>
          <p:nvPr/>
        </p:nvCxnSpPr>
        <p:spPr>
          <a:xfrm>
            <a:off x="4775200" y="1628775"/>
            <a:ext cx="0" cy="151923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5" name="Rounded Rectangle 84"/>
          <p:cNvSpPr/>
          <p:nvPr/>
        </p:nvSpPr>
        <p:spPr>
          <a:xfrm>
            <a:off x="4692651" y="5233988"/>
            <a:ext cx="1089025" cy="10033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prstClr val="white"/>
                </a:solidFill>
              </a:rPr>
              <a:t>Consultation ECO 2.2</a:t>
            </a:r>
            <a:endParaRPr lang="en-US" sz="1200" dirty="0">
              <a:solidFill>
                <a:prstClr val="white"/>
              </a:solidFill>
            </a:endParaRPr>
          </a:p>
        </p:txBody>
      </p:sp>
      <p:sp>
        <p:nvSpPr>
          <p:cNvPr id="86" name="TextBox 85"/>
          <p:cNvSpPr txBox="1"/>
          <p:nvPr/>
        </p:nvSpPr>
        <p:spPr>
          <a:xfrm>
            <a:off x="2783632" y="3068960"/>
            <a:ext cx="369332" cy="936104"/>
          </a:xfrm>
          <a:prstGeom prst="rect">
            <a:avLst/>
          </a:prstGeom>
          <a:noFill/>
        </p:spPr>
        <p:txBody>
          <a:bodyPr vert="vert270">
            <a:spAutoFit/>
          </a:bodyPr>
          <a:lstStyle/>
          <a:p>
            <a:pPr>
              <a:defRPr/>
            </a:pPr>
            <a:r>
              <a:rPr lang="en-GB" sz="1200" dirty="0">
                <a:solidFill>
                  <a:prstClr val="black"/>
                </a:solidFill>
                <a:cs typeface="Arial" charset="0"/>
              </a:rPr>
              <a:t>ECO 1.2 laid</a:t>
            </a:r>
            <a:endParaRPr lang="en-US" sz="1200" dirty="0">
              <a:solidFill>
                <a:prstClr val="black"/>
              </a:solidFill>
              <a:cs typeface="Arial" charset="0"/>
            </a:endParaRPr>
          </a:p>
        </p:txBody>
      </p:sp>
      <p:sp>
        <p:nvSpPr>
          <p:cNvPr id="84" name="Rounded Rectangle 83"/>
          <p:cNvSpPr/>
          <p:nvPr/>
        </p:nvSpPr>
        <p:spPr>
          <a:xfrm>
            <a:off x="4152900" y="4229100"/>
            <a:ext cx="1079500" cy="928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prstClr val="white"/>
                </a:solidFill>
              </a:rPr>
              <a:t>Consultation ECO 2.1</a:t>
            </a:r>
          </a:p>
        </p:txBody>
      </p:sp>
      <p:sp>
        <p:nvSpPr>
          <p:cNvPr id="56" name="TextBox 55"/>
          <p:cNvSpPr txBox="1"/>
          <p:nvPr/>
        </p:nvSpPr>
        <p:spPr>
          <a:xfrm>
            <a:off x="4061192" y="2452688"/>
            <a:ext cx="738664" cy="1644262"/>
          </a:xfrm>
          <a:prstGeom prst="rect">
            <a:avLst/>
          </a:prstGeom>
          <a:noFill/>
        </p:spPr>
        <p:txBody>
          <a:bodyPr vert="vert270">
            <a:spAutoFit/>
          </a:bodyPr>
          <a:lstStyle/>
          <a:p>
            <a:pPr>
              <a:defRPr/>
            </a:pPr>
            <a:r>
              <a:rPr lang="en-GB" sz="1200" dirty="0">
                <a:solidFill>
                  <a:prstClr val="black"/>
                </a:solidFill>
                <a:cs typeface="Arial" charset="0"/>
              </a:rPr>
              <a:t>Publish final </a:t>
            </a:r>
          </a:p>
          <a:p>
            <a:pPr>
              <a:defRPr/>
            </a:pPr>
            <a:r>
              <a:rPr lang="en-GB" sz="1200" dirty="0">
                <a:solidFill>
                  <a:prstClr val="black"/>
                </a:solidFill>
                <a:cs typeface="Arial" charset="0"/>
              </a:rPr>
              <a:t>guidance &amp;</a:t>
            </a:r>
          </a:p>
          <a:p>
            <a:pPr>
              <a:defRPr/>
            </a:pPr>
            <a:r>
              <a:rPr lang="en-GB" sz="1200" dirty="0">
                <a:solidFill>
                  <a:prstClr val="black"/>
                </a:solidFill>
                <a:cs typeface="Arial" charset="0"/>
              </a:rPr>
              <a:t>Resp. doc </a:t>
            </a:r>
          </a:p>
        </p:txBody>
      </p:sp>
      <p:sp>
        <p:nvSpPr>
          <p:cNvPr id="62" name="TextBox 61"/>
          <p:cNvSpPr txBox="1"/>
          <p:nvPr/>
        </p:nvSpPr>
        <p:spPr>
          <a:xfrm>
            <a:off x="5253970" y="3861048"/>
            <a:ext cx="923330" cy="1074986"/>
          </a:xfrm>
          <a:prstGeom prst="rect">
            <a:avLst/>
          </a:prstGeom>
          <a:noFill/>
        </p:spPr>
        <p:txBody>
          <a:bodyPr vert="vert270">
            <a:spAutoFit/>
          </a:bodyPr>
          <a:lstStyle/>
          <a:p>
            <a:pPr>
              <a:defRPr/>
            </a:pPr>
            <a:r>
              <a:rPr lang="en-GB" sz="1200" dirty="0">
                <a:solidFill>
                  <a:prstClr val="black"/>
                </a:solidFill>
                <a:cs typeface="Arial" charset="0"/>
              </a:rPr>
              <a:t>Publish  Guidance</a:t>
            </a:r>
          </a:p>
          <a:p>
            <a:pPr>
              <a:defRPr/>
            </a:pPr>
            <a:r>
              <a:rPr lang="en-GB" sz="1200" dirty="0">
                <a:solidFill>
                  <a:prstClr val="black"/>
                </a:solidFill>
                <a:cs typeface="Arial" charset="0"/>
              </a:rPr>
              <a:t> Note &amp; response</a:t>
            </a:r>
          </a:p>
        </p:txBody>
      </p:sp>
      <p:cxnSp>
        <p:nvCxnSpPr>
          <p:cNvPr id="65" name="Straight Connector 64"/>
          <p:cNvCxnSpPr/>
          <p:nvPr/>
        </p:nvCxnSpPr>
        <p:spPr>
          <a:xfrm>
            <a:off x="5519738" y="1581151"/>
            <a:ext cx="0" cy="2784475"/>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951984" y="5090318"/>
            <a:ext cx="738664" cy="1074986"/>
          </a:xfrm>
          <a:prstGeom prst="rect">
            <a:avLst/>
          </a:prstGeom>
          <a:noFill/>
        </p:spPr>
        <p:txBody>
          <a:bodyPr vert="vert270">
            <a:spAutoFit/>
          </a:bodyPr>
          <a:lstStyle/>
          <a:p>
            <a:pPr>
              <a:defRPr/>
            </a:pPr>
            <a:r>
              <a:rPr lang="en-GB" sz="1200" dirty="0">
                <a:solidFill>
                  <a:prstClr val="black"/>
                </a:solidFill>
                <a:cs typeface="Arial" charset="0"/>
              </a:rPr>
              <a:t>Publish  Full Guidance</a:t>
            </a:r>
          </a:p>
          <a:p>
            <a:pPr>
              <a:defRPr/>
            </a:pPr>
            <a:r>
              <a:rPr lang="en-GB" sz="1200" dirty="0">
                <a:solidFill>
                  <a:prstClr val="black"/>
                </a:solidFill>
                <a:cs typeface="Arial" charset="0"/>
              </a:rPr>
              <a:t> &amp; response</a:t>
            </a:r>
          </a:p>
        </p:txBody>
      </p:sp>
      <p:cxnSp>
        <p:nvCxnSpPr>
          <p:cNvPr id="68" name="Straight Connector 67"/>
          <p:cNvCxnSpPr/>
          <p:nvPr/>
        </p:nvCxnSpPr>
        <p:spPr>
          <a:xfrm>
            <a:off x="6167438" y="1733551"/>
            <a:ext cx="0" cy="3567113"/>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440238" y="1649414"/>
            <a:ext cx="0" cy="1519237"/>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210" name="Group 23"/>
          <p:cNvGrpSpPr>
            <a:grpSpLocks/>
          </p:cNvGrpSpPr>
          <p:nvPr/>
        </p:nvGrpSpPr>
        <p:grpSpPr bwMode="auto">
          <a:xfrm>
            <a:off x="4672014" y="1844676"/>
            <a:ext cx="2122487" cy="360363"/>
            <a:chOff x="1603415" y="381463"/>
            <a:chExt cx="2001408" cy="800563"/>
          </a:xfrm>
        </p:grpSpPr>
        <p:sp>
          <p:nvSpPr>
            <p:cNvPr id="69" name="Chevron 68"/>
            <p:cNvSpPr/>
            <p:nvPr/>
          </p:nvSpPr>
          <p:spPr>
            <a:xfrm>
              <a:off x="1603415" y="381463"/>
              <a:ext cx="2001408" cy="800563"/>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dirty="0">
                  <a:solidFill>
                    <a:prstClr val="white"/>
                  </a:solidFill>
                </a:rPr>
                <a:t>      </a:t>
              </a:r>
              <a:r>
                <a:rPr lang="en-GB" b="1" dirty="0">
                  <a:solidFill>
                    <a:prstClr val="white"/>
                  </a:solidFill>
                </a:rPr>
                <a:t>ECO 1.2</a:t>
              </a:r>
              <a:endParaRPr lang="en-US" b="1" dirty="0">
                <a:solidFill>
                  <a:prstClr val="white"/>
                </a:solidFill>
              </a:endParaRPr>
            </a:p>
          </p:txBody>
        </p:sp>
        <p:sp>
          <p:nvSpPr>
            <p:cNvPr id="71" name="Chevron 4"/>
            <p:cNvSpPr/>
            <p:nvPr/>
          </p:nvSpPr>
          <p:spPr>
            <a:xfrm>
              <a:off x="2003097" y="381463"/>
              <a:ext cx="1202043" cy="800563"/>
            </a:xfrm>
            <a:prstGeom prst="rect">
              <a:avLst/>
            </a:prstGeom>
          </p:spPr>
          <p:style>
            <a:lnRef idx="0">
              <a:scrgbClr r="0" g="0" b="0"/>
            </a:lnRef>
            <a:fillRef idx="0">
              <a:scrgbClr r="0" g="0" b="0"/>
            </a:fillRef>
            <a:effectRef idx="0">
              <a:scrgbClr r="0" g="0" b="0"/>
            </a:effectRef>
            <a:fontRef idx="minor">
              <a:schemeClr val="lt1"/>
            </a:fontRef>
          </p:style>
          <p:txBody>
            <a:bodyPr lIns="140018" tIns="93345" rIns="46673" bIns="93345" spcCol="1270" anchor="ctr"/>
            <a:lstStyle/>
            <a:p>
              <a:pPr algn="ctr" defTabSz="1555750" fontAlgn="auto">
                <a:lnSpc>
                  <a:spcPct val="90000"/>
                </a:lnSpc>
                <a:spcAft>
                  <a:spcPct val="35000"/>
                </a:spcAft>
                <a:defRPr/>
              </a:pPr>
              <a:endParaRPr lang="en-US" sz="3500">
                <a:solidFill>
                  <a:prstClr val="white"/>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47851" y="1989138"/>
            <a:ext cx="8640763" cy="3384550"/>
          </a:xfrm>
        </p:spPr>
        <p:txBody>
          <a:bodyPr/>
          <a:lstStyle/>
          <a:p>
            <a:pPr marL="285750" indent="-285750" eaLnBrk="1" fontAlgn="auto" hangingPunct="1">
              <a:spcBef>
                <a:spcPts val="0"/>
              </a:spcBef>
              <a:spcAft>
                <a:spcPts val="0"/>
              </a:spcAft>
              <a:defRPr/>
            </a:pPr>
            <a:r>
              <a:rPr lang="en-US" sz="2000" dirty="0"/>
              <a:t>We must consult where we are required to use our discretion in interpretation</a:t>
            </a:r>
          </a:p>
          <a:p>
            <a:pPr marL="0" indent="0" eaLnBrk="1" fontAlgn="auto" hangingPunct="1">
              <a:spcBef>
                <a:spcPts val="0"/>
              </a:spcBef>
              <a:spcAft>
                <a:spcPts val="0"/>
              </a:spcAft>
              <a:buNone/>
              <a:defRPr/>
            </a:pPr>
            <a:endParaRPr lang="en-US" sz="2000" dirty="0"/>
          </a:p>
          <a:p>
            <a:pPr marL="285750" indent="-285750" eaLnBrk="1" fontAlgn="auto" hangingPunct="1">
              <a:spcBef>
                <a:spcPts val="0"/>
              </a:spcBef>
              <a:spcAft>
                <a:spcPts val="0"/>
              </a:spcAft>
              <a:defRPr/>
            </a:pPr>
            <a:r>
              <a:rPr lang="en-US" sz="2000" dirty="0"/>
              <a:t>Our first priority is to provide guidance for ECO1.2 and we aim to do so by late October</a:t>
            </a:r>
          </a:p>
          <a:p>
            <a:pPr marL="285750" indent="-285750" eaLnBrk="1" fontAlgn="auto" hangingPunct="1">
              <a:spcBef>
                <a:spcPts val="0"/>
              </a:spcBef>
              <a:spcAft>
                <a:spcPts val="0"/>
              </a:spcAft>
              <a:defRPr/>
            </a:pPr>
            <a:endParaRPr lang="en-US" sz="2000" dirty="0"/>
          </a:p>
          <a:p>
            <a:pPr marL="285750" lvl="1" eaLnBrk="1" fontAlgn="auto" hangingPunct="1">
              <a:spcBef>
                <a:spcPts val="0"/>
              </a:spcBef>
              <a:spcAft>
                <a:spcPts val="0"/>
              </a:spcAft>
              <a:buFont typeface="Arial" panose="020B0604020202020204" pitchFamily="34" charset="0"/>
              <a:buChar char="•"/>
              <a:defRPr/>
            </a:pPr>
            <a:r>
              <a:rPr lang="en-US" sz="2000" dirty="0"/>
              <a:t>In order to provide guidance as early as possible on certain areas </a:t>
            </a:r>
            <a:r>
              <a:rPr lang="en-GB" sz="2000" dirty="0"/>
              <a:t>we plan to consult on our guidance for ECO 2 in two separate consultations</a:t>
            </a:r>
          </a:p>
          <a:p>
            <a:pPr marL="285750" lvl="1" eaLnBrk="1" fontAlgn="auto" hangingPunct="1">
              <a:spcBef>
                <a:spcPts val="0"/>
              </a:spcBef>
              <a:spcAft>
                <a:spcPts val="0"/>
              </a:spcAft>
              <a:buFont typeface="Arial" panose="020B0604020202020204" pitchFamily="34" charset="0"/>
              <a:buChar char="•"/>
              <a:defRPr/>
            </a:pPr>
            <a:endParaRPr lang="en-GB" sz="2000" dirty="0"/>
          </a:p>
          <a:p>
            <a:pPr marL="285750" lvl="1" eaLnBrk="1" fontAlgn="auto" hangingPunct="1">
              <a:spcBef>
                <a:spcPts val="0"/>
              </a:spcBef>
              <a:spcAft>
                <a:spcPts val="0"/>
              </a:spcAft>
              <a:buFont typeface="Arial" panose="020B0604020202020204" pitchFamily="34" charset="0"/>
              <a:buChar char="•"/>
              <a:defRPr/>
            </a:pPr>
            <a:r>
              <a:rPr lang="en-GB" sz="2000" dirty="0"/>
              <a:t>Following the second consultation we expect to publish the full final guidance for ECO2 in Feb/March 2015</a:t>
            </a:r>
            <a:endParaRPr lang="en-US" sz="2000" dirty="0"/>
          </a:p>
        </p:txBody>
      </p:sp>
      <p:sp>
        <p:nvSpPr>
          <p:cNvPr id="8195" name="Title 2"/>
          <p:cNvSpPr>
            <a:spLocks noGrp="1"/>
          </p:cNvSpPr>
          <p:nvPr>
            <p:ph type="title"/>
          </p:nvPr>
        </p:nvSpPr>
        <p:spPr bwMode="auto">
          <a:xfrm>
            <a:off x="2063750" y="1416051"/>
            <a:ext cx="8229600"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b="1"/>
              <a:t>Our approach to amending our guidance </a:t>
            </a:r>
          </a:p>
        </p:txBody>
      </p:sp>
      <p:sp>
        <p:nvSpPr>
          <p:cNvPr id="8196" name="TextBox 8"/>
          <p:cNvSpPr txBox="1">
            <a:spLocks noChangeArrowheads="1"/>
          </p:cNvSpPr>
          <p:nvPr/>
        </p:nvSpPr>
        <p:spPr bwMode="auto">
          <a:xfrm>
            <a:off x="-1800225" y="1016000"/>
            <a:ext cx="172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US" sz="2000" b="1">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679575" y="2151063"/>
            <a:ext cx="4248150" cy="2030412"/>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None/>
              <a:defRPr/>
            </a:pPr>
            <a:r>
              <a:rPr lang="en-GB" altLang="en-US" sz="1800" b="1" dirty="0">
                <a:solidFill>
                  <a:schemeClr val="bg1"/>
                </a:solidFill>
              </a:rPr>
              <a:t>ECO 1.2</a:t>
            </a:r>
          </a:p>
          <a:p>
            <a:pPr eaLnBrk="1" fontAlgn="auto" hangingPunct="1">
              <a:spcBef>
                <a:spcPct val="0"/>
              </a:spcBef>
              <a:spcAft>
                <a:spcPts val="0"/>
              </a:spcAft>
              <a:defRPr/>
            </a:pPr>
            <a:r>
              <a:rPr lang="en-GB" altLang="en-US" sz="1800" dirty="0">
                <a:solidFill>
                  <a:schemeClr val="bg1"/>
                </a:solidFill>
              </a:rPr>
              <a:t>   CERO target reduction</a:t>
            </a:r>
          </a:p>
          <a:p>
            <a:pPr eaLnBrk="1" fontAlgn="auto" hangingPunct="1">
              <a:spcBef>
                <a:spcPct val="0"/>
              </a:spcBef>
              <a:spcAft>
                <a:spcPts val="0"/>
              </a:spcAft>
              <a:defRPr/>
            </a:pPr>
            <a:r>
              <a:rPr lang="en-GB" altLang="en-US" sz="1800" dirty="0">
                <a:solidFill>
                  <a:schemeClr val="bg1"/>
                </a:solidFill>
              </a:rPr>
              <a:t>   Changes to CSCO areas</a:t>
            </a:r>
          </a:p>
          <a:p>
            <a:pPr eaLnBrk="1" fontAlgn="auto" hangingPunct="1">
              <a:spcBef>
                <a:spcPct val="0"/>
              </a:spcBef>
              <a:spcAft>
                <a:spcPts val="0"/>
              </a:spcAft>
              <a:defRPr/>
            </a:pPr>
            <a:r>
              <a:rPr lang="en-GB" altLang="en-US" sz="1800" dirty="0">
                <a:solidFill>
                  <a:schemeClr val="bg1"/>
                </a:solidFill>
              </a:rPr>
              <a:t>   New CERO primary measures</a:t>
            </a:r>
          </a:p>
          <a:p>
            <a:pPr eaLnBrk="1" fontAlgn="auto" hangingPunct="1">
              <a:spcBef>
                <a:spcPct val="0"/>
              </a:spcBef>
              <a:spcAft>
                <a:spcPts val="0"/>
              </a:spcAft>
              <a:defRPr/>
            </a:pPr>
            <a:r>
              <a:rPr lang="en-GB" altLang="en-US" sz="1800" dirty="0">
                <a:solidFill>
                  <a:schemeClr val="bg1"/>
                </a:solidFill>
              </a:rPr>
              <a:t>   Early CERO delivery uplift</a:t>
            </a:r>
          </a:p>
          <a:p>
            <a:pPr eaLnBrk="1" fontAlgn="auto" hangingPunct="1">
              <a:spcBef>
                <a:spcPct val="0"/>
              </a:spcBef>
              <a:spcAft>
                <a:spcPts val="0"/>
              </a:spcAft>
              <a:defRPr/>
            </a:pPr>
            <a:r>
              <a:rPr lang="en-GB" altLang="en-US" sz="1800" dirty="0">
                <a:solidFill>
                  <a:schemeClr val="bg1"/>
                </a:solidFill>
              </a:rPr>
              <a:t>   Optimum carry forward of excess actions</a:t>
            </a:r>
          </a:p>
          <a:p>
            <a:pPr eaLnBrk="1" fontAlgn="auto" hangingPunct="1">
              <a:spcBef>
                <a:spcPct val="0"/>
              </a:spcBef>
              <a:spcAft>
                <a:spcPts val="0"/>
              </a:spcAft>
              <a:defRPr/>
            </a:pPr>
            <a:r>
              <a:rPr lang="en-GB" altLang="en-US" sz="1800" dirty="0">
                <a:solidFill>
                  <a:schemeClr val="bg1"/>
                </a:solidFill>
              </a:rPr>
              <a:t>   Interim provision</a:t>
            </a:r>
            <a:endParaRPr lang="en-US" altLang="en-US" sz="1800" dirty="0">
              <a:solidFill>
                <a:schemeClr val="bg1"/>
              </a:solidFill>
            </a:endParaRPr>
          </a:p>
        </p:txBody>
      </p:sp>
      <p:sp>
        <p:nvSpPr>
          <p:cNvPr id="9219" name="Title 2"/>
          <p:cNvSpPr>
            <a:spLocks noGrp="1"/>
          </p:cNvSpPr>
          <p:nvPr>
            <p:ph type="title"/>
          </p:nvPr>
        </p:nvSpPr>
        <p:spPr bwMode="auto">
          <a:xfrm>
            <a:off x="1754188" y="1125539"/>
            <a:ext cx="8229600"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b="1"/>
              <a:t>Expected legislative changes to ECO </a:t>
            </a:r>
            <a:br>
              <a:rPr lang="en-US" altLang="en-US" sz="2800" b="1"/>
            </a:br>
            <a:endParaRPr lang="en-US" altLang="en-US" sz="2000" b="1"/>
          </a:p>
        </p:txBody>
      </p:sp>
      <p:sp>
        <p:nvSpPr>
          <p:cNvPr id="2" name="TextBox 1"/>
          <p:cNvSpPr txBox="1"/>
          <p:nvPr/>
        </p:nvSpPr>
        <p:spPr>
          <a:xfrm>
            <a:off x="5951538" y="4181475"/>
            <a:ext cx="4248150" cy="203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fontAlgn="auto">
              <a:spcAft>
                <a:spcPts val="0"/>
              </a:spcAft>
              <a:defRPr/>
            </a:pPr>
            <a:r>
              <a:rPr lang="en-GB" altLang="en-US" b="1" dirty="0"/>
              <a:t>ECO 2</a:t>
            </a:r>
          </a:p>
          <a:p>
            <a:pPr marL="285750" indent="-285750" fontAlgn="auto">
              <a:spcAft>
                <a:spcPts val="0"/>
              </a:spcAft>
              <a:buFont typeface="Arial" panose="020B0604020202020204" pitchFamily="34" charset="0"/>
              <a:buChar char="•"/>
              <a:defRPr/>
            </a:pPr>
            <a:r>
              <a:rPr lang="en-GB" altLang="en-US" dirty="0"/>
              <a:t>Scheme extension</a:t>
            </a:r>
          </a:p>
          <a:p>
            <a:pPr marL="285750" indent="-285750" fontAlgn="auto">
              <a:spcAft>
                <a:spcPts val="0"/>
              </a:spcAft>
              <a:buFont typeface="Arial" panose="020B0604020202020204" pitchFamily="34" charset="0"/>
              <a:buChar char="•"/>
              <a:defRPr/>
            </a:pPr>
            <a:r>
              <a:rPr lang="en-GB" altLang="en-US" dirty="0"/>
              <a:t>2015 CERO target flexibility</a:t>
            </a:r>
          </a:p>
          <a:p>
            <a:pPr marL="285750" indent="-285750" fontAlgn="auto">
              <a:spcAft>
                <a:spcPts val="0"/>
              </a:spcAft>
              <a:buFont typeface="Arial" panose="020B0604020202020204" pitchFamily="34" charset="0"/>
              <a:buChar char="•"/>
              <a:defRPr/>
            </a:pPr>
            <a:r>
              <a:rPr lang="en-GB" altLang="en-US" dirty="0"/>
              <a:t>SWI sub-target</a:t>
            </a:r>
          </a:p>
          <a:p>
            <a:pPr marL="285750" indent="-285750" fontAlgn="auto">
              <a:spcAft>
                <a:spcPts val="0"/>
              </a:spcAft>
              <a:buFont typeface="Arial" panose="020B0604020202020204" pitchFamily="34" charset="0"/>
              <a:buChar char="•"/>
              <a:defRPr/>
            </a:pPr>
            <a:r>
              <a:rPr lang="en-GB" altLang="en-US" dirty="0"/>
              <a:t>HHCRO changes</a:t>
            </a:r>
          </a:p>
          <a:p>
            <a:pPr marL="285750" indent="-285750" fontAlgn="auto">
              <a:spcAft>
                <a:spcPts val="0"/>
              </a:spcAft>
              <a:buFont typeface="Arial" panose="020B0604020202020204" pitchFamily="34" charset="0"/>
              <a:buChar char="•"/>
              <a:defRPr/>
            </a:pPr>
            <a:r>
              <a:rPr lang="en-GB" altLang="en-US" dirty="0"/>
              <a:t>Surplus actions</a:t>
            </a:r>
          </a:p>
          <a:p>
            <a:pPr marL="266700" indent="-266700" fontAlgn="auto">
              <a:spcAft>
                <a:spcPts val="0"/>
              </a:spcAft>
              <a:defRPr/>
            </a:pPr>
            <a:endParaRPr lang="en-GB" altLang="en-US" dirty="0"/>
          </a:p>
        </p:txBody>
      </p:sp>
      <p:sp>
        <p:nvSpPr>
          <p:cNvPr id="4" name="Rectangle 3"/>
          <p:cNvSpPr/>
          <p:nvPr/>
        </p:nvSpPr>
        <p:spPr>
          <a:xfrm>
            <a:off x="5951538" y="2151063"/>
            <a:ext cx="4248150" cy="203041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8" name="Rectangle 7"/>
          <p:cNvSpPr/>
          <p:nvPr/>
        </p:nvSpPr>
        <p:spPr>
          <a:xfrm>
            <a:off x="1704976" y="4181475"/>
            <a:ext cx="4246563" cy="2032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nvSpPr>
        <p:spPr>
          <a:xfrm>
            <a:off x="1955800" y="1279525"/>
            <a:ext cx="8229600" cy="433388"/>
          </a:xfrm>
          <a:prstGeom prst="rect">
            <a:avLst/>
          </a:prstGeom>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defRPr/>
            </a:pPr>
            <a:r>
              <a:rPr lang="en-US" sz="2800" b="1" dirty="0"/>
              <a:t>ECO Changes – ECO1</a:t>
            </a:r>
          </a:p>
        </p:txBody>
      </p:sp>
      <p:pic>
        <p:nvPicPr>
          <p:cNvPr id="10243" name="tab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7239" y="2576513"/>
            <a:ext cx="8353425"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Content Placeholder 3"/>
          <p:cNvSpPr>
            <a:spLocks noGrp="1"/>
          </p:cNvSpPr>
          <p:nvPr/>
        </p:nvSpPr>
        <p:spPr bwMode="auto">
          <a:xfrm>
            <a:off x="1811338" y="1928813"/>
            <a:ext cx="83740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en-US" altLang="en-US"/>
              <a:t>ECO 1.2 Consultation progress</a:t>
            </a:r>
            <a:endParaRPr lang="en-GB" altLang="en-US"/>
          </a:p>
          <a:p>
            <a:pPr eaLnBrk="1" hangingPunct="1">
              <a:buFont typeface="Arial" panose="020B0604020202020204" pitchFamily="34" charset="0"/>
              <a:buChar char="•"/>
            </a:pPr>
            <a:endParaRPr lang="en-GB"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EServe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rst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69773578-b348-4185-91b0-0c3a7eda8d2a" ContentTypeId="0x01010054329798907CD64EA37E5B7E439EA8A8" PreviousValue="false"/>
</file>

<file path=customXml/item2.xml><?xml version="1.0" encoding="utf-8"?>
<ct:contentTypeSchema xmlns:ct="http://schemas.microsoft.com/office/2006/metadata/contentType" xmlns:ma="http://schemas.microsoft.com/office/2006/metadata/properties/metaAttributes" ct:_="" ma:_="" ma:contentTypeName="PresentationEServe" ma:contentTypeID="0x01010054329798907CD64EA37E5B7E439EA8A800B05430B11A59BD45939FDE0F347CB51C" ma:contentTypeVersion="0" ma:contentTypeDescription="This is used for creating presentations" ma:contentTypeScope="" ma:versionID="7e10a9352b786ff23986b9e2ae950c0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FEE22F-9BF3-482C-A9CB-29E1F6BBDF42}">
  <ds:schemaRefs>
    <ds:schemaRef ds:uri="Microsoft.SharePoint.Taxonomy.ContentTypeSync"/>
  </ds:schemaRefs>
</ds:datastoreItem>
</file>

<file path=customXml/itemProps2.xml><?xml version="1.0" encoding="utf-8"?>
<ds:datastoreItem xmlns:ds="http://schemas.openxmlformats.org/officeDocument/2006/customXml" ds:itemID="{D654E138-752E-4CAF-86A5-593AD883F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35822CC-F574-4175-901C-8D44B84365AF}">
  <ds:schemaRefs>
    <ds:schemaRef ds:uri="http://schemas.microsoft.com/sharepoint/v3/contenttype/forms"/>
  </ds:schemaRefs>
</ds:datastoreItem>
</file>

<file path=customXml/itemProps4.xml><?xml version="1.0" encoding="utf-8"?>
<ds:datastoreItem xmlns:ds="http://schemas.openxmlformats.org/officeDocument/2006/customXml" ds:itemID="{9DC210B0-A9B8-400C-98B0-AAC82DB0F5E7}">
  <ds:schemaRefs>
    <ds:schemaRef ds:uri="http://purl.org/dc/term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PresentationEServe2013</Template>
  <TotalTime>374</TotalTime>
  <Words>833</Words>
  <Application>Microsoft Office PowerPoint</Application>
  <PresentationFormat>Widescreen</PresentationFormat>
  <Paragraphs>163</Paragraphs>
  <Slides>12</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Calibri</vt:lpstr>
      <vt:lpstr>Arial</vt:lpstr>
      <vt:lpstr>Verdana</vt:lpstr>
      <vt:lpstr>Times New Roman</vt:lpstr>
      <vt:lpstr>PresentationEServe2013</vt:lpstr>
      <vt:lpstr>FirstSlideMaster</vt:lpstr>
      <vt:lpstr>LastSlideMaster</vt:lpstr>
      <vt:lpstr>PowerPoint Presentation</vt:lpstr>
      <vt:lpstr>PowerPoint Presentation</vt:lpstr>
      <vt:lpstr>Scheme Progress</vt:lpstr>
      <vt:lpstr>PowerPoint Presentation</vt:lpstr>
      <vt:lpstr>PowerPoint Presentation</vt:lpstr>
      <vt:lpstr>PowerPoint Presentation</vt:lpstr>
      <vt:lpstr>Our approach to amending our guidance </vt:lpstr>
      <vt:lpstr>Expected legislative changes to ECO  </vt:lpstr>
      <vt:lpstr>PowerPoint Presentation</vt:lpstr>
      <vt:lpstr>Expected legislative changes to ECO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Conor Molphy</dc:creator>
  <cp:lastModifiedBy>MCS</cp:lastModifiedBy>
  <cp:revision>23</cp:revision>
  <cp:lastPrinted>2014-10-02T14:16:01Z</cp:lastPrinted>
  <dcterms:created xsi:type="dcterms:W3CDTF">2014-09-25T22:27:34Z</dcterms:created>
  <dcterms:modified xsi:type="dcterms:W3CDTF">2014-10-06T20:38:57Z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0x01010054329798907CD64EA37E5B7E439EA8A800B05430B11A59BD45939FDE0F347CB51C</vt:lpwstr>
  </property>
</Properties>
</file>