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311" r:id="rId3"/>
    <p:sldId id="312" r:id="rId4"/>
    <p:sldId id="313" r:id="rId5"/>
    <p:sldId id="278" r:id="rId6"/>
    <p:sldId id="308" r:id="rId7"/>
    <p:sldId id="314" r:id="rId8"/>
    <p:sldId id="268" r:id="rId9"/>
    <p:sldId id="286" r:id="rId10"/>
    <p:sldId id="282" r:id="rId11"/>
    <p:sldId id="310" r:id="rId12"/>
  </p:sldIdLst>
  <p:sldSz cx="9144000" cy="6858000" type="screen4x3"/>
  <p:notesSz cx="68199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57" autoAdjust="0"/>
  </p:normalViewPr>
  <p:slideViewPr>
    <p:cSldViewPr>
      <p:cViewPr>
        <p:scale>
          <a:sx n="60" d="100"/>
          <a:sy n="60" d="100"/>
        </p:scale>
        <p:origin x="-2448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FAFB5-EB89-4C67-9D46-6ABD35733CC7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72E9E-56E0-4C09-A60B-FD53BEA97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197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28FD-4532-4870-A48E-748CFDC35814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2BBCB-3164-42A0-BEDB-309DD9AE1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1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490CF-DE17-43A1-9B20-B34205B35DF6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490CF-DE17-43A1-9B20-B34205B35DF6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2BBCB-3164-42A0-BEDB-309DD9AE19D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120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5FEC-2279-452F-9B59-C446EC40E40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3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front com"/>
          <p:cNvPicPr>
            <a:picLocks noChangeAspect="1" noChangeArrowheads="1"/>
          </p:cNvPicPr>
          <p:nvPr/>
        </p:nvPicPr>
        <p:blipFill>
          <a:blip r:embed="rId2" cstate="print"/>
          <a:srcRect l="8195" t="20126" r="7840" b="7307"/>
          <a:stretch>
            <a:fillRect/>
          </a:stretch>
        </p:blipFill>
        <p:spPr bwMode="auto">
          <a:xfrm>
            <a:off x="0" y="1268760"/>
            <a:ext cx="9144000" cy="5587653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16113"/>
            <a:ext cx="7772400" cy="1441450"/>
          </a:xfrm>
        </p:spPr>
        <p:txBody>
          <a:bodyPr/>
          <a:lstStyle>
            <a:lvl1pPr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357563"/>
            <a:ext cx="7775575" cy="1223962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2050" name="Picture 2" descr="DECC_CYAN_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485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142875"/>
            <a:ext cx="1871662" cy="5878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42875"/>
            <a:ext cx="5464175" cy="5878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6616700" cy="4032250"/>
          </a:xfrm>
          <a:solidFill>
            <a:schemeClr val="bg1"/>
          </a:solidFill>
        </p:spPr>
        <p:txBody>
          <a:bodyPr/>
          <a:lstStyle/>
          <a:p>
            <a:pPr marL="0" lvl="0" indent="0">
              <a:buFontTx/>
              <a:buNone/>
            </a:pPr>
            <a:r>
              <a:rPr lang="en-US" sz="3600" smtClean="0">
                <a:solidFill>
                  <a:srgbClr val="00AEEF"/>
                </a:solidFill>
              </a:rPr>
              <a:t>Click to edit Master text styles</a:t>
            </a:r>
          </a:p>
          <a:p>
            <a:pPr marL="0" lvl="1" indent="0">
              <a:buFontTx/>
              <a:buNone/>
            </a:pPr>
            <a:r>
              <a:rPr lang="en-US" sz="3600" smtClean="0">
                <a:solidFill>
                  <a:srgbClr val="00AEEF"/>
                </a:solidFill>
              </a:rPr>
              <a:t>Second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1450"/>
            <a:ext cx="5400675" cy="504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989138"/>
            <a:ext cx="3667125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989138"/>
            <a:ext cx="366871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ront com"/>
          <p:cNvPicPr>
            <a:picLocks noChangeAspect="1" noChangeArrowheads="1"/>
          </p:cNvPicPr>
          <p:nvPr/>
        </p:nvPicPr>
        <p:blipFill>
          <a:blip r:embed="rId13" cstate="print"/>
          <a:srcRect l="8195" t="20126" r="7840" b="77693"/>
          <a:stretch>
            <a:fillRect/>
          </a:stretch>
        </p:blipFill>
        <p:spPr bwMode="auto">
          <a:xfrm>
            <a:off x="0" y="1268760"/>
            <a:ext cx="9144000" cy="16792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42875"/>
            <a:ext cx="5400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989138"/>
            <a:ext cx="74882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2" name="Picture 2" descr="DECC_CYAN_AW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52320" y="188640"/>
            <a:ext cx="1485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7B797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rgbClr val="7B797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7B797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rgbClr val="7B797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772400" cy="1008112"/>
          </a:xfrm>
        </p:spPr>
        <p:txBody>
          <a:bodyPr/>
          <a:lstStyle/>
          <a:p>
            <a:r>
              <a:rPr lang="en-GB" sz="4800" b="1" dirty="0" smtClean="0">
                <a:latin typeface="Calibri" pitchFamily="34" charset="0"/>
                <a:cs typeface="Calibri" pitchFamily="34" charset="0"/>
              </a:rPr>
              <a:t>The new fuel poverty strategy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latin typeface="Calibri" pitchFamily="34" charset="0"/>
                <a:cs typeface="Calibri" pitchFamily="34" charset="0"/>
              </a:rPr>
            </a:br>
            <a:r>
              <a:rPr lang="en-GB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latin typeface="Calibri" pitchFamily="34" charset="0"/>
                <a:cs typeface="Calibri" pitchFamily="34" charset="0"/>
              </a:rPr>
            </a:br>
            <a:r>
              <a:rPr lang="en-GB" sz="4000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GB" sz="4000" b="1" baseline="30000" dirty="0" smtClean="0">
                <a:latin typeface="Calibri" pitchFamily="34" charset="0"/>
                <a:cs typeface="Calibri" pitchFamily="34" charset="0"/>
              </a:rPr>
              <a:t>rd</a:t>
            </a:r>
            <a:r>
              <a:rPr lang="en-GB" sz="4000" b="1" dirty="0" smtClean="0">
                <a:latin typeface="Calibri" pitchFamily="34" charset="0"/>
                <a:cs typeface="Calibri" pitchFamily="34" charset="0"/>
              </a:rPr>
              <a:t> September 2013</a:t>
            </a:r>
            <a:endParaRPr lang="en-GB" sz="4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4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07504" y="44624"/>
            <a:ext cx="5544616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9pPr>
          </a:lstStyle>
          <a:p>
            <a:r>
              <a:rPr lang="en-GB" sz="3600" dirty="0" smtClean="0">
                <a:solidFill>
                  <a:srgbClr val="00AEEF"/>
                </a:solidFill>
                <a:latin typeface="Calibri" pitchFamily="34" charset="0"/>
                <a:cs typeface="Calibri" pitchFamily="34" charset="0"/>
              </a:rPr>
              <a:t>Using the new framework to develop the new strategy</a:t>
            </a:r>
            <a:endParaRPr lang="en-GB" sz="3600" dirty="0">
              <a:solidFill>
                <a:srgbClr val="00AEE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815202"/>
            <a:ext cx="41764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Government has a package of measures across the ‘three drivers’ which we expect to deliver support to many severely fuel poor households.</a:t>
            </a:r>
          </a:p>
          <a:p>
            <a:endParaRPr lang="en-GB" sz="1600" b="1" dirty="0"/>
          </a:p>
          <a:p>
            <a:r>
              <a:rPr lang="en-GB" sz="1600" u="sng" dirty="0" smtClean="0"/>
              <a:t>Efficiency</a:t>
            </a:r>
            <a:r>
              <a:rPr lang="en-GB" sz="1600" dirty="0" smtClean="0"/>
              <a:t>: Green Deal, PRS, heat strategy</a:t>
            </a:r>
          </a:p>
          <a:p>
            <a:endParaRPr lang="en-GB" sz="1600" u="sng" dirty="0"/>
          </a:p>
          <a:p>
            <a:r>
              <a:rPr lang="en-GB" sz="1600" u="sng" dirty="0" smtClean="0"/>
              <a:t>Prices</a:t>
            </a:r>
            <a:r>
              <a:rPr lang="en-GB" sz="1600" dirty="0" smtClean="0"/>
              <a:t>: helping customers to switch to a better deal, smart meters, Warm Home Discount</a:t>
            </a:r>
          </a:p>
          <a:p>
            <a:endParaRPr lang="en-GB" sz="1600" dirty="0"/>
          </a:p>
          <a:p>
            <a:r>
              <a:rPr lang="en-GB" sz="1600" u="sng" dirty="0" smtClean="0"/>
              <a:t>Incomes</a:t>
            </a:r>
            <a:r>
              <a:rPr lang="en-GB" sz="1600" dirty="0" smtClean="0"/>
              <a:t>: Universal Credit, WFP, CWP</a:t>
            </a:r>
          </a:p>
          <a:p>
            <a:endParaRPr lang="en-GB" sz="1600" dirty="0"/>
          </a:p>
          <a:p>
            <a:r>
              <a:rPr lang="en-GB" sz="1600" dirty="0" smtClean="0"/>
              <a:t>It will be important for us to understand how effectively all of our policies are supporting fuel poor and severely fuel poor households. </a:t>
            </a:r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647" y="2420888"/>
            <a:ext cx="3557792" cy="329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28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68408" y="44624"/>
            <a:ext cx="7311904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9pPr>
          </a:lstStyle>
          <a:p>
            <a:endParaRPr lang="en-GB" sz="2400" b="0" dirty="0">
              <a:solidFill>
                <a:srgbClr val="00AEE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792285"/>
              </p:ext>
            </p:extLst>
          </p:nvPr>
        </p:nvGraphicFramePr>
        <p:xfrm>
          <a:off x="212431" y="1844824"/>
          <a:ext cx="8608041" cy="370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56449"/>
                <a:gridCol w="956449"/>
                <a:gridCol w="956449"/>
                <a:gridCol w="956449"/>
                <a:gridCol w="956449"/>
                <a:gridCol w="956449"/>
                <a:gridCol w="956449"/>
                <a:gridCol w="956449"/>
                <a:gridCol w="95644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Sep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3876" y="2816960"/>
            <a:ext cx="3290012" cy="25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5-Point Star 11"/>
          <p:cNvSpPr/>
          <p:nvPr/>
        </p:nvSpPr>
        <p:spPr>
          <a:xfrm>
            <a:off x="5123685" y="2817981"/>
            <a:ext cx="252000" cy="2520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51520" y="4562817"/>
            <a:ext cx="4913706" cy="23433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220223" y="5572981"/>
            <a:ext cx="3123111" cy="2520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5-Point Star 21"/>
          <p:cNvSpPr/>
          <p:nvPr/>
        </p:nvSpPr>
        <p:spPr>
          <a:xfrm>
            <a:off x="1295664" y="4545152"/>
            <a:ext cx="252000" cy="2520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237364" y="2420888"/>
            <a:ext cx="3326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Energy Bill considered in Parliament</a:t>
            </a:r>
            <a:endParaRPr lang="en-GB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51520" y="4057327"/>
            <a:ext cx="6253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Working with stakeholders and internally to prepare target and strategy</a:t>
            </a:r>
            <a:endParaRPr lang="en-GB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83568" y="4869160"/>
            <a:ext cx="15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FPAG workshop</a:t>
            </a:r>
            <a:endParaRPr lang="en-GB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644008" y="3175084"/>
            <a:ext cx="1579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Commencement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40214" y="5157192"/>
            <a:ext cx="3203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Consultation on target </a:t>
            </a:r>
            <a:r>
              <a:rPr lang="en-GB" sz="1400" b="1" u="sng" dirty="0" smtClean="0"/>
              <a:t>and</a:t>
            </a:r>
            <a:r>
              <a:rPr lang="en-GB" sz="1400" b="1" dirty="0" smtClean="0"/>
              <a:t> strategy</a:t>
            </a:r>
            <a:endParaRPr lang="en-GB" sz="1400" b="1" dirty="0"/>
          </a:p>
        </p:txBody>
      </p:sp>
      <p:sp>
        <p:nvSpPr>
          <p:cNvPr id="40" name="5-Point Star 39"/>
          <p:cNvSpPr/>
          <p:nvPr/>
        </p:nvSpPr>
        <p:spPr>
          <a:xfrm>
            <a:off x="3131840" y="2814864"/>
            <a:ext cx="276820" cy="254096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915816" y="3157518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Royal</a:t>
            </a:r>
          </a:p>
          <a:p>
            <a:pPr algn="ctr"/>
            <a:r>
              <a:rPr lang="en-GB" sz="1400" b="1" dirty="0" smtClean="0"/>
              <a:t>Assent</a:t>
            </a:r>
            <a:endParaRPr lang="en-GB" sz="1400" b="1" dirty="0"/>
          </a:p>
        </p:txBody>
      </p:sp>
      <p:sp>
        <p:nvSpPr>
          <p:cNvPr id="49" name="Title 1"/>
          <p:cNvSpPr txBox="1">
            <a:spLocks/>
          </p:cNvSpPr>
          <p:nvPr/>
        </p:nvSpPr>
        <p:spPr bwMode="auto">
          <a:xfrm>
            <a:off x="433505" y="297036"/>
            <a:ext cx="41068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9pPr>
          </a:lstStyle>
          <a:p>
            <a:r>
              <a:rPr lang="en-GB" sz="3600" dirty="0" smtClean="0">
                <a:solidFill>
                  <a:srgbClr val="00AEEF"/>
                </a:solidFill>
                <a:latin typeface="Calibri" pitchFamily="34" charset="0"/>
                <a:cs typeface="Calibri" pitchFamily="34" charset="0"/>
              </a:rPr>
              <a:t>Next Steps</a:t>
            </a:r>
            <a:endParaRPr lang="en-GB" sz="3600" dirty="0">
              <a:solidFill>
                <a:srgbClr val="00AEE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48264" y="2493506"/>
            <a:ext cx="1994884" cy="132802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This is a </a:t>
            </a:r>
            <a:r>
              <a:rPr lang="en-GB" sz="2400" u="sng" dirty="0" smtClean="0"/>
              <a:t>provisiona</a:t>
            </a:r>
            <a:r>
              <a:rPr lang="en-GB" sz="2400" dirty="0" smtClean="0"/>
              <a:t>l timetable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340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" y="360000"/>
            <a:ext cx="5833244" cy="909861"/>
          </a:xfrm>
        </p:spPr>
        <p:txBody>
          <a:bodyPr/>
          <a:lstStyle/>
          <a:p>
            <a:r>
              <a:rPr lang="en-GB" sz="3200" dirty="0" smtClean="0">
                <a:solidFill>
                  <a:srgbClr val="00AEEF"/>
                </a:solidFill>
              </a:rPr>
              <a:t>The Hills Review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45022"/>
            <a:ext cx="4824536" cy="4032250"/>
          </a:xfrm>
        </p:spPr>
        <p:txBody>
          <a:bodyPr/>
          <a:lstStyle/>
          <a:p>
            <a:r>
              <a:rPr lang="en-GB" sz="1800" dirty="0" smtClean="0">
                <a:solidFill>
                  <a:schemeClr val="tx1"/>
                </a:solidFill>
              </a:rPr>
              <a:t>Independent review commissioned in March 2011 from Professor John Hills of the London School of Economics</a:t>
            </a:r>
          </a:p>
          <a:p>
            <a:endParaRPr lang="en-GB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Key questions considered:	</a:t>
            </a:r>
          </a:p>
          <a:p>
            <a:pPr lvl="1"/>
            <a:endParaRPr lang="en-GB" sz="1800" dirty="0" smtClean="0">
              <a:solidFill>
                <a:schemeClr val="tx1"/>
              </a:solidFill>
            </a:endParaRP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Is fuel </a:t>
            </a:r>
            <a:r>
              <a:rPr lang="en-GB" sz="1800" dirty="0">
                <a:solidFill>
                  <a:schemeClr val="tx1"/>
                </a:solidFill>
              </a:rPr>
              <a:t>p</a:t>
            </a:r>
            <a:r>
              <a:rPr lang="en-GB" sz="1800" dirty="0" smtClean="0">
                <a:solidFill>
                  <a:schemeClr val="tx1"/>
                </a:solidFill>
              </a:rPr>
              <a:t>overty a distinct issue? </a:t>
            </a:r>
            <a:r>
              <a:rPr lang="en-GB" sz="1800" b="1" dirty="0" smtClean="0">
                <a:solidFill>
                  <a:schemeClr val="bg1"/>
                </a:solidFill>
              </a:rPr>
              <a:t>Yes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Whether the current definition is correct? </a:t>
            </a:r>
            <a:r>
              <a:rPr lang="en-GB" sz="1800" b="1" dirty="0" smtClean="0">
                <a:solidFill>
                  <a:schemeClr val="bg1"/>
                </a:solidFill>
              </a:rPr>
              <a:t>No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How fuel poverty should be measured? </a:t>
            </a:r>
            <a:r>
              <a:rPr lang="en-GB" sz="1800" b="1" dirty="0" smtClean="0">
                <a:solidFill>
                  <a:schemeClr val="bg1"/>
                </a:solidFill>
              </a:rPr>
              <a:t>Low income households facing high energy costs</a:t>
            </a:r>
            <a:endParaRPr lang="en-GB" sz="1800" dirty="0" smtClean="0">
              <a:solidFill>
                <a:schemeClr val="bg1"/>
              </a:solidFill>
            </a:endParaRPr>
          </a:p>
          <a:p>
            <a:endParaRPr lang="en-GB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Final report to Government to March 2012</a:t>
            </a:r>
          </a:p>
          <a:p>
            <a:pPr lvl="1"/>
            <a:endParaRPr lang="en-GB" sz="1800" dirty="0" smtClean="0">
              <a:solidFill>
                <a:schemeClr val="tx1"/>
              </a:solidFill>
            </a:endParaRPr>
          </a:p>
          <a:p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556792"/>
            <a:ext cx="3408435" cy="480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18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45022"/>
            <a:ext cx="4824536" cy="4032250"/>
          </a:xfrm>
        </p:spPr>
        <p:txBody>
          <a:bodyPr/>
          <a:lstStyle/>
          <a:p>
            <a:r>
              <a:rPr lang="en-GB" sz="1800" dirty="0" smtClean="0">
                <a:solidFill>
                  <a:schemeClr val="tx1"/>
                </a:solidFill>
              </a:rPr>
              <a:t>Independent review commissioned in March 2011 from Professor John Hills of the London School of Economics</a:t>
            </a:r>
          </a:p>
          <a:p>
            <a:endParaRPr lang="en-GB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Key questions considered:	</a:t>
            </a:r>
          </a:p>
          <a:p>
            <a:pPr lvl="1"/>
            <a:endParaRPr lang="en-GB" sz="1800" dirty="0" smtClean="0">
              <a:solidFill>
                <a:schemeClr val="tx1"/>
              </a:solidFill>
            </a:endParaRP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Is fuel </a:t>
            </a:r>
            <a:r>
              <a:rPr lang="en-GB" sz="1800" dirty="0">
                <a:solidFill>
                  <a:schemeClr val="tx1"/>
                </a:solidFill>
              </a:rPr>
              <a:t>p</a:t>
            </a:r>
            <a:r>
              <a:rPr lang="en-GB" sz="1800" dirty="0" smtClean="0">
                <a:solidFill>
                  <a:schemeClr val="tx1"/>
                </a:solidFill>
              </a:rPr>
              <a:t>overty a distinct issue? </a:t>
            </a:r>
            <a:r>
              <a:rPr lang="en-GB" sz="1800" b="1" dirty="0" smtClean="0">
                <a:solidFill>
                  <a:srgbClr val="FF0000"/>
                </a:solidFill>
              </a:rPr>
              <a:t>Yes</a:t>
            </a:r>
            <a:endParaRPr lang="en-GB" sz="1800" b="1" dirty="0" smtClean="0">
              <a:solidFill>
                <a:schemeClr val="tx1"/>
              </a:solidFill>
            </a:endParaRP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Whether the current definition is correct? </a:t>
            </a:r>
            <a:r>
              <a:rPr lang="en-GB" sz="1800" b="1" dirty="0" smtClean="0">
                <a:solidFill>
                  <a:srgbClr val="FF0000"/>
                </a:solidFill>
              </a:rPr>
              <a:t>No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How fuel poverty should be measured? </a:t>
            </a:r>
            <a:r>
              <a:rPr lang="en-GB" sz="1800" b="1" dirty="0" smtClean="0">
                <a:solidFill>
                  <a:srgbClr val="FF0000"/>
                </a:solidFill>
              </a:rPr>
              <a:t>Low income households facing high energy costs</a:t>
            </a:r>
            <a:endParaRPr lang="en-GB" sz="1800" dirty="0" smtClean="0">
              <a:solidFill>
                <a:schemeClr val="tx1"/>
              </a:solidFill>
            </a:endParaRPr>
          </a:p>
          <a:p>
            <a:endParaRPr lang="en-GB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Final report to Government to March 2012</a:t>
            </a:r>
          </a:p>
          <a:p>
            <a:pPr lvl="1"/>
            <a:endParaRPr lang="en-GB" sz="1800" dirty="0" smtClean="0">
              <a:solidFill>
                <a:schemeClr val="tx1"/>
              </a:solidFill>
            </a:endParaRPr>
          </a:p>
          <a:p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556792"/>
            <a:ext cx="3408435" cy="480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44000" y="360000"/>
            <a:ext cx="5833244" cy="909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9pPr>
          </a:lstStyle>
          <a:p>
            <a:r>
              <a:rPr lang="en-GB" sz="3200" smtClean="0">
                <a:solidFill>
                  <a:srgbClr val="00AEEF"/>
                </a:solidFill>
              </a:rPr>
              <a:t>The Hills Review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237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2273" y="2204864"/>
            <a:ext cx="502623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15516" y="1845979"/>
            <a:ext cx="37804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  <a:cs typeface="Calibri" pitchFamily="34" charset="0"/>
              </a:rPr>
              <a:t>Professor Hills recommended adopting the </a:t>
            </a:r>
            <a:r>
              <a:rPr lang="en-GB" b="1" dirty="0" smtClean="0">
                <a:latin typeface="+mj-lt"/>
                <a:cs typeface="Calibri" pitchFamily="34" charset="0"/>
              </a:rPr>
              <a:t>Low Income High Costs (LIHC) </a:t>
            </a:r>
            <a:r>
              <a:rPr lang="en-GB" dirty="0" smtClean="0">
                <a:latin typeface="+mj-lt"/>
                <a:cs typeface="Calibri" pitchFamily="34" charset="0"/>
              </a:rPr>
              <a:t>approach.  Where a household is fuel poor where:</a:t>
            </a:r>
          </a:p>
          <a:p>
            <a:endParaRPr lang="en-GB" dirty="0">
              <a:latin typeface="+mj-lt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+mj-lt"/>
                <a:cs typeface="Calibri" pitchFamily="34" charset="0"/>
              </a:rPr>
              <a:t>It has an after housing costs income below the poverty line (after adjusting for energy costs)</a:t>
            </a:r>
          </a:p>
          <a:p>
            <a:pPr marL="285750" indent="-285750">
              <a:buFontTx/>
              <a:buChar char="-"/>
            </a:pPr>
            <a:endParaRPr lang="en-GB" dirty="0" smtClean="0">
              <a:latin typeface="+mj-lt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+mj-lt"/>
                <a:cs typeface="Calibri" pitchFamily="34" charset="0"/>
              </a:rPr>
              <a:t>It faces above average (modelled) energy costs</a:t>
            </a:r>
            <a:endParaRPr lang="en-GB" dirty="0">
              <a:latin typeface="+mj-lt"/>
              <a:cs typeface="Calibri" pitchFamily="34" charset="0"/>
            </a:endParaRPr>
          </a:p>
          <a:p>
            <a:endParaRPr lang="en-GB" dirty="0" smtClean="0">
              <a:latin typeface="+mj-lt"/>
              <a:cs typeface="Calibri" pitchFamily="34" charset="0"/>
            </a:endParaRPr>
          </a:p>
          <a:p>
            <a:r>
              <a:rPr lang="en-GB" dirty="0" smtClean="0">
                <a:latin typeface="+mj-lt"/>
                <a:cs typeface="Calibri" pitchFamily="34" charset="0"/>
              </a:rPr>
              <a:t>The LIHC approach provides twin indicators that show the </a:t>
            </a:r>
            <a:r>
              <a:rPr lang="en-GB" b="1" dirty="0" smtClean="0">
                <a:latin typeface="+mj-lt"/>
                <a:cs typeface="Calibri" pitchFamily="34" charset="0"/>
              </a:rPr>
              <a:t>extent</a:t>
            </a:r>
            <a:r>
              <a:rPr lang="en-GB" dirty="0" smtClean="0">
                <a:latin typeface="+mj-lt"/>
                <a:cs typeface="Calibri" pitchFamily="34" charset="0"/>
              </a:rPr>
              <a:t> and </a:t>
            </a:r>
            <a:r>
              <a:rPr lang="en-GB" b="1" dirty="0" smtClean="0">
                <a:latin typeface="+mj-lt"/>
                <a:cs typeface="Calibri" pitchFamily="34" charset="0"/>
              </a:rPr>
              <a:t>depth</a:t>
            </a:r>
            <a:r>
              <a:rPr lang="en-GB" dirty="0" smtClean="0">
                <a:latin typeface="+mj-lt"/>
                <a:cs typeface="Calibri" pitchFamily="34" charset="0"/>
              </a:rPr>
              <a:t> of fuel poverty.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179512" y="116632"/>
            <a:ext cx="698477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9pPr>
          </a:lstStyle>
          <a:p>
            <a:r>
              <a:rPr lang="en-GB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The Hills Review: the LIHC definition</a:t>
            </a:r>
            <a:endParaRPr lang="en-GB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1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8065" y="1988691"/>
            <a:ext cx="7776343" cy="3672557"/>
          </a:xfrm>
        </p:spPr>
        <p:txBody>
          <a:bodyPr/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September 2012</a:t>
            </a:r>
            <a:r>
              <a:rPr lang="en-GB" sz="2000" dirty="0" smtClean="0">
                <a:solidFill>
                  <a:schemeClr val="tx1"/>
                </a:solidFill>
              </a:rPr>
              <a:t>: Government consultation - ‘Fuel Poverty: Changing the Framework for Measurement’ sets out our preferred approach to the fuel poverty definition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b="1" dirty="0" smtClean="0">
                <a:solidFill>
                  <a:schemeClr val="tx1"/>
                </a:solidFill>
              </a:rPr>
              <a:t>July 2013</a:t>
            </a:r>
            <a:r>
              <a:rPr lang="en-GB" sz="2000" dirty="0" smtClean="0">
                <a:solidFill>
                  <a:schemeClr val="tx1"/>
                </a:solidFill>
              </a:rPr>
              <a:t>: 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Confirmation that Government will adopt the LIHC approach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Amendments to the Energy Bill to align target with new definition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Publication of the strategic framework document – ‘Fuel Poverty: a Framework for Future Action’</a:t>
            </a:r>
          </a:p>
          <a:p>
            <a:pPr marL="457200" lvl="1" indent="0"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GB" sz="1800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7871"/>
            <a:ext cx="5400675" cy="504825"/>
          </a:xfrm>
        </p:spPr>
        <p:txBody>
          <a:bodyPr/>
          <a:lstStyle/>
          <a:p>
            <a:r>
              <a:rPr lang="en-GB" sz="2800" dirty="0" smtClean="0">
                <a:solidFill>
                  <a:srgbClr val="00B0F0"/>
                </a:solidFill>
              </a:rPr>
              <a:t>Beyond Hills: responding to the recommendations</a:t>
            </a:r>
            <a:endParaRPr lang="en-GB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7416303" cy="4176613"/>
          </a:xfrm>
        </p:spPr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Current fuel poverty target enshrined in the Warm Homes and Energy Conservation Act 2000 - eradicate </a:t>
            </a:r>
            <a:r>
              <a:rPr lang="en-GB" sz="2000" dirty="0">
                <a:solidFill>
                  <a:schemeClr val="tx1"/>
                </a:solidFill>
              </a:rPr>
              <a:t>fuel poverty in England by 2016, as far as reasonably practicable</a:t>
            </a:r>
          </a:p>
          <a:p>
            <a:endParaRPr lang="en-GB" sz="2000" dirty="0" smtClean="0"/>
          </a:p>
          <a:p>
            <a:r>
              <a:rPr lang="en-GB" sz="2000" dirty="0" smtClean="0">
                <a:solidFill>
                  <a:schemeClr val="tx1"/>
                </a:solidFill>
              </a:rPr>
              <a:t>Amendments to the Energy Bill:</a:t>
            </a:r>
          </a:p>
          <a:p>
            <a:pPr lvl="1"/>
            <a:endParaRPr lang="en-GB" sz="2000" dirty="0" smtClean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Updates WHECA so that a new fuel poverty target can be established through secondary legislation;</a:t>
            </a:r>
          </a:p>
          <a:p>
            <a:pPr lvl="1"/>
            <a:endParaRPr lang="en-GB" sz="2000" dirty="0" smtClean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That new target will be supported by a </a:t>
            </a:r>
            <a:r>
              <a:rPr lang="en-GB" sz="2000" i="1" dirty="0" smtClean="0">
                <a:solidFill>
                  <a:schemeClr val="tx1"/>
                </a:solidFill>
              </a:rPr>
              <a:t>statutory</a:t>
            </a:r>
            <a:r>
              <a:rPr lang="en-GB" sz="2000" dirty="0" smtClean="0">
                <a:solidFill>
                  <a:schemeClr val="tx1"/>
                </a:solidFill>
              </a:rPr>
              <a:t> strategy.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We will consult on the form, date and level of this new target after Royal Assent. In principle, we intend to frame a target around the energy efficiency standards in fuel poor homes. 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403895"/>
            <a:ext cx="5400675" cy="504825"/>
          </a:xfrm>
        </p:spPr>
        <p:txBody>
          <a:bodyPr/>
          <a:lstStyle/>
          <a:p>
            <a:r>
              <a:rPr lang="en-GB" sz="3200" dirty="0" smtClean="0">
                <a:solidFill>
                  <a:srgbClr val="00B0F0"/>
                </a:solidFill>
              </a:rPr>
              <a:t>The legislative framework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8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44000" y="331887"/>
            <a:ext cx="6840760" cy="648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9pPr>
          </a:lstStyle>
          <a:p>
            <a:r>
              <a:rPr lang="en-GB" sz="3200" dirty="0" smtClean="0">
                <a:solidFill>
                  <a:srgbClr val="00AEEF"/>
                </a:solidFill>
                <a:latin typeface="+mn-lt"/>
                <a:cs typeface="Calibri" pitchFamily="34" charset="0"/>
              </a:rPr>
              <a:t>The strategic framework</a:t>
            </a:r>
            <a:endParaRPr lang="en-GB" sz="3200" dirty="0">
              <a:solidFill>
                <a:srgbClr val="00AEEF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845979"/>
            <a:ext cx="4464496" cy="424731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cs typeface="Calibri" pitchFamily="34" charset="0"/>
              </a:rPr>
              <a:t>The strategic framework document sets out how Government will use the new LIHC indicator to help to shape future policy decisions.</a:t>
            </a:r>
          </a:p>
          <a:p>
            <a:endParaRPr lang="en-GB" dirty="0">
              <a:cs typeface="Calibri" pitchFamily="34" charset="0"/>
            </a:endParaRPr>
          </a:p>
          <a:p>
            <a:r>
              <a:rPr lang="en-GB" dirty="0" smtClean="0">
                <a:cs typeface="Calibri" pitchFamily="34" charset="0"/>
              </a:rPr>
              <a:t>The framework sets out the results of ground-breaking analysis that helps us to understand:</a:t>
            </a:r>
          </a:p>
          <a:p>
            <a:endParaRPr lang="en-GB" dirty="0">
              <a:cs typeface="Calibri" pitchFamily="34" charset="0"/>
            </a:endParaRPr>
          </a:p>
          <a:p>
            <a:pPr marL="457200" indent="-457200">
              <a:buAutoNum type="arabicPeriod"/>
            </a:pPr>
            <a:r>
              <a:rPr lang="en-GB" dirty="0" smtClean="0">
                <a:cs typeface="Calibri" pitchFamily="34" charset="0"/>
              </a:rPr>
              <a:t>The characteristics of the fuel poor; and</a:t>
            </a:r>
          </a:p>
          <a:p>
            <a:pPr marL="457200" indent="-457200">
              <a:buAutoNum type="arabicPeriod"/>
            </a:pPr>
            <a:endParaRPr lang="en-GB" dirty="0" smtClean="0">
              <a:cs typeface="Calibri" pitchFamily="34" charset="0"/>
            </a:endParaRPr>
          </a:p>
          <a:p>
            <a:pPr marL="457200" indent="-457200">
              <a:buAutoNum type="arabicPeriod"/>
            </a:pPr>
            <a:r>
              <a:rPr lang="en-GB" dirty="0" smtClean="0">
                <a:cs typeface="Calibri" pitchFamily="34" charset="0"/>
              </a:rPr>
              <a:t>The most cost-effective ways of supporting the fuel poor.</a:t>
            </a:r>
          </a:p>
          <a:p>
            <a:endParaRPr lang="en-GB" dirty="0" smtClean="0"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56792"/>
            <a:ext cx="3319073" cy="48000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3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79512" y="116632"/>
            <a:ext cx="576064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9pPr>
          </a:lstStyle>
          <a:p>
            <a:r>
              <a:rPr lang="en-GB" sz="3200" dirty="0" smtClean="0">
                <a:solidFill>
                  <a:srgbClr val="00AEEF"/>
                </a:solidFill>
                <a:latin typeface="Calibri" pitchFamily="34" charset="0"/>
                <a:cs typeface="Calibri" pitchFamily="34" charset="0"/>
              </a:rPr>
              <a:t>Moving from the new indicator to a revised strategy</a:t>
            </a:r>
            <a:endParaRPr lang="en-GB" sz="3200" dirty="0">
              <a:solidFill>
                <a:srgbClr val="00AEEF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499992" y="2204864"/>
            <a:ext cx="4392488" cy="4176464"/>
            <a:chOff x="1252539" y="1628800"/>
            <a:chExt cx="4759623" cy="4896544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2539" y="1628800"/>
              <a:ext cx="4759622" cy="2386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3176" y="4133611"/>
              <a:ext cx="4738986" cy="2391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251520" y="169151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itchFamily="34" charset="0"/>
                <a:cs typeface="Calibri" pitchFamily="34" charset="0"/>
              </a:rPr>
              <a:t>Who should we prioritise for support?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1691516"/>
            <a:ext cx="442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alibri" pitchFamily="34" charset="0"/>
                <a:cs typeface="Calibri" pitchFamily="34" charset="0"/>
              </a:rPr>
              <a:t>How should we support those households?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628800"/>
            <a:ext cx="4032448" cy="4896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499992" y="1628800"/>
            <a:ext cx="4392488" cy="4896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23" y="2204864"/>
            <a:ext cx="3328773" cy="418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40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51520" y="1772816"/>
            <a:ext cx="8568952" cy="432048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 sz="16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The LIHC </a:t>
            </a:r>
            <a:r>
              <a:rPr lang="en-GB" sz="2000" dirty="0">
                <a:solidFill>
                  <a:schemeClr val="tx1"/>
                </a:solidFill>
              </a:rPr>
              <a:t>definition helps us to identify a set of ‘guiding principles’ that we can use both to assess the effectiveness of our current package and to help shape the development of future fuel poverty </a:t>
            </a:r>
            <a:r>
              <a:rPr lang="en-GB" sz="2000" dirty="0" smtClean="0">
                <a:solidFill>
                  <a:schemeClr val="tx1"/>
                </a:solidFill>
              </a:rPr>
              <a:t>policies: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endParaRPr lang="en-GB" sz="2000" u="sng" dirty="0" smtClean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Prioritisation </a:t>
            </a:r>
            <a:r>
              <a:rPr lang="en-GB" sz="2000" dirty="0">
                <a:solidFill>
                  <a:schemeClr val="tx1"/>
                </a:solidFill>
              </a:rPr>
              <a:t>of the households that are suffering from the most severe </a:t>
            </a:r>
            <a:r>
              <a:rPr lang="en-GB" sz="2000" dirty="0" smtClean="0">
                <a:solidFill>
                  <a:schemeClr val="tx1"/>
                </a:solidFill>
              </a:rPr>
              <a:t>problem;</a:t>
            </a:r>
            <a:endParaRPr lang="en-GB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GB" sz="2000" dirty="0" smtClean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Supporting </a:t>
            </a:r>
            <a:r>
              <a:rPr lang="en-GB" sz="2000" dirty="0">
                <a:solidFill>
                  <a:schemeClr val="tx1"/>
                </a:solidFill>
              </a:rPr>
              <a:t>priority households through cost-effective </a:t>
            </a:r>
            <a:r>
              <a:rPr lang="en-GB" sz="2000" dirty="0" smtClean="0">
                <a:solidFill>
                  <a:schemeClr val="tx1"/>
                </a:solidFill>
              </a:rPr>
              <a:t>policies; and</a:t>
            </a:r>
          </a:p>
          <a:p>
            <a:pPr marL="914400" lvl="1" indent="-457200">
              <a:buFont typeface="+mj-lt"/>
              <a:buAutoNum type="arabicPeriod"/>
            </a:pPr>
            <a:endParaRPr lang="en-GB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Ensuring </a:t>
            </a:r>
            <a:r>
              <a:rPr lang="en-GB" sz="2000" dirty="0">
                <a:solidFill>
                  <a:schemeClr val="tx1"/>
                </a:solidFill>
              </a:rPr>
              <a:t>that the vulnerability is reflected in fuel poverty </a:t>
            </a:r>
            <a:r>
              <a:rPr lang="en-GB" sz="2000" dirty="0" smtClean="0">
                <a:solidFill>
                  <a:schemeClr val="tx1"/>
                </a:solidFill>
              </a:rPr>
              <a:t>policies. </a:t>
            </a:r>
            <a:r>
              <a:rPr lang="en-GB" sz="2000" dirty="0" smtClean="0"/>
              <a:t>  </a:t>
            </a:r>
            <a:r>
              <a:rPr lang="en-GB" sz="2000" u="sng" dirty="0" smtClean="0"/>
              <a:t>  </a:t>
            </a:r>
            <a:endParaRPr lang="en-GB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51520" y="116632"/>
            <a:ext cx="5400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9pPr>
          </a:lstStyle>
          <a:p>
            <a:r>
              <a:rPr lang="en-GB" sz="3200" dirty="0" smtClean="0">
                <a:solidFill>
                  <a:srgbClr val="00AEEF"/>
                </a:solidFill>
                <a:latin typeface="Calibri" pitchFamily="34" charset="0"/>
                <a:cs typeface="Calibri" pitchFamily="34" charset="0"/>
              </a:rPr>
              <a:t>Guiding principles of future policy development</a:t>
            </a:r>
            <a:endParaRPr lang="en-GB" sz="3200" dirty="0">
              <a:solidFill>
                <a:srgbClr val="00AEEF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0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logo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logo</Template>
  <TotalTime>1905</TotalTime>
  <Words>594</Words>
  <Application>Microsoft Office PowerPoint</Application>
  <PresentationFormat>On-screen Show (4:3)</PresentationFormat>
  <Paragraphs>106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New logo</vt:lpstr>
      <vt:lpstr>The new fuel poverty strategy  3rd September 2013</vt:lpstr>
      <vt:lpstr>The Hills Review</vt:lpstr>
      <vt:lpstr>PowerPoint Presentation</vt:lpstr>
      <vt:lpstr>PowerPoint Presentation</vt:lpstr>
      <vt:lpstr>Beyond Hills: responding to the recommendations</vt:lpstr>
      <vt:lpstr>The legislative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Baynham-Hughes Gareth (Fuel Poverty &amp; Smart Meters)</dc:creator>
  <cp:lastModifiedBy>Torrens Jamie (Fuel Poverty &amp; Smart Meters)</cp:lastModifiedBy>
  <cp:revision>95</cp:revision>
  <cp:lastPrinted>2013-08-08T09:15:11Z</cp:lastPrinted>
  <dcterms:created xsi:type="dcterms:W3CDTF">2013-03-18T07:39:16Z</dcterms:created>
  <dcterms:modified xsi:type="dcterms:W3CDTF">2013-09-02T08:21:16Z</dcterms:modified>
</cp:coreProperties>
</file>