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  <p:sldMasterId id="2147483660" r:id="rId2"/>
    <p:sldMasterId id="2147483672" r:id="rId3"/>
  </p:sldMasterIdLst>
  <p:notesMasterIdLst>
    <p:notesMasterId r:id="rId12"/>
  </p:notesMasterIdLst>
  <p:sldIdLst>
    <p:sldId id="262" r:id="rId4"/>
    <p:sldId id="289" r:id="rId5"/>
    <p:sldId id="286" r:id="rId6"/>
    <p:sldId id="288" r:id="rId7"/>
    <p:sldId id="287" r:id="rId8"/>
    <p:sldId id="284" r:id="rId9"/>
    <p:sldId id="285" r:id="rId10"/>
    <p:sldId id="278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88">
          <p15:clr>
            <a:srgbClr val="A4A3A4"/>
          </p15:clr>
        </p15:guide>
        <p15:guide id="2" pos="28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A7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18" autoAdjust="0"/>
    <p:restoredTop sz="94674"/>
  </p:normalViewPr>
  <p:slideViewPr>
    <p:cSldViewPr snapToGrid="0" snapToObjects="1" showGuides="1">
      <p:cViewPr varScale="1">
        <p:scale>
          <a:sx n="95" d="100"/>
          <a:sy n="95" d="100"/>
        </p:scale>
        <p:origin x="96" y="210"/>
      </p:cViewPr>
      <p:guideLst>
        <p:guide orient="horz" pos="4088"/>
        <p:guide pos="284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0D603-4631-FB49-973F-E0E00262F303}" type="datetimeFigureOut">
              <a:rPr lang="en-US" smtClean="0"/>
              <a:t>3/9/2018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C0021-91B6-6F48-B3C1-72D63F0E59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606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037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2AD1A-8047-6749-B6CD-97F530CBC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1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796138" y="274638"/>
            <a:ext cx="589066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76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96878-6007-6F44-9F1F-86D7C12C3F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309884"/>
            <a:ext cx="2338938" cy="10725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8FD336-F108-2C41-8D0E-7A1F8ABEE7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1" y="5711526"/>
            <a:ext cx="5366084" cy="778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20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 slid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LEP_GCGP_primary_CMYK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201" y="5877700"/>
            <a:ext cx="1980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500" kern="1200">
          <a:solidFill>
            <a:srgbClr val="4FA735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ction divi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6DA2AD1A-8047-6749-B6CD-97F530CBCA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EP_GCGP_primary_CMYK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68" y="5877700"/>
            <a:ext cx="1980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0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FA735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87876F3F-514E-6E45-8855-A52C67313B8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cogs.png"/>
          <p:cNvPicPr>
            <a:picLocks noChangeAspect="1"/>
          </p:cNvPicPr>
          <p:nvPr/>
        </p:nvPicPr>
        <p:blipFill>
          <a:blip r:embed="rId3" cstate="screen">
            <a:alphaModFix amt="2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4858" y="3912672"/>
            <a:ext cx="3258098" cy="295480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57200" y="1232045"/>
            <a:ext cx="8229600" cy="0"/>
          </a:xfrm>
          <a:prstGeom prst="straightConnector1">
            <a:avLst/>
          </a:prstGeom>
          <a:ln w="63500">
            <a:solidFill>
              <a:srgbClr val="4FA735"/>
            </a:solidFill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EP_GCGP_secondary_CMYK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68" y="6045200"/>
            <a:ext cx="7112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1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FA735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FA735"/>
        </a:buClr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4FA735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36333"/>
            <a:ext cx="8229600" cy="3672943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BEIS funded strategy project – April 2017 to March 2018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One of nine in first funding round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Tri-LEP Local Energy Investment &amp; Delivery Strategy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Mapping, Analysis and Modelling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Web-based stakeholder portal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D1BC936-1C22-7F44-A999-870AC490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764" y="274638"/>
            <a:ext cx="5810036" cy="1143000"/>
          </a:xfrm>
        </p:spPr>
        <p:txBody>
          <a:bodyPr/>
          <a:lstStyle/>
          <a:p>
            <a:pPr algn="ctr"/>
            <a:r>
              <a:rPr lang="en-US" b="1" dirty="0"/>
              <a:t>Identifying the need</a:t>
            </a:r>
          </a:p>
        </p:txBody>
      </p:sp>
    </p:spTree>
    <p:extLst>
      <p:ext uri="{BB962C8B-B14F-4D97-AF65-F5344CB8AC3E}">
        <p14:creationId xmlns:p14="http://schemas.microsoft.com/office/powerpoint/2010/main" val="24981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4FA735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36334"/>
            <a:ext cx="8229600" cy="53425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Identified by Government in ten sub sets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D1BC936-1C22-7F44-A999-870AC4907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6764" y="274638"/>
            <a:ext cx="5810036" cy="1143000"/>
          </a:xfrm>
        </p:spPr>
        <p:txBody>
          <a:bodyPr/>
          <a:lstStyle/>
          <a:p>
            <a:pPr algn="ctr"/>
            <a:r>
              <a:rPr lang="en-US" b="1" dirty="0"/>
              <a:t>What is local energy?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F68DF7-DEAD-4849-A650-2700D33E74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86272" y="2162728"/>
            <a:ext cx="6001802" cy="3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68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4FA735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26058"/>
            <a:ext cx="8229600" cy="3683219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Three broad thematic priorities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Housing growth and commercial site infrastructure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Electrification of transport infrastructure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Affordable, secure, low carbon consumption in all sectors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Inter-relatedness and tensions for growth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62F45F-1D17-E341-B329-3BADEF640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038" y="274638"/>
            <a:ext cx="5799762" cy="1143000"/>
          </a:xfrm>
        </p:spPr>
        <p:txBody>
          <a:bodyPr/>
          <a:lstStyle/>
          <a:p>
            <a:pPr algn="ctr"/>
            <a:r>
              <a:rPr lang="en-GB" b="1" dirty="0"/>
              <a:t>Understanding the area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92356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4FA735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26058"/>
            <a:ext cx="8229600" cy="3683219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Engagement with stakeholders from all sectors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Prioritising area needs for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Generation and storage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Supply and distribution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Aggregating projects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New Energy Innovation (approach, method, funding)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62F45F-1D17-E341-B329-3BADEF640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038" y="274638"/>
            <a:ext cx="5799762" cy="1143000"/>
          </a:xfrm>
        </p:spPr>
        <p:txBody>
          <a:bodyPr/>
          <a:lstStyle/>
          <a:p>
            <a:pPr algn="ctr"/>
            <a:r>
              <a:rPr lang="en-GB" b="1" dirty="0"/>
              <a:t>Agreeing the strategy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018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4FA735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26058"/>
            <a:ext cx="8229600" cy="3683219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Greater South East Local Energy Hub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East of England, Greater London, the South East and the Oxford to Cambridge growth corridor (16 counties)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Dedicated technical resource funded by BEIS for 2 years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Project identification, feasibility, funding readiness &amp; delivery</a:t>
            </a:r>
          </a:p>
          <a:p>
            <a:pPr lvl="1"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Opportunity to test, pilot, scale up and </a:t>
            </a:r>
            <a:r>
              <a:rPr lang="en-GB" sz="2000" dirty="0"/>
              <a:t>accelerate delivery</a:t>
            </a:r>
            <a:endParaRPr lang="en-US" sz="20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B62F45F-1D17-E341-B329-3BADEF640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7038" y="274638"/>
            <a:ext cx="5799762" cy="1143000"/>
          </a:xfrm>
        </p:spPr>
        <p:txBody>
          <a:bodyPr/>
          <a:lstStyle/>
          <a:p>
            <a:pPr algn="ctr"/>
            <a:r>
              <a:rPr lang="en-GB" b="1" dirty="0"/>
              <a:t>Planning together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59918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FBD77AC-E4C3-41B5-8415-CF0C68ADA4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" b="18545"/>
          <a:stretch/>
        </p:blipFill>
        <p:spPr>
          <a:xfrm>
            <a:off x="-198216" y="186885"/>
            <a:ext cx="9547975" cy="631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41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5F18E2CE-1455-4E2D-A247-891F4AB3A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97993"/>
            <a:ext cx="9178309" cy="6220205"/>
          </a:xfrm>
        </p:spPr>
      </p:pic>
    </p:spTree>
    <p:extLst>
      <p:ext uri="{BB962C8B-B14F-4D97-AF65-F5344CB8AC3E}">
        <p14:creationId xmlns:p14="http://schemas.microsoft.com/office/powerpoint/2010/main" val="1477705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7586" y="274638"/>
            <a:ext cx="5779213" cy="1143000"/>
          </a:xfrm>
        </p:spPr>
        <p:txBody>
          <a:bodyPr/>
          <a:lstStyle/>
          <a:p>
            <a:pPr algn="ctr"/>
            <a:r>
              <a:rPr lang="en-GB" b="1" dirty="0"/>
              <a:t>T</a:t>
            </a:r>
            <a:r>
              <a:rPr lang="en-US" b="1" dirty="0"/>
              <a:t>he</a:t>
            </a:r>
            <a:r>
              <a:rPr lang="en-GB" b="1" dirty="0"/>
              <a:t> Future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2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Seeking strategy endorsement by all 38 local authorities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Evolving the web portal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2000" dirty="0"/>
              <a:t>The ‘Central Energy Intelligence Observatory’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Harmonising local, domestic and European funding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US" dirty="0"/>
              <a:t>Special Purpose Delivery Vehicle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2000" dirty="0"/>
              <a:t>Multi-Utility Service Company (</a:t>
            </a:r>
            <a:r>
              <a:rPr lang="en-US" sz="2000" dirty="0" err="1"/>
              <a:t>MUSCo</a:t>
            </a:r>
            <a:r>
              <a:rPr lang="en-US" sz="2000" dirty="0"/>
              <a:t>) set up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2000" dirty="0"/>
              <a:t>Community and stakeholder owned</a:t>
            </a:r>
          </a:p>
          <a:p>
            <a:pPr lvl="1">
              <a:spcBef>
                <a:spcPts val="0"/>
              </a:spcBef>
              <a:spcAft>
                <a:spcPts val="1000"/>
              </a:spcAft>
            </a:pPr>
            <a:r>
              <a:rPr lang="en-US" sz="2000" dirty="0"/>
              <a:t>Reinvestment of profits into wider ‘local energy’ agenda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19911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LEP Master Presentation updated</Template>
  <TotalTime>2265</TotalTime>
  <Words>223</Words>
  <Application>Microsoft Office PowerPoint</Application>
  <PresentationFormat>On-screen Show (4:3)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2_Custom Design</vt:lpstr>
      <vt:lpstr>Custom Design</vt:lpstr>
      <vt:lpstr>1_Custom Design</vt:lpstr>
      <vt:lpstr>Identifying the need</vt:lpstr>
      <vt:lpstr>What is local energy?</vt:lpstr>
      <vt:lpstr>Understanding the area</vt:lpstr>
      <vt:lpstr>Agreeing the strategy</vt:lpstr>
      <vt:lpstr>Planning together</vt:lpstr>
      <vt:lpstr>PowerPoint Presentation</vt:lpstr>
      <vt:lpstr>PowerPoint Presentation</vt:lpstr>
      <vt:lpstr>The Future</vt:lpstr>
    </vt:vector>
  </TitlesOfParts>
  <Manager/>
  <Company>GCGP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Local Energy</dc:subject>
  <dc:creator>Paul Bourgeois</dc:creator>
  <cp:keywords/>
  <dc:description/>
  <cp:lastModifiedBy>David Walton</cp:lastModifiedBy>
  <cp:revision>205</cp:revision>
  <dcterms:created xsi:type="dcterms:W3CDTF">2015-11-26T12:07:41Z</dcterms:created>
  <dcterms:modified xsi:type="dcterms:W3CDTF">2018-03-09T17:16:04Z</dcterms:modified>
  <cp:category/>
</cp:coreProperties>
</file>