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9">
          <p15:clr>
            <a:srgbClr val="A4A3A4"/>
          </p15:clr>
        </p15:guide>
        <p15:guide id="2" pos="11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2C"/>
    <a:srgbClr val="4C4C4C"/>
    <a:srgbClr val="444547"/>
    <a:srgbClr val="E2712D"/>
    <a:srgbClr val="8D8F92"/>
    <a:srgbClr val="154E8A"/>
    <a:srgbClr val="C1C1C1"/>
    <a:srgbClr val="E30072"/>
    <a:srgbClr val="23626C"/>
    <a:srgbClr val="12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7794" autoAdjust="0"/>
  </p:normalViewPr>
  <p:slideViewPr>
    <p:cSldViewPr snapToGrid="0" snapToObjects="1">
      <p:cViewPr>
        <p:scale>
          <a:sx n="100" d="100"/>
          <a:sy n="100" d="100"/>
        </p:scale>
        <p:origin x="-552" y="6"/>
      </p:cViewPr>
      <p:guideLst>
        <p:guide orient="horz" pos="2429"/>
        <p:guide pos="11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2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EFAD2-4A0B-DB43-A747-28BC77ECC8FA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02156-AC8F-0F4C-B43E-F62012157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F9CF7-F8B0-A44C-990C-52FC5F6B616D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B04F-96CF-194F-A9E1-026DB330E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B04F-96CF-194F-A9E1-026DB330E6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1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6DB-8916-754B-8966-FB2A5A5BAC11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759A-F73B-3745-B790-AC5080D232AD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B8F-2089-634D-A40F-E78BC3DD108F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BD44-CA61-D444-AC90-6BACC59BA904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0D38-5C96-9B4F-A3CE-763D14EBD8E5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7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42A9-BD0A-7B49-9EA5-2E130C1FF65D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8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8B73-60EB-6246-983A-1395CBE498F4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5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A3AF-FAB0-5E40-B525-275544C30431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A228-A9AC-4647-A8C8-E0DCF94EA09F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5FC-E260-1C4C-89BA-814BC27C201D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8C8-C2B9-0E47-93CD-8C278EBD2D45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8F59-A059-4F41-969D-0A7AF414030D}" type="datetime1">
              <a:rPr lang="en-GB" smtClean="0"/>
              <a:t>21/11/2017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F782-56DB-664F-9B2F-E926B942C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4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5564" cy="51435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78926" y="3216956"/>
            <a:ext cx="6455390" cy="89241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Battery Storage, Reducing Fuel Poverty, Increase in Self Consumption and Integration into Low Cost </a:t>
            </a:r>
            <a:r>
              <a:rPr lang="en-GB" sz="2000" dirty="0" smtClean="0">
                <a:solidFill>
                  <a:schemeClr val="tx1"/>
                </a:solidFill>
              </a:rPr>
              <a:t>Tariffs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St John Bickley</a:t>
            </a:r>
          </a:p>
        </p:txBody>
      </p:sp>
      <p:pic>
        <p:nvPicPr>
          <p:cNvPr id="15" name="Picture 14" descr="PV kits logo 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46" y="1987346"/>
            <a:ext cx="2525813" cy="5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US" sz="2800" dirty="0"/>
              <a:t>Agenda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150" y="1093234"/>
            <a:ext cx="7970293" cy="2850457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Types of Battery Storage</a:t>
            </a:r>
          </a:p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Battery and Inverter Sizing</a:t>
            </a:r>
          </a:p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Effects on Self Consumption in Solar installations</a:t>
            </a:r>
          </a:p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Low cost Tariffs without solar</a:t>
            </a:r>
          </a:p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Conclusions</a:t>
            </a:r>
          </a:p>
          <a:p>
            <a:pPr>
              <a:lnSpc>
                <a:spcPct val="150000"/>
              </a:lnSpc>
              <a:tabLst>
                <a:tab pos="180000" algn="l"/>
                <a:tab pos="252000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•</a:t>
            </a:r>
            <a:r>
              <a:rPr lang="en-GB" sz="2000" dirty="0"/>
              <a:t>		Q&amp;A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5001" y="473317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2</a:t>
            </a:r>
          </a:p>
        </p:txBody>
      </p:sp>
      <p:sp>
        <p:nvSpPr>
          <p:cNvPr id="3" name="Oval 2"/>
          <p:cNvSpPr/>
          <p:nvPr/>
        </p:nvSpPr>
        <p:spPr>
          <a:xfrm>
            <a:off x="6985000" y="4745376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Types of battery storage</a:t>
            </a:r>
          </a:p>
        </p:txBody>
      </p:sp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150" y="1093234"/>
            <a:ext cx="7970293" cy="3081290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</a:t>
            </a:r>
            <a:r>
              <a:rPr lang="en-GB" sz="1600" b="1" dirty="0"/>
              <a:t>AC </a:t>
            </a:r>
            <a:r>
              <a:rPr lang="en-GB" sz="1600" b="1" dirty="0" smtClean="0"/>
              <a:t>Coupled</a:t>
            </a:r>
            <a:r>
              <a:rPr lang="en-GB" sz="1600" dirty="0"/>
              <a:t> </a:t>
            </a:r>
            <a:r>
              <a:rPr lang="en-GB" sz="1600" dirty="0" smtClean="0"/>
              <a:t>- </a:t>
            </a:r>
            <a:r>
              <a:rPr lang="en-GB" sz="1600" dirty="0" smtClean="0"/>
              <a:t> </a:t>
            </a:r>
            <a:r>
              <a:rPr lang="en-GB" sz="1600" dirty="0"/>
              <a:t>normally parallel connected to the mains, with an import/export  	measurement system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Works with any type of solar production 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Can be used without solar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Optional future Grid Balancing Services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</a:t>
            </a:r>
            <a:r>
              <a:rPr lang="en-GB" sz="1600" b="1" dirty="0"/>
              <a:t>DC Coupled </a:t>
            </a:r>
            <a:r>
              <a:rPr lang="en-GB" sz="1600" dirty="0"/>
              <a:t>– typically called a hybrid system. Batteries fed from solar panels via                    	a DC/Dc converter, then to inverter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</a:t>
            </a:r>
            <a:r>
              <a:rPr lang="en-GB" sz="1600" dirty="0" smtClean="0"/>
              <a:t>Conventional </a:t>
            </a:r>
            <a:r>
              <a:rPr lang="en-GB" sz="1600" dirty="0"/>
              <a:t>type system, no option for </a:t>
            </a:r>
            <a:r>
              <a:rPr lang="en-GB" sz="1600" dirty="0" smtClean="0"/>
              <a:t>optimisers </a:t>
            </a:r>
            <a:r>
              <a:rPr lang="en-GB" sz="1600" dirty="0"/>
              <a:t>etc</a:t>
            </a:r>
            <a:endParaRPr lang="en-GB" sz="1600" dirty="0"/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Needs solar</a:t>
            </a:r>
          </a:p>
          <a:p>
            <a:pPr defTabSz="169200">
              <a:lnSpc>
                <a:spcPts val="1520"/>
              </a:lnSpc>
              <a:spcAft>
                <a:spcPts val="12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Presently too slow for balancing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01" y="473317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45376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6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9357" y="4738814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51020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Battery and Inverter/charger sizing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150" y="1093234"/>
            <a:ext cx="7970293" cy="2696569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Optimal battery size (solar)is between 4.8kwhrs and 7.2kwhrs – 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/>
              <a:t>	due to PV sizing/production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Optimal sizing (low cost energy)  is 7.2kwhrs to 12kwhrs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Inverter sizing – slow and long or hard and fast?</a:t>
            </a:r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Battery life, how </a:t>
            </a:r>
            <a:r>
              <a:rPr lang="en-GB" sz="1600" dirty="0"/>
              <a:t>long,warranty</a:t>
            </a:r>
            <a:r>
              <a:rPr lang="en-GB" sz="1600" dirty="0"/>
              <a:t>, EOL  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/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50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1" y="4727526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51020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Effects on Self Consumption on solar systems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53039" y="1715757"/>
            <a:ext cx="7970293" cy="1588573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>
              <a:tabLst>
                <a:tab pos="180000" algn="l"/>
              </a:tabLst>
            </a:pPr>
            <a:r>
              <a:rPr lang="en-GB" sz="1400" dirty="0">
                <a:solidFill>
                  <a:schemeClr val="accent6"/>
                </a:solidFill>
              </a:rPr>
              <a:t>•</a:t>
            </a:r>
            <a:r>
              <a:rPr lang="en-GB" sz="1400" dirty="0"/>
              <a:t>	Without battery consumption can </a:t>
            </a:r>
          </a:p>
          <a:p>
            <a:pPr lvl="0">
              <a:tabLst>
                <a:tab pos="180000" algn="l"/>
              </a:tabLst>
            </a:pPr>
            <a:r>
              <a:rPr lang="en-GB" sz="1400" dirty="0"/>
              <a:t>	be between 30% and 50% depending </a:t>
            </a:r>
          </a:p>
          <a:p>
            <a:pPr lvl="0">
              <a:tabLst>
                <a:tab pos="180000" algn="l"/>
              </a:tabLst>
            </a:pPr>
            <a:r>
              <a:rPr lang="en-GB" sz="1400" dirty="0"/>
              <a:t>	on occupancy and use</a:t>
            </a:r>
          </a:p>
          <a:p>
            <a:pPr lvl="0">
              <a:tabLst>
                <a:tab pos="180000" algn="l"/>
              </a:tabLst>
            </a:pPr>
            <a:endParaRPr lang="en-GB" sz="14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400" dirty="0">
                <a:solidFill>
                  <a:schemeClr val="accent6"/>
                </a:solidFill>
              </a:rPr>
              <a:t>•	</a:t>
            </a:r>
            <a:r>
              <a:rPr lang="en-GB" sz="1400" dirty="0"/>
              <a:t>With Solar aim for at least 80% self </a:t>
            </a:r>
          </a:p>
          <a:p>
            <a:pPr lvl="0">
              <a:tabLst>
                <a:tab pos="180000" algn="l"/>
              </a:tabLst>
            </a:pPr>
            <a:r>
              <a:rPr lang="en-GB" sz="1400" dirty="0"/>
              <a:t>	consumption -depends on battery </a:t>
            </a:r>
          </a:p>
          <a:p>
            <a:pPr lvl="0">
              <a:tabLst>
                <a:tab pos="180000" algn="l"/>
              </a:tabLst>
            </a:pPr>
            <a:r>
              <a:rPr lang="en-GB" sz="1400" dirty="0"/>
              <a:t>	size and charging rate</a:t>
            </a:r>
          </a:p>
        </p:txBody>
      </p:sp>
      <p:pic>
        <p:nvPicPr>
          <p:cNvPr id="11" name="Picture 10" descr="C:\Users\stjohn\Dropbox\Screenshots\Screenshot 2017-09-21 12.39.0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199577"/>
            <a:ext cx="4662310" cy="262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67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1" y="473317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45376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Effects on Consumption using low cost energy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150" y="1093234"/>
            <a:ext cx="7970293" cy="2034849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	</a:t>
            </a:r>
            <a:r>
              <a:rPr lang="en-GB" sz="1600" dirty="0"/>
              <a:t>Not directly comparable to solar</a:t>
            </a:r>
          </a:p>
          <a:p>
            <a:pPr lvl="0" defTabSz="169200"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Aim to cover all day time loads from the stored low cost energy</a:t>
            </a:r>
          </a:p>
          <a:p>
            <a:pPr lvl="0" defTabSz="169200"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Savings determined by gap between energy costs and battery size</a:t>
            </a:r>
          </a:p>
          <a:p>
            <a:pPr defTabSz="169200"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 defTabSz="169200"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Both systems require consumer buy in to reduce bills</a:t>
            </a:r>
          </a:p>
        </p:txBody>
      </p:sp>
    </p:spTree>
    <p:extLst>
      <p:ext uri="{BB962C8B-B14F-4D97-AF65-F5344CB8AC3E}">
        <p14:creationId xmlns:p14="http://schemas.microsoft.com/office/powerpoint/2010/main" val="1443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1" y="473317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7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45376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System Costs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150" y="1032090"/>
            <a:ext cx="7970293" cy="1065353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Currently an AC coupled system with a 4.8Kwhr system can be supplied to the contractor </a:t>
            </a:r>
          </a:p>
          <a:p>
            <a:pPr lvl="0">
              <a:tabLst>
                <a:tab pos="180000" algn="l"/>
              </a:tabLst>
            </a:pPr>
            <a:r>
              <a:rPr lang="en-GB" sz="1600" dirty="0"/>
              <a:t>	for circa £1850.00 ex VAT and delivery, extra battery costs would be circa £625.00</a:t>
            </a:r>
          </a:p>
          <a:p>
            <a:pPr lvl="0"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Volume would further reduce costs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151" y="2380254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Income Streams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150" y="3015076"/>
            <a:ext cx="7970293" cy="1096131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FIT</a:t>
            </a: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Export</a:t>
            </a: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Possible PPA with supplier</a:t>
            </a: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Grid Balancing services via VPP</a:t>
            </a:r>
          </a:p>
        </p:txBody>
      </p:sp>
    </p:spTree>
    <p:extLst>
      <p:ext uri="{BB962C8B-B14F-4D97-AF65-F5344CB8AC3E}">
        <p14:creationId xmlns:p14="http://schemas.microsoft.com/office/powerpoint/2010/main" val="121485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 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14"/>
            <a:ext cx="9144000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1" y="473317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C4C4C"/>
                </a:solidFill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6985000" y="4745376"/>
            <a:ext cx="228600" cy="228600"/>
          </a:xfrm>
          <a:prstGeom prst="ellipse">
            <a:avLst/>
          </a:prstGeom>
          <a:noFill/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50" y="403200"/>
            <a:ext cx="8529849" cy="511355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r>
              <a:rPr lang="en-GB" sz="2800" dirty="0"/>
              <a:t>Conclusion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150" y="1093234"/>
            <a:ext cx="7970293" cy="2879568"/>
          </a:xfrm>
          <a:prstGeom prst="rect">
            <a:avLst/>
          </a:prstGeom>
        </p:spPr>
        <p:txBody>
          <a:bodyPr wrap="square" lIns="79690" tIns="39845" rIns="79690" bIns="39845">
            <a:spAutoFit/>
          </a:bodyPr>
          <a:lstStyle/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It is now possible to reduce a households energy consumption to 20% of original figure </a:t>
            </a:r>
          </a:p>
          <a:p>
            <a:pPr lvl="0">
              <a:tabLst>
                <a:tab pos="180000" algn="l"/>
              </a:tabLst>
            </a:pPr>
            <a:r>
              <a:rPr lang="en-GB" sz="1600" dirty="0"/>
              <a:t>	using a combination of solar and battery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Low cost energy can cover all day time loads</a:t>
            </a: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It is possible to have both, especially useful in winter</a:t>
            </a:r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r>
              <a:rPr lang="en-GB" sz="1600" dirty="0">
                <a:solidFill>
                  <a:schemeClr val="accent6"/>
                </a:solidFill>
              </a:rPr>
              <a:t>•</a:t>
            </a:r>
            <a:r>
              <a:rPr lang="en-GB" sz="1600" dirty="0"/>
              <a:t>	Grid services are the future for income streams</a:t>
            </a:r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/>
          </a:p>
          <a:p>
            <a:pPr lvl="0"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/>
          </a:p>
          <a:p>
            <a:pPr defTabSz="169200">
              <a:lnSpc>
                <a:spcPts val="1520"/>
              </a:lnSpc>
              <a:spcAft>
                <a:spcPts val="600"/>
              </a:spcAft>
              <a:tabLst>
                <a:tab pos="180000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2611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E29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6602</TotalTime>
  <Words>64</Words>
  <Application>Microsoft Office PowerPoint</Application>
  <PresentationFormat>On-screen Show (16:9)</PresentationFormat>
  <Paragraphs>72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maslow.</dc:title>
  <dc:creator>John</dc:creator>
  <cp:lastModifiedBy>St John Bickley</cp:lastModifiedBy>
  <cp:revision>139</cp:revision>
  <cp:lastPrinted>2017-05-24T11:06:12Z</cp:lastPrinted>
  <dcterms:created xsi:type="dcterms:W3CDTF">2015-04-29T10:09:25Z</dcterms:created>
  <dcterms:modified xsi:type="dcterms:W3CDTF">2017-11-21T09:20:52Z</dcterms:modified>
</cp:coreProperties>
</file>