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19"/>
  </p:notesMasterIdLst>
  <p:handoutMasterIdLst>
    <p:handoutMasterId r:id="rId20"/>
  </p:handoutMasterIdLst>
  <p:sldIdLst>
    <p:sldId id="257" r:id="rId2"/>
    <p:sldId id="258" r:id="rId3"/>
    <p:sldId id="259" r:id="rId4"/>
    <p:sldId id="298" r:id="rId5"/>
    <p:sldId id="305" r:id="rId6"/>
    <p:sldId id="304" r:id="rId7"/>
    <p:sldId id="309" r:id="rId8"/>
    <p:sldId id="303" r:id="rId9"/>
    <p:sldId id="270" r:id="rId10"/>
    <p:sldId id="312" r:id="rId11"/>
    <p:sldId id="285" r:id="rId12"/>
    <p:sldId id="282" r:id="rId13"/>
    <p:sldId id="310" r:id="rId14"/>
    <p:sldId id="283" r:id="rId15"/>
    <p:sldId id="306" r:id="rId16"/>
    <p:sldId id="307" r:id="rId17"/>
    <p:sldId id="308" r:id="rId18"/>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193" autoAdjust="0"/>
    <p:restoredTop sz="94660"/>
  </p:normalViewPr>
  <p:slideViewPr>
    <p:cSldViewPr>
      <p:cViewPr>
        <p:scale>
          <a:sx n="100" d="100"/>
          <a:sy n="100" d="100"/>
        </p:scale>
        <p:origin x="-84" y="-29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6E919CF0-F0E7-4F1D-9533-F4EFE81AFE1A}" type="datetimeFigureOut">
              <a:rPr lang="en-GB" smtClean="0"/>
              <a:t>08/09/2016</a:t>
            </a:fld>
            <a:endParaRPr lang="en-GB"/>
          </a:p>
        </p:txBody>
      </p:sp>
      <p:sp>
        <p:nvSpPr>
          <p:cNvPr id="4" name="Footer Placehold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095C28B4-2DAD-4802-9765-B8915CF1E2DB}" type="slidenum">
              <a:rPr lang="en-GB" smtClean="0"/>
              <a:t>‹#›</a:t>
            </a:fld>
            <a:endParaRPr lang="en-GB"/>
          </a:p>
        </p:txBody>
      </p:sp>
    </p:spTree>
    <p:extLst>
      <p:ext uri="{BB962C8B-B14F-4D97-AF65-F5344CB8AC3E}">
        <p14:creationId xmlns:p14="http://schemas.microsoft.com/office/powerpoint/2010/main" val="9848266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7987B921-EA21-4A82-8170-F7E95EC8F985}" type="datetimeFigureOut">
              <a:rPr lang="en-GB" smtClean="0"/>
              <a:t>08/09/2016</a:t>
            </a:fld>
            <a:endParaRPr lang="en-GB"/>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799CDF69-B81F-4B39-9951-A0A5474433D1}" type="slidenum">
              <a:rPr lang="en-GB" smtClean="0"/>
              <a:t>‹#›</a:t>
            </a:fld>
            <a:endParaRPr lang="en-GB"/>
          </a:p>
        </p:txBody>
      </p:sp>
    </p:spTree>
    <p:extLst>
      <p:ext uri="{BB962C8B-B14F-4D97-AF65-F5344CB8AC3E}">
        <p14:creationId xmlns:p14="http://schemas.microsoft.com/office/powerpoint/2010/main" val="3962184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94F184-5653-4391-84F1-86EB746E6B0A}" type="slidenum">
              <a:rPr lang="en-GB" smtClean="0"/>
              <a:t>1</a:t>
            </a:fld>
            <a:endParaRPr lang="en-GB"/>
          </a:p>
        </p:txBody>
      </p:sp>
    </p:spTree>
    <p:extLst>
      <p:ext uri="{BB962C8B-B14F-4D97-AF65-F5344CB8AC3E}">
        <p14:creationId xmlns:p14="http://schemas.microsoft.com/office/powerpoint/2010/main" val="8053979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94F184-5653-4391-84F1-86EB746E6B0A}" type="slidenum">
              <a:rPr lang="en-GB" smtClean="0"/>
              <a:t>10</a:t>
            </a:fld>
            <a:endParaRPr lang="en-GB"/>
          </a:p>
        </p:txBody>
      </p:sp>
    </p:spTree>
    <p:extLst>
      <p:ext uri="{BB962C8B-B14F-4D97-AF65-F5344CB8AC3E}">
        <p14:creationId xmlns:p14="http://schemas.microsoft.com/office/powerpoint/2010/main" val="23897848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94F184-5653-4391-84F1-86EB746E6B0A}" type="slidenum">
              <a:rPr lang="en-GB" smtClean="0"/>
              <a:t>11</a:t>
            </a:fld>
            <a:endParaRPr lang="en-GB"/>
          </a:p>
        </p:txBody>
      </p:sp>
    </p:spTree>
    <p:extLst>
      <p:ext uri="{BB962C8B-B14F-4D97-AF65-F5344CB8AC3E}">
        <p14:creationId xmlns:p14="http://schemas.microsoft.com/office/powerpoint/2010/main" val="34605007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99CDF69-B81F-4B39-9951-A0A5474433D1}" type="slidenum">
              <a:rPr lang="en-GB" smtClean="0"/>
              <a:t>12</a:t>
            </a:fld>
            <a:endParaRPr lang="en-GB"/>
          </a:p>
        </p:txBody>
      </p:sp>
    </p:spTree>
    <p:extLst>
      <p:ext uri="{BB962C8B-B14F-4D97-AF65-F5344CB8AC3E}">
        <p14:creationId xmlns:p14="http://schemas.microsoft.com/office/powerpoint/2010/main" val="25494922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94F184-5653-4391-84F1-86EB746E6B0A}" type="slidenum">
              <a:rPr lang="en-GB" smtClean="0"/>
              <a:t>13</a:t>
            </a:fld>
            <a:endParaRPr lang="en-GB"/>
          </a:p>
        </p:txBody>
      </p:sp>
    </p:spTree>
    <p:extLst>
      <p:ext uri="{BB962C8B-B14F-4D97-AF65-F5344CB8AC3E}">
        <p14:creationId xmlns:p14="http://schemas.microsoft.com/office/powerpoint/2010/main" val="2765291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99CDF69-B81F-4B39-9951-A0A5474433D1}" type="slidenum">
              <a:rPr lang="en-GB" smtClean="0"/>
              <a:t>14</a:t>
            </a:fld>
            <a:endParaRPr lang="en-GB"/>
          </a:p>
        </p:txBody>
      </p:sp>
    </p:spTree>
    <p:extLst>
      <p:ext uri="{BB962C8B-B14F-4D97-AF65-F5344CB8AC3E}">
        <p14:creationId xmlns:p14="http://schemas.microsoft.com/office/powerpoint/2010/main" val="29773209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94F184-5653-4391-84F1-86EB746E6B0A}" type="slidenum">
              <a:rPr lang="en-GB" smtClean="0"/>
              <a:t>15</a:t>
            </a:fld>
            <a:endParaRPr lang="en-GB"/>
          </a:p>
        </p:txBody>
      </p:sp>
    </p:spTree>
    <p:extLst>
      <p:ext uri="{BB962C8B-B14F-4D97-AF65-F5344CB8AC3E}">
        <p14:creationId xmlns:p14="http://schemas.microsoft.com/office/powerpoint/2010/main" val="3771759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94F184-5653-4391-84F1-86EB746E6B0A}" type="slidenum">
              <a:rPr lang="en-GB" smtClean="0"/>
              <a:t>16</a:t>
            </a:fld>
            <a:endParaRPr lang="en-GB"/>
          </a:p>
        </p:txBody>
      </p:sp>
    </p:spTree>
    <p:extLst>
      <p:ext uri="{BB962C8B-B14F-4D97-AF65-F5344CB8AC3E}">
        <p14:creationId xmlns:p14="http://schemas.microsoft.com/office/powerpoint/2010/main" val="7183854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94F184-5653-4391-84F1-86EB746E6B0A}" type="slidenum">
              <a:rPr lang="en-GB" smtClean="0"/>
              <a:t>17</a:t>
            </a:fld>
            <a:endParaRPr lang="en-GB"/>
          </a:p>
        </p:txBody>
      </p:sp>
    </p:spTree>
    <p:extLst>
      <p:ext uri="{BB962C8B-B14F-4D97-AF65-F5344CB8AC3E}">
        <p14:creationId xmlns:p14="http://schemas.microsoft.com/office/powerpoint/2010/main" val="1387819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94F184-5653-4391-84F1-86EB746E6B0A}" type="slidenum">
              <a:rPr lang="en-GB" smtClean="0"/>
              <a:t>2</a:t>
            </a:fld>
            <a:endParaRPr lang="en-GB"/>
          </a:p>
        </p:txBody>
      </p:sp>
    </p:spTree>
    <p:extLst>
      <p:ext uri="{BB962C8B-B14F-4D97-AF65-F5344CB8AC3E}">
        <p14:creationId xmlns:p14="http://schemas.microsoft.com/office/powerpoint/2010/main" val="92432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279F6B1-1887-4B1D-AB1F-B6AF8FE91D45}" type="slidenum">
              <a:rPr lang="en-GB" smtClean="0"/>
              <a:t>3</a:t>
            </a:fld>
            <a:endParaRPr lang="en-GB"/>
          </a:p>
        </p:txBody>
      </p:sp>
    </p:spTree>
    <p:extLst>
      <p:ext uri="{BB962C8B-B14F-4D97-AF65-F5344CB8AC3E}">
        <p14:creationId xmlns:p14="http://schemas.microsoft.com/office/powerpoint/2010/main" val="4185674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94F184-5653-4391-84F1-86EB746E6B0A}" type="slidenum">
              <a:rPr lang="en-GB" smtClean="0"/>
              <a:t>4</a:t>
            </a:fld>
            <a:endParaRPr lang="en-GB"/>
          </a:p>
        </p:txBody>
      </p:sp>
    </p:spTree>
    <p:extLst>
      <p:ext uri="{BB962C8B-B14F-4D97-AF65-F5344CB8AC3E}">
        <p14:creationId xmlns:p14="http://schemas.microsoft.com/office/powerpoint/2010/main" val="701942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94F184-5653-4391-84F1-86EB746E6B0A}" type="slidenum">
              <a:rPr lang="en-GB" smtClean="0"/>
              <a:t>5</a:t>
            </a:fld>
            <a:endParaRPr lang="en-GB"/>
          </a:p>
        </p:txBody>
      </p:sp>
    </p:spTree>
    <p:extLst>
      <p:ext uri="{BB962C8B-B14F-4D97-AF65-F5344CB8AC3E}">
        <p14:creationId xmlns:p14="http://schemas.microsoft.com/office/powerpoint/2010/main" val="9119899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94F184-5653-4391-84F1-86EB746E6B0A}" type="slidenum">
              <a:rPr lang="en-GB" smtClean="0"/>
              <a:t>6</a:t>
            </a:fld>
            <a:endParaRPr lang="en-GB"/>
          </a:p>
        </p:txBody>
      </p:sp>
    </p:spTree>
    <p:extLst>
      <p:ext uri="{BB962C8B-B14F-4D97-AF65-F5344CB8AC3E}">
        <p14:creationId xmlns:p14="http://schemas.microsoft.com/office/powerpoint/2010/main" val="23767553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94F184-5653-4391-84F1-86EB746E6B0A}" type="slidenum">
              <a:rPr lang="en-GB" smtClean="0"/>
              <a:t>7</a:t>
            </a:fld>
            <a:endParaRPr lang="en-GB"/>
          </a:p>
        </p:txBody>
      </p:sp>
    </p:spTree>
    <p:extLst>
      <p:ext uri="{BB962C8B-B14F-4D97-AF65-F5344CB8AC3E}">
        <p14:creationId xmlns:p14="http://schemas.microsoft.com/office/powerpoint/2010/main" val="4476077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94F184-5653-4391-84F1-86EB746E6B0A}" type="slidenum">
              <a:rPr lang="en-GB" smtClean="0"/>
              <a:t>8</a:t>
            </a:fld>
            <a:endParaRPr lang="en-GB"/>
          </a:p>
        </p:txBody>
      </p:sp>
    </p:spTree>
    <p:extLst>
      <p:ext uri="{BB962C8B-B14F-4D97-AF65-F5344CB8AC3E}">
        <p14:creationId xmlns:p14="http://schemas.microsoft.com/office/powerpoint/2010/main" val="42526423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94F184-5653-4391-84F1-86EB746E6B0A}" type="slidenum">
              <a:rPr lang="en-GB" smtClean="0"/>
              <a:t>9</a:t>
            </a:fld>
            <a:endParaRPr lang="en-GB"/>
          </a:p>
        </p:txBody>
      </p:sp>
    </p:spTree>
    <p:extLst>
      <p:ext uri="{BB962C8B-B14F-4D97-AF65-F5344CB8AC3E}">
        <p14:creationId xmlns:p14="http://schemas.microsoft.com/office/powerpoint/2010/main" val="1173871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EB9B6E7-1AEB-4A4A-9A63-8EE30716341B}" type="datetimeFigureOut">
              <a:rPr lang="en-GB" smtClean="0"/>
              <a:t>08/09/2016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66AE0F-89D3-4D7C-BE18-7CF1AF0A6637}" type="slidenum">
              <a:rPr lang="en-GB" smtClean="0"/>
              <a:t>‹#›</a:t>
            </a:fld>
            <a:endParaRPr lang="en-GB"/>
          </a:p>
        </p:txBody>
      </p:sp>
    </p:spTree>
    <p:extLst>
      <p:ext uri="{BB962C8B-B14F-4D97-AF65-F5344CB8AC3E}">
        <p14:creationId xmlns:p14="http://schemas.microsoft.com/office/powerpoint/2010/main" val="1353720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EB9B6E7-1AEB-4A4A-9A63-8EE30716341B}" type="datetimeFigureOut">
              <a:rPr lang="en-GB" smtClean="0"/>
              <a:t>08/09/2016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66AE0F-89D3-4D7C-BE18-7CF1AF0A6637}" type="slidenum">
              <a:rPr lang="en-GB" smtClean="0"/>
              <a:t>‹#›</a:t>
            </a:fld>
            <a:endParaRPr lang="en-GB"/>
          </a:p>
        </p:txBody>
      </p:sp>
    </p:spTree>
    <p:extLst>
      <p:ext uri="{BB962C8B-B14F-4D97-AF65-F5344CB8AC3E}">
        <p14:creationId xmlns:p14="http://schemas.microsoft.com/office/powerpoint/2010/main" val="2242737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EB9B6E7-1AEB-4A4A-9A63-8EE30716341B}" type="datetimeFigureOut">
              <a:rPr lang="en-GB" smtClean="0"/>
              <a:t>08/09/2016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66AE0F-89D3-4D7C-BE18-7CF1AF0A6637}" type="slidenum">
              <a:rPr lang="en-GB" smtClean="0"/>
              <a:t>‹#›</a:t>
            </a:fld>
            <a:endParaRPr lang="en-GB"/>
          </a:p>
        </p:txBody>
      </p:sp>
    </p:spTree>
    <p:extLst>
      <p:ext uri="{BB962C8B-B14F-4D97-AF65-F5344CB8AC3E}">
        <p14:creationId xmlns:p14="http://schemas.microsoft.com/office/powerpoint/2010/main" val="2571264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EB9B6E7-1AEB-4A4A-9A63-8EE30716341B}" type="datetimeFigureOut">
              <a:rPr lang="en-GB" smtClean="0"/>
              <a:t>08/09/2016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66AE0F-89D3-4D7C-BE18-7CF1AF0A6637}" type="slidenum">
              <a:rPr lang="en-GB" smtClean="0"/>
              <a:t>‹#›</a:t>
            </a:fld>
            <a:endParaRPr lang="en-GB"/>
          </a:p>
        </p:txBody>
      </p:sp>
    </p:spTree>
    <p:extLst>
      <p:ext uri="{BB962C8B-B14F-4D97-AF65-F5344CB8AC3E}">
        <p14:creationId xmlns:p14="http://schemas.microsoft.com/office/powerpoint/2010/main" val="3961643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B9B6E7-1AEB-4A4A-9A63-8EE30716341B}" type="datetimeFigureOut">
              <a:rPr lang="en-GB" smtClean="0"/>
              <a:t>08/09/2016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66AE0F-89D3-4D7C-BE18-7CF1AF0A6637}" type="slidenum">
              <a:rPr lang="en-GB" smtClean="0"/>
              <a:t>‹#›</a:t>
            </a:fld>
            <a:endParaRPr lang="en-GB"/>
          </a:p>
        </p:txBody>
      </p:sp>
    </p:spTree>
    <p:extLst>
      <p:ext uri="{BB962C8B-B14F-4D97-AF65-F5344CB8AC3E}">
        <p14:creationId xmlns:p14="http://schemas.microsoft.com/office/powerpoint/2010/main" val="3359616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EB9B6E7-1AEB-4A4A-9A63-8EE30716341B}" type="datetimeFigureOut">
              <a:rPr lang="en-GB" smtClean="0"/>
              <a:t>08/09/2016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66AE0F-89D3-4D7C-BE18-7CF1AF0A6637}" type="slidenum">
              <a:rPr lang="en-GB" smtClean="0"/>
              <a:t>‹#›</a:t>
            </a:fld>
            <a:endParaRPr lang="en-GB"/>
          </a:p>
        </p:txBody>
      </p:sp>
    </p:spTree>
    <p:extLst>
      <p:ext uri="{BB962C8B-B14F-4D97-AF65-F5344CB8AC3E}">
        <p14:creationId xmlns:p14="http://schemas.microsoft.com/office/powerpoint/2010/main" val="2681575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EB9B6E7-1AEB-4A4A-9A63-8EE30716341B}" type="datetimeFigureOut">
              <a:rPr lang="en-GB" smtClean="0"/>
              <a:t>08/09/2016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366AE0F-89D3-4D7C-BE18-7CF1AF0A6637}" type="slidenum">
              <a:rPr lang="en-GB" smtClean="0"/>
              <a:t>‹#›</a:t>
            </a:fld>
            <a:endParaRPr lang="en-GB"/>
          </a:p>
        </p:txBody>
      </p:sp>
    </p:spTree>
    <p:extLst>
      <p:ext uri="{BB962C8B-B14F-4D97-AF65-F5344CB8AC3E}">
        <p14:creationId xmlns:p14="http://schemas.microsoft.com/office/powerpoint/2010/main" val="4268584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EB9B6E7-1AEB-4A4A-9A63-8EE30716341B}" type="datetimeFigureOut">
              <a:rPr lang="en-GB" smtClean="0"/>
              <a:t>08/09/2016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366AE0F-89D3-4D7C-BE18-7CF1AF0A6637}" type="slidenum">
              <a:rPr lang="en-GB" smtClean="0"/>
              <a:t>‹#›</a:t>
            </a:fld>
            <a:endParaRPr lang="en-GB"/>
          </a:p>
        </p:txBody>
      </p:sp>
    </p:spTree>
    <p:extLst>
      <p:ext uri="{BB962C8B-B14F-4D97-AF65-F5344CB8AC3E}">
        <p14:creationId xmlns:p14="http://schemas.microsoft.com/office/powerpoint/2010/main" val="4117837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B9B6E7-1AEB-4A4A-9A63-8EE30716341B}" type="datetimeFigureOut">
              <a:rPr lang="en-GB" smtClean="0"/>
              <a:t>08/09/2016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366AE0F-89D3-4D7C-BE18-7CF1AF0A6637}" type="slidenum">
              <a:rPr lang="en-GB" smtClean="0"/>
              <a:t>‹#›</a:t>
            </a:fld>
            <a:endParaRPr lang="en-GB"/>
          </a:p>
        </p:txBody>
      </p:sp>
    </p:spTree>
    <p:extLst>
      <p:ext uri="{BB962C8B-B14F-4D97-AF65-F5344CB8AC3E}">
        <p14:creationId xmlns:p14="http://schemas.microsoft.com/office/powerpoint/2010/main" val="3420759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B9B6E7-1AEB-4A4A-9A63-8EE30716341B}" type="datetimeFigureOut">
              <a:rPr lang="en-GB" smtClean="0"/>
              <a:t>08/09/2016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66AE0F-89D3-4D7C-BE18-7CF1AF0A6637}" type="slidenum">
              <a:rPr lang="en-GB" smtClean="0"/>
              <a:t>‹#›</a:t>
            </a:fld>
            <a:endParaRPr lang="en-GB"/>
          </a:p>
        </p:txBody>
      </p:sp>
    </p:spTree>
    <p:extLst>
      <p:ext uri="{BB962C8B-B14F-4D97-AF65-F5344CB8AC3E}">
        <p14:creationId xmlns:p14="http://schemas.microsoft.com/office/powerpoint/2010/main" val="3012010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B9B6E7-1AEB-4A4A-9A63-8EE30716341B}" type="datetimeFigureOut">
              <a:rPr lang="en-GB" smtClean="0"/>
              <a:t>08/09/2016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66AE0F-89D3-4D7C-BE18-7CF1AF0A6637}" type="slidenum">
              <a:rPr lang="en-GB" smtClean="0"/>
              <a:t>‹#›</a:t>
            </a:fld>
            <a:endParaRPr lang="en-GB"/>
          </a:p>
        </p:txBody>
      </p:sp>
    </p:spTree>
    <p:extLst>
      <p:ext uri="{BB962C8B-B14F-4D97-AF65-F5344CB8AC3E}">
        <p14:creationId xmlns:p14="http://schemas.microsoft.com/office/powerpoint/2010/main" val="392408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B9B6E7-1AEB-4A4A-9A63-8EE30716341B}" type="datetimeFigureOut">
              <a:rPr lang="en-GB" smtClean="0"/>
              <a:t>08/09/2016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66AE0F-89D3-4D7C-BE18-7CF1AF0A6637}" type="slidenum">
              <a:rPr lang="en-GB" smtClean="0"/>
              <a:t>‹#›</a:t>
            </a:fld>
            <a:endParaRPr lang="en-GB"/>
          </a:p>
        </p:txBody>
      </p:sp>
    </p:spTree>
    <p:extLst>
      <p:ext uri="{BB962C8B-B14F-4D97-AF65-F5344CB8AC3E}">
        <p14:creationId xmlns:p14="http://schemas.microsoft.com/office/powerpoint/2010/main" val="19353843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mailto:Aidan.Davis@leicester.gov.uk"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phe-events.org.uk/mesdc2016"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hyperlink" Target="http://www.nea.org.uk/the-difference-we-make/events/nea-annual-conference-2016/"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karen.lond@west-lindsey.gov.uk"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hyperlink" Target="http://www.aleo.org.uk/"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gov.uk/government/consultations/warm-home-discount-scheme-201617"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492896"/>
            <a:ext cx="8229600" cy="1800200"/>
          </a:xfrm>
        </p:spPr>
        <p:txBody>
          <a:bodyPr>
            <a:normAutofit fontScale="90000"/>
          </a:bodyPr>
          <a:lstStyle/>
          <a:p>
            <a:r>
              <a:rPr lang="en-GB" dirty="0" smtClean="0">
                <a:latin typeface="Arial" panose="020B0604020202020204" pitchFamily="34" charset="0"/>
                <a:cs typeface="Arial" panose="020B0604020202020204" pitchFamily="34" charset="0"/>
              </a:rPr>
              <a:t/>
            </a:r>
            <a:br>
              <a:rPr lang="en-GB" dirty="0" smtClean="0">
                <a:latin typeface="Arial" panose="020B0604020202020204" pitchFamily="34" charset="0"/>
                <a:cs typeface="Arial" panose="020B0604020202020204" pitchFamily="34" charset="0"/>
              </a:rPr>
            </a:br>
            <a:r>
              <a:rPr lang="en-GB" sz="5300" b="1" dirty="0" smtClean="0">
                <a:latin typeface="Arial" panose="020B0604020202020204" pitchFamily="34" charset="0"/>
                <a:cs typeface="Arial" panose="020B0604020202020204" pitchFamily="34" charset="0"/>
              </a:rPr>
              <a:t>ALEO</a:t>
            </a:r>
            <a:r>
              <a:rPr lang="en-GB" dirty="0" smtClean="0">
                <a:latin typeface="Arial" panose="020B0604020202020204" pitchFamily="34" charset="0"/>
                <a:cs typeface="Arial" panose="020B0604020202020204" pitchFamily="34" charset="0"/>
              </a:rPr>
              <a:t> </a:t>
            </a:r>
            <a:r>
              <a:rPr lang="en-GB" sz="5300" b="1" dirty="0" smtClean="0">
                <a:latin typeface="Arial" panose="020B0604020202020204" pitchFamily="34" charset="0"/>
                <a:cs typeface="Arial" panose="020B0604020202020204" pitchFamily="34" charset="0"/>
              </a:rPr>
              <a:t>East Midlands</a:t>
            </a:r>
            <a:br>
              <a:rPr lang="en-GB" sz="5300" b="1" dirty="0" smtClean="0">
                <a:latin typeface="Arial" panose="020B0604020202020204" pitchFamily="34" charset="0"/>
                <a:cs typeface="Arial" panose="020B0604020202020204" pitchFamily="34" charset="0"/>
              </a:rPr>
            </a:br>
            <a:r>
              <a:rPr lang="en-GB" sz="2800" dirty="0" smtClean="0">
                <a:latin typeface="Arial" panose="020B0604020202020204" pitchFamily="34" charset="0"/>
                <a:cs typeface="Arial" panose="020B0604020202020204" pitchFamily="34" charset="0"/>
              </a:rPr>
              <a:t/>
            </a:r>
            <a:br>
              <a:rPr lang="en-GB" sz="2800" dirty="0" smtClean="0">
                <a:latin typeface="Arial" panose="020B0604020202020204" pitchFamily="34" charset="0"/>
                <a:cs typeface="Arial" panose="020B0604020202020204" pitchFamily="34" charset="0"/>
              </a:rPr>
            </a:br>
            <a:r>
              <a:rPr lang="en-GB" b="1" dirty="0" smtClean="0">
                <a:latin typeface="Arial" panose="020B0604020202020204" pitchFamily="34" charset="0"/>
                <a:cs typeface="Arial" panose="020B0604020202020204" pitchFamily="34" charset="0"/>
              </a:rPr>
              <a:t>Friday 9</a:t>
            </a:r>
            <a:r>
              <a:rPr lang="en-GB" b="1" baseline="30000" dirty="0" smtClean="0">
                <a:latin typeface="Arial" panose="020B0604020202020204" pitchFamily="34" charset="0"/>
                <a:cs typeface="Arial" panose="020B0604020202020204" pitchFamily="34" charset="0"/>
              </a:rPr>
              <a:t>th</a:t>
            </a:r>
            <a:r>
              <a:rPr lang="en-GB" b="1" dirty="0" smtClean="0">
                <a:latin typeface="Arial" panose="020B0604020202020204" pitchFamily="34" charset="0"/>
                <a:cs typeface="Arial" panose="020B0604020202020204" pitchFamily="34" charset="0"/>
              </a:rPr>
              <a:t> September</a:t>
            </a:r>
            <a:r>
              <a:rPr lang="en-GB" dirty="0" smtClean="0">
                <a:latin typeface="Arial" panose="020B0604020202020204" pitchFamily="34" charset="0"/>
                <a:cs typeface="Arial" panose="020B0604020202020204" pitchFamily="34" charset="0"/>
              </a:rPr>
              <a:t/>
            </a:r>
            <a:br>
              <a:rPr lang="en-GB" dirty="0" smtClean="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TextBox 4"/>
          <p:cNvSpPr txBox="1"/>
          <p:nvPr/>
        </p:nvSpPr>
        <p:spPr>
          <a:xfrm>
            <a:off x="3275856" y="5388718"/>
            <a:ext cx="1584176" cy="369332"/>
          </a:xfrm>
          <a:prstGeom prst="rect">
            <a:avLst/>
          </a:prstGeom>
          <a:noFill/>
        </p:spPr>
        <p:txBody>
          <a:bodyPr wrap="square" rtlCol="0">
            <a:spAutoFit/>
          </a:bodyPr>
          <a:lstStyle/>
          <a:p>
            <a:r>
              <a:rPr lang="en-GB" dirty="0" smtClean="0"/>
              <a:t> </a:t>
            </a:r>
            <a:endParaRPr lang="en-GB" dirty="0"/>
          </a:p>
        </p:txBody>
      </p:sp>
      <p:grpSp>
        <p:nvGrpSpPr>
          <p:cNvPr id="7" name="Group 6"/>
          <p:cNvGrpSpPr/>
          <p:nvPr/>
        </p:nvGrpSpPr>
        <p:grpSpPr>
          <a:xfrm>
            <a:off x="0" y="-9727"/>
            <a:ext cx="9144000" cy="2492896"/>
            <a:chOff x="0" y="0"/>
            <a:chExt cx="7560000" cy="2005200"/>
          </a:xfrm>
        </p:grpSpPr>
        <p:sp>
          <p:nvSpPr>
            <p:cNvPr id="8" name="Freeform 7"/>
            <p:cNvSpPr/>
            <p:nvPr/>
          </p:nvSpPr>
          <p:spPr>
            <a:xfrm>
              <a:off x="0" y="0"/>
              <a:ext cx="7560000" cy="2005200"/>
            </a:xfrm>
            <a:custGeom>
              <a:avLst/>
              <a:gdLst>
                <a:gd name="connsiteX0" fmla="*/ 5715 w 7360920"/>
                <a:gd name="connsiteY0" fmla="*/ 0 h 2045970"/>
                <a:gd name="connsiteX1" fmla="*/ 5715 w 7360920"/>
                <a:gd name="connsiteY1" fmla="*/ 2045970 h 2045970"/>
                <a:gd name="connsiteX2" fmla="*/ 7360920 w 7360920"/>
                <a:gd name="connsiteY2" fmla="*/ 480060 h 2045970"/>
                <a:gd name="connsiteX3" fmla="*/ 7360920 w 7360920"/>
                <a:gd name="connsiteY3" fmla="*/ 40005 h 2045970"/>
                <a:gd name="connsiteX4" fmla="*/ 0 w 7360920"/>
                <a:gd name="connsiteY4" fmla="*/ 40005 h 2045970"/>
                <a:gd name="connsiteX5" fmla="*/ 5715 w 7360920"/>
                <a:gd name="connsiteY5" fmla="*/ 0 h 2045970"/>
                <a:gd name="connsiteX0" fmla="*/ 0 w 7360920"/>
                <a:gd name="connsiteY0" fmla="*/ 41148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5" fmla="*/ 0 w 7360920"/>
                <a:gd name="connsiteY5" fmla="*/ 41148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0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0920" h="2005965">
                  <a:moveTo>
                    <a:pt x="0" y="0"/>
                  </a:moveTo>
                  <a:lnTo>
                    <a:pt x="0" y="2005965"/>
                  </a:lnTo>
                  <a:cubicBezTo>
                    <a:pt x="1977390" y="1043940"/>
                    <a:pt x="4114800" y="510540"/>
                    <a:pt x="7360920" y="440055"/>
                  </a:cubicBezTo>
                  <a:lnTo>
                    <a:pt x="7360920" y="0"/>
                  </a:lnTo>
                  <a:lnTo>
                    <a:pt x="0" y="0"/>
                  </a:lnTo>
                  <a:close/>
                </a:path>
              </a:pathLst>
            </a:custGeom>
            <a:solidFill>
              <a:srgbClr val="6A1D1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9" name="Text Box 3"/>
            <p:cNvSpPr txBox="1"/>
            <p:nvPr/>
          </p:nvSpPr>
          <p:spPr>
            <a:xfrm>
              <a:off x="148590" y="148590"/>
              <a:ext cx="7119257" cy="144589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r">
                <a:spcAft>
                  <a:spcPts val="0"/>
                </a:spcAft>
                <a:tabLst>
                  <a:tab pos="2865755" algn="ctr"/>
                  <a:tab pos="5731510" algn="r"/>
                </a:tabLst>
              </a:pPr>
              <a:r>
                <a:rPr lang="en-GB" sz="2800" dirty="0" smtClean="0">
                  <a:solidFill>
                    <a:srgbClr val="FFFFFF"/>
                  </a:solidFill>
                  <a:effectLst/>
                  <a:ea typeface="Calibri" panose="020F0502020204030204" pitchFamily="34" charset="0"/>
                  <a:cs typeface="Arial" panose="020B0604020202020204" pitchFamily="34" charset="0"/>
                </a:rPr>
                <a:t>ALEO </a:t>
              </a:r>
              <a:r>
                <a:rPr lang="en-GB" sz="2800" dirty="0">
                  <a:solidFill>
                    <a:srgbClr val="FFFFFF"/>
                  </a:solidFill>
                  <a:effectLst/>
                  <a:ea typeface="Calibri" panose="020F0502020204030204" pitchFamily="34" charset="0"/>
                  <a:cs typeface="Arial" panose="020B0604020202020204" pitchFamily="34" charset="0"/>
                </a:rPr>
                <a:t>East </a:t>
              </a:r>
              <a:r>
                <a:rPr lang="en-GB" sz="2800" dirty="0" smtClean="0">
                  <a:solidFill>
                    <a:srgbClr val="FFFFFF"/>
                  </a:solidFill>
                  <a:effectLst/>
                  <a:ea typeface="Calibri" panose="020F0502020204030204" pitchFamily="34" charset="0"/>
                  <a:cs typeface="Arial" panose="020B0604020202020204" pitchFamily="34" charset="0"/>
                </a:rPr>
                <a:t>Midlands 	</a:t>
              </a:r>
              <a:r>
                <a:rPr lang="en-GB" sz="2800" dirty="0">
                  <a:solidFill>
                    <a:srgbClr val="FFFFFF"/>
                  </a:solidFill>
                  <a:latin typeface="Arial" panose="020B0604020202020204" pitchFamily="34" charset="0"/>
                  <a:ea typeface="Calibri" panose="020F0502020204030204" pitchFamily="34" charset="0"/>
                  <a:cs typeface="Arial" panose="020B0604020202020204" pitchFamily="34" charset="0"/>
                </a:rPr>
                <a:t> </a:t>
              </a:r>
              <a:r>
                <a:rPr lang="en-GB" sz="1200" dirty="0">
                  <a:solidFill>
                    <a:srgbClr val="FFFFFF"/>
                  </a:solidFill>
                  <a:latin typeface="Arial" panose="020B0604020202020204" pitchFamily="34" charset="0"/>
                  <a:ea typeface="Calibri" panose="020F0502020204030204" pitchFamily="34" charset="0"/>
                  <a:cs typeface="Arial" panose="020B0604020202020204" pitchFamily="34" charset="0"/>
                </a:rPr>
                <a:t>the new identity of East Midlands Carbon Action Network </a:t>
              </a:r>
              <a:r>
                <a:rPr lang="en-GB" sz="2800" dirty="0" smtClean="0">
                  <a:solidFill>
                    <a:srgbClr val="FFFFFF"/>
                  </a:solidFill>
                  <a:effectLst/>
                  <a:ea typeface="Calibri" panose="020F0502020204030204" pitchFamily="34" charset="0"/>
                  <a:cs typeface="Arial" panose="020B0604020202020204" pitchFamily="34" charset="0"/>
                </a:rPr>
                <a:t>		 </a:t>
              </a:r>
              <a:r>
                <a:rPr lang="en-GB" sz="1100" dirty="0">
                  <a:solidFill>
                    <a:srgbClr val="FFFFFF"/>
                  </a:solidFill>
                  <a:effectLst/>
                  <a:ea typeface="Calibri" panose="020F0502020204030204" pitchFamily="34" charset="0"/>
                  <a:cs typeface="Arial" panose="020B0604020202020204" pitchFamily="34" charset="0"/>
                </a:rPr>
                <a:t/>
              </a:r>
              <a:br>
                <a:rPr lang="en-GB" sz="1100" dirty="0">
                  <a:solidFill>
                    <a:srgbClr val="FFFFFF"/>
                  </a:solidFill>
                  <a:effectLst/>
                  <a:ea typeface="Calibri" panose="020F0502020204030204" pitchFamily="34" charset="0"/>
                  <a:cs typeface="Arial" panose="020B0604020202020204" pitchFamily="34" charset="0"/>
                </a:rPr>
              </a:br>
              <a:r>
                <a:rPr lang="en-GB" sz="1100" dirty="0">
                  <a:solidFill>
                    <a:srgbClr val="FFFFFF"/>
                  </a:solidFill>
                  <a:effectLst/>
                  <a:latin typeface="Arial" panose="020B0604020202020204" pitchFamily="34" charset="0"/>
                  <a:ea typeface="Calibri" panose="020F0502020204030204" pitchFamily="34" charset="0"/>
                  <a:cs typeface="Arial" panose="020B0604020202020204" pitchFamily="34" charset="0"/>
                </a:rPr>
                <a:t> </a:t>
              </a:r>
              <a:endParaRPr lang="en-GB" sz="1100" dirty="0">
                <a:effectLst/>
                <a:latin typeface="Arial" panose="020B0604020202020204" pitchFamily="34" charset="0"/>
                <a:ea typeface="Calibri" panose="020F0502020204030204" pitchFamily="34" charset="0"/>
                <a:cs typeface="Times New Roman" panose="02020603050405020304" pitchFamily="18" charset="0"/>
              </a:endParaRPr>
            </a:p>
          </p:txBody>
        </p:sp>
      </p:grpSp>
      <p:pic>
        <p:nvPicPr>
          <p:cNvPr id="10" name="Picture 9" descr="G:\work\ALEO\logo\regions\aleo east midlands - email.jpg"/>
          <p:cNvPicPr/>
          <p:nvPr/>
        </p:nvPicPr>
        <p:blipFill>
          <a:blip r:embed="rId3">
            <a:extLst>
              <a:ext uri="{28A0092B-C50C-407E-A947-70E740481C1C}">
                <a14:useLocalDpi xmlns:a14="http://schemas.microsoft.com/office/drawing/2010/main" val="0"/>
              </a:ext>
            </a:extLst>
          </a:blip>
          <a:srcRect/>
          <a:stretch>
            <a:fillRect/>
          </a:stretch>
        </p:blipFill>
        <p:spPr bwMode="auto">
          <a:xfrm>
            <a:off x="6496050" y="711474"/>
            <a:ext cx="2190750" cy="1371600"/>
          </a:xfrm>
          <a:prstGeom prst="rect">
            <a:avLst/>
          </a:prstGeom>
          <a:noFill/>
          <a:ln>
            <a:noFill/>
          </a:ln>
        </p:spPr>
      </p:pic>
      <p:pic>
        <p:nvPicPr>
          <p:cNvPr id="1026" name="Picture 2" descr="Smart Energy GB 2016 logo CMYK Colour Voice Horizontal_High r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74200" y="5573384"/>
            <a:ext cx="3818280" cy="1001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17094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03254" y="1540607"/>
            <a:ext cx="4464496" cy="1077218"/>
          </a:xfrm>
          <a:prstGeom prst="rect">
            <a:avLst/>
          </a:prstGeom>
        </p:spPr>
        <p:txBody>
          <a:bodyPr wrap="square">
            <a:spAutoFit/>
          </a:bodyPr>
          <a:lstStyle/>
          <a:p>
            <a:r>
              <a:rPr lang="en-GB" sz="3200" b="1" dirty="0" smtClean="0">
                <a:latin typeface="Arial" panose="020B0604020202020204" pitchFamily="34" charset="0"/>
                <a:cs typeface="Arial" panose="020B0604020202020204" pitchFamily="34" charset="0"/>
              </a:rPr>
              <a:t>ECO: Help to Heat consultation</a:t>
            </a:r>
            <a:endParaRPr lang="en-GB" sz="2000" b="1" dirty="0" smtClean="0">
              <a:latin typeface="Arial" panose="020B0604020202020204" pitchFamily="34" charset="0"/>
              <a:cs typeface="Arial" panose="020B0604020202020204" pitchFamily="34" charset="0"/>
            </a:endParaRPr>
          </a:p>
        </p:txBody>
      </p:sp>
      <p:grpSp>
        <p:nvGrpSpPr>
          <p:cNvPr id="6" name="Group 5"/>
          <p:cNvGrpSpPr/>
          <p:nvPr/>
        </p:nvGrpSpPr>
        <p:grpSpPr>
          <a:xfrm>
            <a:off x="0" y="0"/>
            <a:ext cx="9144000" cy="2492896"/>
            <a:chOff x="0" y="0"/>
            <a:chExt cx="7560000" cy="2005200"/>
          </a:xfrm>
        </p:grpSpPr>
        <p:sp>
          <p:nvSpPr>
            <p:cNvPr id="7" name="Freeform 6"/>
            <p:cNvSpPr/>
            <p:nvPr/>
          </p:nvSpPr>
          <p:spPr>
            <a:xfrm>
              <a:off x="0" y="0"/>
              <a:ext cx="7560000" cy="2005200"/>
            </a:xfrm>
            <a:custGeom>
              <a:avLst/>
              <a:gdLst>
                <a:gd name="connsiteX0" fmla="*/ 5715 w 7360920"/>
                <a:gd name="connsiteY0" fmla="*/ 0 h 2045970"/>
                <a:gd name="connsiteX1" fmla="*/ 5715 w 7360920"/>
                <a:gd name="connsiteY1" fmla="*/ 2045970 h 2045970"/>
                <a:gd name="connsiteX2" fmla="*/ 7360920 w 7360920"/>
                <a:gd name="connsiteY2" fmla="*/ 480060 h 2045970"/>
                <a:gd name="connsiteX3" fmla="*/ 7360920 w 7360920"/>
                <a:gd name="connsiteY3" fmla="*/ 40005 h 2045970"/>
                <a:gd name="connsiteX4" fmla="*/ 0 w 7360920"/>
                <a:gd name="connsiteY4" fmla="*/ 40005 h 2045970"/>
                <a:gd name="connsiteX5" fmla="*/ 5715 w 7360920"/>
                <a:gd name="connsiteY5" fmla="*/ 0 h 2045970"/>
                <a:gd name="connsiteX0" fmla="*/ 0 w 7360920"/>
                <a:gd name="connsiteY0" fmla="*/ 41148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5" fmla="*/ 0 w 7360920"/>
                <a:gd name="connsiteY5" fmla="*/ 41148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0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0920" h="2005965">
                  <a:moveTo>
                    <a:pt x="0" y="0"/>
                  </a:moveTo>
                  <a:lnTo>
                    <a:pt x="0" y="2005965"/>
                  </a:lnTo>
                  <a:cubicBezTo>
                    <a:pt x="1977390" y="1043940"/>
                    <a:pt x="4114800" y="510540"/>
                    <a:pt x="7360920" y="440055"/>
                  </a:cubicBezTo>
                  <a:lnTo>
                    <a:pt x="7360920" y="0"/>
                  </a:lnTo>
                  <a:lnTo>
                    <a:pt x="0" y="0"/>
                  </a:lnTo>
                  <a:close/>
                </a:path>
              </a:pathLst>
            </a:custGeom>
            <a:solidFill>
              <a:srgbClr val="6A1D1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8" name="Text Box 3"/>
            <p:cNvSpPr txBox="1"/>
            <p:nvPr/>
          </p:nvSpPr>
          <p:spPr>
            <a:xfrm>
              <a:off x="148590" y="148590"/>
              <a:ext cx="7119257" cy="144589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r">
                <a:spcAft>
                  <a:spcPts val="0"/>
                </a:spcAft>
                <a:tabLst>
                  <a:tab pos="2865755" algn="ctr"/>
                  <a:tab pos="5731510" algn="r"/>
                </a:tabLst>
              </a:pPr>
              <a:r>
                <a:rPr lang="en-GB" sz="2800" dirty="0" smtClean="0">
                  <a:solidFill>
                    <a:srgbClr val="FFFFFF"/>
                  </a:solidFill>
                  <a:effectLst/>
                  <a:ea typeface="Calibri" panose="020F0502020204030204" pitchFamily="34" charset="0"/>
                  <a:cs typeface="Arial" panose="020B0604020202020204" pitchFamily="34" charset="0"/>
                </a:rPr>
                <a:t>ALEO </a:t>
              </a:r>
              <a:r>
                <a:rPr lang="en-GB" sz="2800" dirty="0">
                  <a:solidFill>
                    <a:srgbClr val="FFFFFF"/>
                  </a:solidFill>
                  <a:effectLst/>
                  <a:ea typeface="Calibri" panose="020F0502020204030204" pitchFamily="34" charset="0"/>
                  <a:cs typeface="Arial" panose="020B0604020202020204" pitchFamily="34" charset="0"/>
                </a:rPr>
                <a:t>East </a:t>
              </a:r>
              <a:r>
                <a:rPr lang="en-GB" sz="2800" dirty="0" smtClean="0">
                  <a:solidFill>
                    <a:srgbClr val="FFFFFF"/>
                  </a:solidFill>
                  <a:effectLst/>
                  <a:ea typeface="Calibri" panose="020F0502020204030204" pitchFamily="34" charset="0"/>
                  <a:cs typeface="Arial" panose="020B0604020202020204" pitchFamily="34" charset="0"/>
                </a:rPr>
                <a:t>Midlands 	</a:t>
              </a:r>
              <a:r>
                <a:rPr lang="en-GB" sz="2800" dirty="0">
                  <a:solidFill>
                    <a:srgbClr val="FFFFFF"/>
                  </a:solidFill>
                  <a:latin typeface="Arial" panose="020B0604020202020204" pitchFamily="34" charset="0"/>
                  <a:ea typeface="Calibri" panose="020F0502020204030204" pitchFamily="34" charset="0"/>
                  <a:cs typeface="Arial" panose="020B0604020202020204" pitchFamily="34" charset="0"/>
                </a:rPr>
                <a:t> </a:t>
              </a:r>
              <a:r>
                <a:rPr lang="en-GB" sz="1200" dirty="0">
                  <a:solidFill>
                    <a:srgbClr val="FFFFFF"/>
                  </a:solidFill>
                  <a:latin typeface="Arial" panose="020B0604020202020204" pitchFamily="34" charset="0"/>
                  <a:ea typeface="Calibri" panose="020F0502020204030204" pitchFamily="34" charset="0"/>
                  <a:cs typeface="Arial" panose="020B0604020202020204" pitchFamily="34" charset="0"/>
                </a:rPr>
                <a:t>the new identity of East Midlands Carbon Action Network </a:t>
              </a:r>
              <a:r>
                <a:rPr lang="en-GB" sz="2800" dirty="0" smtClean="0">
                  <a:solidFill>
                    <a:srgbClr val="FFFFFF"/>
                  </a:solidFill>
                  <a:effectLst/>
                  <a:ea typeface="Calibri" panose="020F0502020204030204" pitchFamily="34" charset="0"/>
                  <a:cs typeface="Arial" panose="020B0604020202020204" pitchFamily="34" charset="0"/>
                </a:rPr>
                <a:t>		 </a:t>
              </a:r>
              <a:r>
                <a:rPr lang="en-GB" sz="1100" dirty="0">
                  <a:solidFill>
                    <a:srgbClr val="FFFFFF"/>
                  </a:solidFill>
                  <a:effectLst/>
                  <a:ea typeface="Calibri" panose="020F0502020204030204" pitchFamily="34" charset="0"/>
                  <a:cs typeface="Arial" panose="020B0604020202020204" pitchFamily="34" charset="0"/>
                </a:rPr>
                <a:t/>
              </a:r>
              <a:br>
                <a:rPr lang="en-GB" sz="1100" dirty="0">
                  <a:solidFill>
                    <a:srgbClr val="FFFFFF"/>
                  </a:solidFill>
                  <a:effectLst/>
                  <a:ea typeface="Calibri" panose="020F0502020204030204" pitchFamily="34" charset="0"/>
                  <a:cs typeface="Arial" panose="020B0604020202020204" pitchFamily="34" charset="0"/>
                </a:rPr>
              </a:br>
              <a:r>
                <a:rPr lang="en-GB" sz="1100" dirty="0">
                  <a:solidFill>
                    <a:srgbClr val="FFFFFF"/>
                  </a:solidFill>
                  <a:effectLst/>
                  <a:latin typeface="Arial" panose="020B0604020202020204" pitchFamily="34" charset="0"/>
                  <a:ea typeface="Calibri" panose="020F0502020204030204" pitchFamily="34" charset="0"/>
                  <a:cs typeface="Arial" panose="020B0604020202020204" pitchFamily="34" charset="0"/>
                </a:rPr>
                <a:t> </a:t>
              </a:r>
              <a:endParaRPr lang="en-GB" sz="1100" dirty="0">
                <a:effectLst/>
                <a:latin typeface="Arial" panose="020B0604020202020204" pitchFamily="34" charset="0"/>
                <a:ea typeface="Calibri" panose="020F0502020204030204" pitchFamily="34" charset="0"/>
                <a:cs typeface="Times New Roman" panose="02020603050405020304" pitchFamily="18" charset="0"/>
              </a:endParaRPr>
            </a:p>
          </p:txBody>
        </p:sp>
      </p:grpSp>
      <p:pic>
        <p:nvPicPr>
          <p:cNvPr id="9" name="Picture 8" descr="G:\work\ALEO\logo\regions\aleo east midlands - email.jpg"/>
          <p:cNvPicPr/>
          <p:nvPr/>
        </p:nvPicPr>
        <p:blipFill>
          <a:blip r:embed="rId3">
            <a:extLst>
              <a:ext uri="{28A0092B-C50C-407E-A947-70E740481C1C}">
                <a14:useLocalDpi xmlns:a14="http://schemas.microsoft.com/office/drawing/2010/main" val="0"/>
              </a:ext>
            </a:extLst>
          </a:blip>
          <a:srcRect/>
          <a:stretch>
            <a:fillRect/>
          </a:stretch>
        </p:blipFill>
        <p:spPr bwMode="auto">
          <a:xfrm>
            <a:off x="6496050" y="707616"/>
            <a:ext cx="2190750" cy="1371600"/>
          </a:xfrm>
          <a:prstGeom prst="rect">
            <a:avLst/>
          </a:prstGeom>
          <a:noFill/>
          <a:ln>
            <a:noFill/>
          </a:ln>
        </p:spPr>
      </p:pic>
      <p:pic>
        <p:nvPicPr>
          <p:cNvPr id="4" name="Picture 3"/>
          <p:cNvPicPr>
            <a:picLocks noChangeAspect="1"/>
          </p:cNvPicPr>
          <p:nvPr/>
        </p:nvPicPr>
        <p:blipFill>
          <a:blip r:embed="rId4"/>
          <a:stretch>
            <a:fillRect/>
          </a:stretch>
        </p:blipFill>
        <p:spPr>
          <a:xfrm>
            <a:off x="6226044" y="2912207"/>
            <a:ext cx="2539258" cy="3605963"/>
          </a:xfrm>
          <a:prstGeom prst="rect">
            <a:avLst/>
          </a:prstGeom>
        </p:spPr>
      </p:pic>
      <p:sp>
        <p:nvSpPr>
          <p:cNvPr id="5" name="Rectangle 4"/>
          <p:cNvSpPr/>
          <p:nvPr/>
        </p:nvSpPr>
        <p:spPr>
          <a:xfrm>
            <a:off x="564522" y="3005122"/>
            <a:ext cx="5231614" cy="3785652"/>
          </a:xfrm>
          <a:prstGeom prst="rect">
            <a:avLst/>
          </a:prstGeom>
        </p:spPr>
        <p:txBody>
          <a:bodyPr wrap="square">
            <a:spAutoFit/>
          </a:bodyPr>
          <a:lstStyle/>
          <a:p>
            <a:r>
              <a:rPr lang="en-GB" sz="2000" dirty="0"/>
              <a:t>This consultation </a:t>
            </a:r>
            <a:r>
              <a:rPr lang="en-GB" sz="2000" dirty="0" smtClean="0"/>
              <a:t>sought </a:t>
            </a:r>
            <a:r>
              <a:rPr lang="en-GB" sz="2000" dirty="0"/>
              <a:t>views on proposed changes to ECO for 2017-18 and aspects of the high level design for a longer term supplier obligation (2018-22</a:t>
            </a:r>
            <a:r>
              <a:rPr lang="en-GB" sz="2000" dirty="0" smtClean="0"/>
              <a:t>).</a:t>
            </a:r>
          </a:p>
          <a:p>
            <a:r>
              <a:rPr lang="en-GB" sz="2000" dirty="0" smtClean="0"/>
              <a:t> </a:t>
            </a:r>
          </a:p>
          <a:p>
            <a:pPr marL="285750" indent="-285750">
              <a:buFont typeface="Wingdings" panose="05000000000000000000" pitchFamily="2" charset="2"/>
              <a:buChar char="Ø"/>
            </a:pPr>
            <a:r>
              <a:rPr lang="en-GB" sz="2000" dirty="0" smtClean="0"/>
              <a:t>Consultation closed on 17</a:t>
            </a:r>
            <a:r>
              <a:rPr lang="en-GB" sz="2000" baseline="30000" dirty="0" smtClean="0"/>
              <a:t>th</a:t>
            </a:r>
            <a:r>
              <a:rPr lang="en-GB" sz="2000" dirty="0" smtClean="0"/>
              <a:t> August 2016</a:t>
            </a:r>
          </a:p>
          <a:p>
            <a:pPr marL="285750" indent="-285750">
              <a:buFont typeface="Wingdings" panose="05000000000000000000" pitchFamily="2" charset="2"/>
              <a:buChar char="Ø"/>
            </a:pPr>
            <a:r>
              <a:rPr lang="en-GB" sz="2000" dirty="0" smtClean="0"/>
              <a:t>BEIS are currently analysing our feedback</a:t>
            </a:r>
          </a:p>
          <a:p>
            <a:pPr marL="285750" indent="-285750">
              <a:buFont typeface="Wingdings" panose="05000000000000000000" pitchFamily="2" charset="2"/>
              <a:buChar char="Ø"/>
            </a:pPr>
            <a:r>
              <a:rPr lang="en-GB" sz="2000" dirty="0" smtClean="0"/>
              <a:t>ALEO East Midlands submitted a response</a:t>
            </a:r>
          </a:p>
          <a:p>
            <a:pPr marL="285750" indent="-285750">
              <a:buFont typeface="Wingdings" panose="05000000000000000000" pitchFamily="2" charset="2"/>
              <a:buChar char="Ø"/>
            </a:pPr>
            <a:r>
              <a:rPr lang="en-GB" sz="2000" dirty="0" smtClean="0"/>
              <a:t>National ALEO submitted a response</a:t>
            </a:r>
          </a:p>
          <a:p>
            <a:pPr marL="285750" indent="-285750">
              <a:buFont typeface="Wingdings" panose="05000000000000000000" pitchFamily="2" charset="2"/>
              <a:buChar char="Ø"/>
            </a:pPr>
            <a:r>
              <a:rPr lang="en-GB" sz="2000" dirty="0" smtClean="0"/>
              <a:t>Individual LA’s in East Midlands submitted responses?</a:t>
            </a:r>
          </a:p>
          <a:p>
            <a:r>
              <a:rPr lang="en-GB" sz="2000" b="1" dirty="0" smtClean="0"/>
              <a:t>Status – closed: analysing our feedback </a:t>
            </a:r>
          </a:p>
        </p:txBody>
      </p:sp>
    </p:spTree>
    <p:extLst>
      <p:ext uri="{BB962C8B-B14F-4D97-AF65-F5344CB8AC3E}">
        <p14:creationId xmlns:p14="http://schemas.microsoft.com/office/powerpoint/2010/main" val="14968819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3390024"/>
            <a:ext cx="7319846" cy="2631264"/>
          </a:xfrm>
        </p:spPr>
        <p:txBody>
          <a:bodyPr>
            <a:normAutofit/>
          </a:bodyPr>
          <a:lstStyle/>
          <a:p>
            <a:pPr algn="l"/>
            <a:r>
              <a:rPr lang="en-GB" sz="2000" dirty="0" smtClean="0">
                <a:latin typeface="Arial" panose="020B0604020202020204" pitchFamily="34" charset="0"/>
                <a:cs typeface="Arial" panose="020B0604020202020204" pitchFamily="34" charset="0"/>
              </a:rPr>
              <a:t>Dr Peter </a:t>
            </a:r>
            <a:r>
              <a:rPr lang="en-GB" sz="2000" dirty="0" err="1" smtClean="0">
                <a:latin typeface="Arial" panose="020B0604020202020204" pitchFamily="34" charset="0"/>
                <a:cs typeface="Arial" panose="020B0604020202020204" pitchFamily="34" charset="0"/>
              </a:rPr>
              <a:t>Bonfield</a:t>
            </a:r>
            <a:r>
              <a:rPr lang="en-GB" sz="2000" dirty="0" smtClean="0">
                <a:latin typeface="Arial" panose="020B0604020202020204" pitchFamily="34" charset="0"/>
                <a:cs typeface="Arial" panose="020B0604020202020204" pitchFamily="34" charset="0"/>
              </a:rPr>
              <a:t> appointed  by DECC and DCLG to carry out review on standards of energy efficiency and renewable instalments and whether frameworks in place are robust and ensure a suitable standard to protect customers. </a:t>
            </a:r>
            <a:br>
              <a:rPr lang="en-GB" sz="2000" dirty="0" smtClean="0">
                <a:latin typeface="Arial" panose="020B0604020202020204" pitchFamily="34" charset="0"/>
                <a:cs typeface="Arial" panose="020B0604020202020204" pitchFamily="34" charset="0"/>
              </a:rPr>
            </a:br>
            <a:r>
              <a:rPr lang="en-GB" sz="2000" dirty="0" smtClean="0">
                <a:latin typeface="Arial" panose="020B0604020202020204" pitchFamily="34" charset="0"/>
                <a:cs typeface="Arial" panose="020B0604020202020204" pitchFamily="34" charset="0"/>
              </a:rPr>
              <a:t/>
            </a:r>
            <a:br>
              <a:rPr lang="en-GB" sz="2000" dirty="0" smtClean="0">
                <a:latin typeface="Arial" panose="020B0604020202020204" pitchFamily="34" charset="0"/>
                <a:cs typeface="Arial" panose="020B0604020202020204" pitchFamily="34" charset="0"/>
              </a:rPr>
            </a:br>
            <a:r>
              <a:rPr lang="en-GB" sz="2000" b="1" dirty="0" smtClean="0">
                <a:latin typeface="Arial" panose="020B0604020202020204" pitchFamily="34" charset="0"/>
                <a:cs typeface="Arial" panose="020B0604020202020204" pitchFamily="34" charset="0"/>
              </a:rPr>
              <a:t>Update:- review results were to be advised to government in March 2016. No update available on BEIS website.</a:t>
            </a:r>
            <a:endParaRPr lang="en-GB" sz="2000" b="1" dirty="0">
              <a:latin typeface="Arial" panose="020B0604020202020204" pitchFamily="34" charset="0"/>
              <a:cs typeface="Arial" panose="020B0604020202020204" pitchFamily="34" charset="0"/>
            </a:endParaRPr>
          </a:p>
        </p:txBody>
      </p:sp>
      <p:sp>
        <p:nvSpPr>
          <p:cNvPr id="6" name="TextBox 5"/>
          <p:cNvSpPr txBox="1"/>
          <p:nvPr/>
        </p:nvSpPr>
        <p:spPr>
          <a:xfrm flipH="1">
            <a:off x="2411760" y="1522080"/>
            <a:ext cx="4320480" cy="1569660"/>
          </a:xfrm>
          <a:prstGeom prst="rect">
            <a:avLst/>
          </a:prstGeom>
          <a:noFill/>
        </p:spPr>
        <p:txBody>
          <a:bodyPr wrap="square" rtlCol="0">
            <a:spAutoFit/>
          </a:bodyPr>
          <a:lstStyle/>
          <a:p>
            <a:r>
              <a:rPr lang="en-GB" sz="2400" b="1" dirty="0" smtClean="0">
                <a:latin typeface="Arial" panose="020B0604020202020204" pitchFamily="34" charset="0"/>
                <a:cs typeface="Arial" panose="020B0604020202020204" pitchFamily="34" charset="0"/>
              </a:rPr>
              <a:t>Independent review of Consumer Advice, Protection, Standards and Enforcement</a:t>
            </a:r>
            <a:endParaRPr lang="en-GB" sz="2400" b="1" dirty="0">
              <a:latin typeface="Arial" panose="020B0604020202020204" pitchFamily="34" charset="0"/>
              <a:cs typeface="Arial" panose="020B0604020202020204" pitchFamily="34" charset="0"/>
            </a:endParaRPr>
          </a:p>
        </p:txBody>
      </p:sp>
      <p:grpSp>
        <p:nvGrpSpPr>
          <p:cNvPr id="7" name="Group 6"/>
          <p:cNvGrpSpPr/>
          <p:nvPr/>
        </p:nvGrpSpPr>
        <p:grpSpPr>
          <a:xfrm>
            <a:off x="0" y="0"/>
            <a:ext cx="9144000" cy="2492896"/>
            <a:chOff x="0" y="0"/>
            <a:chExt cx="7560000" cy="2005200"/>
          </a:xfrm>
        </p:grpSpPr>
        <p:sp>
          <p:nvSpPr>
            <p:cNvPr id="8" name="Freeform 7"/>
            <p:cNvSpPr/>
            <p:nvPr/>
          </p:nvSpPr>
          <p:spPr>
            <a:xfrm>
              <a:off x="0" y="0"/>
              <a:ext cx="7560000" cy="2005200"/>
            </a:xfrm>
            <a:custGeom>
              <a:avLst/>
              <a:gdLst>
                <a:gd name="connsiteX0" fmla="*/ 5715 w 7360920"/>
                <a:gd name="connsiteY0" fmla="*/ 0 h 2045970"/>
                <a:gd name="connsiteX1" fmla="*/ 5715 w 7360920"/>
                <a:gd name="connsiteY1" fmla="*/ 2045970 h 2045970"/>
                <a:gd name="connsiteX2" fmla="*/ 7360920 w 7360920"/>
                <a:gd name="connsiteY2" fmla="*/ 480060 h 2045970"/>
                <a:gd name="connsiteX3" fmla="*/ 7360920 w 7360920"/>
                <a:gd name="connsiteY3" fmla="*/ 40005 h 2045970"/>
                <a:gd name="connsiteX4" fmla="*/ 0 w 7360920"/>
                <a:gd name="connsiteY4" fmla="*/ 40005 h 2045970"/>
                <a:gd name="connsiteX5" fmla="*/ 5715 w 7360920"/>
                <a:gd name="connsiteY5" fmla="*/ 0 h 2045970"/>
                <a:gd name="connsiteX0" fmla="*/ 0 w 7360920"/>
                <a:gd name="connsiteY0" fmla="*/ 41148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5" fmla="*/ 0 w 7360920"/>
                <a:gd name="connsiteY5" fmla="*/ 41148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0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0920" h="2005965">
                  <a:moveTo>
                    <a:pt x="0" y="0"/>
                  </a:moveTo>
                  <a:lnTo>
                    <a:pt x="0" y="2005965"/>
                  </a:lnTo>
                  <a:cubicBezTo>
                    <a:pt x="1977390" y="1043940"/>
                    <a:pt x="4114800" y="510540"/>
                    <a:pt x="7360920" y="440055"/>
                  </a:cubicBezTo>
                  <a:lnTo>
                    <a:pt x="7360920" y="0"/>
                  </a:lnTo>
                  <a:lnTo>
                    <a:pt x="0" y="0"/>
                  </a:lnTo>
                  <a:close/>
                </a:path>
              </a:pathLst>
            </a:custGeom>
            <a:solidFill>
              <a:srgbClr val="6A1D1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9" name="Text Box 3"/>
            <p:cNvSpPr txBox="1"/>
            <p:nvPr/>
          </p:nvSpPr>
          <p:spPr>
            <a:xfrm>
              <a:off x="148590" y="148590"/>
              <a:ext cx="7119257" cy="144589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r">
                <a:spcAft>
                  <a:spcPts val="0"/>
                </a:spcAft>
                <a:tabLst>
                  <a:tab pos="2865755" algn="ctr"/>
                  <a:tab pos="5731510" algn="r"/>
                </a:tabLst>
              </a:pPr>
              <a:r>
                <a:rPr lang="en-GB" sz="2800" dirty="0" smtClean="0">
                  <a:solidFill>
                    <a:srgbClr val="FFFFFF"/>
                  </a:solidFill>
                  <a:effectLst/>
                  <a:ea typeface="Calibri" panose="020F0502020204030204" pitchFamily="34" charset="0"/>
                  <a:cs typeface="Arial" panose="020B0604020202020204" pitchFamily="34" charset="0"/>
                </a:rPr>
                <a:t>ALEO </a:t>
              </a:r>
              <a:r>
                <a:rPr lang="en-GB" sz="2800" dirty="0">
                  <a:solidFill>
                    <a:srgbClr val="FFFFFF"/>
                  </a:solidFill>
                  <a:effectLst/>
                  <a:ea typeface="Calibri" panose="020F0502020204030204" pitchFamily="34" charset="0"/>
                  <a:cs typeface="Arial" panose="020B0604020202020204" pitchFamily="34" charset="0"/>
                </a:rPr>
                <a:t>East </a:t>
              </a:r>
              <a:r>
                <a:rPr lang="en-GB" sz="2800" dirty="0" smtClean="0">
                  <a:solidFill>
                    <a:srgbClr val="FFFFFF"/>
                  </a:solidFill>
                  <a:effectLst/>
                  <a:ea typeface="Calibri" panose="020F0502020204030204" pitchFamily="34" charset="0"/>
                  <a:cs typeface="Arial" panose="020B0604020202020204" pitchFamily="34" charset="0"/>
                </a:rPr>
                <a:t>Midlands 	</a:t>
              </a:r>
              <a:r>
                <a:rPr lang="en-GB" sz="2800" dirty="0">
                  <a:solidFill>
                    <a:srgbClr val="FFFFFF"/>
                  </a:solidFill>
                  <a:latin typeface="Arial" panose="020B0604020202020204" pitchFamily="34" charset="0"/>
                  <a:ea typeface="Calibri" panose="020F0502020204030204" pitchFamily="34" charset="0"/>
                  <a:cs typeface="Arial" panose="020B0604020202020204" pitchFamily="34" charset="0"/>
                </a:rPr>
                <a:t> </a:t>
              </a:r>
              <a:r>
                <a:rPr lang="en-GB" sz="1200" dirty="0">
                  <a:solidFill>
                    <a:srgbClr val="FFFFFF"/>
                  </a:solidFill>
                  <a:latin typeface="Arial" panose="020B0604020202020204" pitchFamily="34" charset="0"/>
                  <a:ea typeface="Calibri" panose="020F0502020204030204" pitchFamily="34" charset="0"/>
                  <a:cs typeface="Arial" panose="020B0604020202020204" pitchFamily="34" charset="0"/>
                </a:rPr>
                <a:t>the new identity of East Midlands Carbon Action Network </a:t>
              </a:r>
              <a:r>
                <a:rPr lang="en-GB" sz="2800" dirty="0" smtClean="0">
                  <a:solidFill>
                    <a:srgbClr val="FFFFFF"/>
                  </a:solidFill>
                  <a:effectLst/>
                  <a:ea typeface="Calibri" panose="020F0502020204030204" pitchFamily="34" charset="0"/>
                  <a:cs typeface="Arial" panose="020B0604020202020204" pitchFamily="34" charset="0"/>
                </a:rPr>
                <a:t>		 </a:t>
              </a:r>
              <a:r>
                <a:rPr lang="en-GB" sz="1100" dirty="0">
                  <a:solidFill>
                    <a:srgbClr val="FFFFFF"/>
                  </a:solidFill>
                  <a:effectLst/>
                  <a:ea typeface="Calibri" panose="020F0502020204030204" pitchFamily="34" charset="0"/>
                  <a:cs typeface="Arial" panose="020B0604020202020204" pitchFamily="34" charset="0"/>
                </a:rPr>
                <a:t/>
              </a:r>
              <a:br>
                <a:rPr lang="en-GB" sz="1100" dirty="0">
                  <a:solidFill>
                    <a:srgbClr val="FFFFFF"/>
                  </a:solidFill>
                  <a:effectLst/>
                  <a:ea typeface="Calibri" panose="020F0502020204030204" pitchFamily="34" charset="0"/>
                  <a:cs typeface="Arial" panose="020B0604020202020204" pitchFamily="34" charset="0"/>
                </a:rPr>
              </a:br>
              <a:r>
                <a:rPr lang="en-GB" sz="1100" dirty="0">
                  <a:solidFill>
                    <a:srgbClr val="FFFFFF"/>
                  </a:solidFill>
                  <a:effectLst/>
                  <a:latin typeface="Arial" panose="020B0604020202020204" pitchFamily="34" charset="0"/>
                  <a:ea typeface="Calibri" panose="020F0502020204030204" pitchFamily="34" charset="0"/>
                  <a:cs typeface="Arial" panose="020B0604020202020204" pitchFamily="34" charset="0"/>
                </a:rPr>
                <a:t> </a:t>
              </a:r>
              <a:endParaRPr lang="en-GB" sz="1100" dirty="0">
                <a:effectLst/>
                <a:latin typeface="Arial" panose="020B0604020202020204" pitchFamily="34" charset="0"/>
                <a:ea typeface="Calibri" panose="020F0502020204030204" pitchFamily="34" charset="0"/>
                <a:cs typeface="Times New Roman" panose="02020603050405020304" pitchFamily="18" charset="0"/>
              </a:endParaRPr>
            </a:p>
          </p:txBody>
        </p:sp>
      </p:grpSp>
      <p:pic>
        <p:nvPicPr>
          <p:cNvPr id="10" name="Picture 9" descr="G:\work\ALEO\logo\regions\aleo east midlands - email.jpg"/>
          <p:cNvPicPr/>
          <p:nvPr/>
        </p:nvPicPr>
        <p:blipFill>
          <a:blip r:embed="rId3">
            <a:extLst>
              <a:ext uri="{28A0092B-C50C-407E-A947-70E740481C1C}">
                <a14:useLocalDpi xmlns:a14="http://schemas.microsoft.com/office/drawing/2010/main" val="0"/>
              </a:ext>
            </a:extLst>
          </a:blip>
          <a:srcRect/>
          <a:stretch>
            <a:fillRect/>
          </a:stretch>
        </p:blipFill>
        <p:spPr bwMode="auto">
          <a:xfrm>
            <a:off x="6533706" y="708229"/>
            <a:ext cx="2190750" cy="1371600"/>
          </a:xfrm>
          <a:prstGeom prst="rect">
            <a:avLst/>
          </a:prstGeom>
          <a:noFill/>
          <a:ln>
            <a:noFill/>
          </a:ln>
        </p:spPr>
      </p:pic>
    </p:spTree>
    <p:extLst>
      <p:ext uri="{BB962C8B-B14F-4D97-AF65-F5344CB8AC3E}">
        <p14:creationId xmlns:p14="http://schemas.microsoft.com/office/powerpoint/2010/main" val="2738965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060848"/>
            <a:ext cx="7488832" cy="1224136"/>
          </a:xfrm>
        </p:spPr>
        <p:txBody>
          <a:bodyPr>
            <a:normAutofit fontScale="90000"/>
          </a:bodyPr>
          <a:lstStyle/>
          <a:p>
            <a:r>
              <a:rPr lang="en-GB" b="1" dirty="0" smtClean="0">
                <a:latin typeface="Arial" panose="020B0604020202020204" pitchFamily="34" charset="0"/>
                <a:cs typeface="Arial" panose="020B0604020202020204" pitchFamily="34" charset="0"/>
              </a:rPr>
              <a:t>DECC – Central Heating Fund</a:t>
            </a:r>
            <a:endParaRPr lang="en-GB"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7544" y="3284984"/>
            <a:ext cx="5832648" cy="3240360"/>
          </a:xfrm>
        </p:spPr>
        <p:txBody>
          <a:bodyPr>
            <a:noAutofit/>
          </a:bodyPr>
          <a:lstStyle/>
          <a:p>
            <a:r>
              <a:rPr lang="en-GB" sz="2000" dirty="0" smtClean="0">
                <a:latin typeface="Arial" panose="020B0604020202020204" pitchFamily="34" charset="0"/>
                <a:cs typeface="Arial" panose="020B0604020202020204" pitchFamily="34" charset="0"/>
              </a:rPr>
              <a:t>BEIS have confirmed they will extend the deadline for installation of CH to February 2016 </a:t>
            </a:r>
          </a:p>
          <a:p>
            <a:r>
              <a:rPr lang="en-GB" sz="2000" dirty="0" smtClean="0">
                <a:latin typeface="Arial" panose="020B0604020202020204" pitchFamily="34" charset="0"/>
                <a:cs typeface="Arial" panose="020B0604020202020204" pitchFamily="34" charset="0"/>
              </a:rPr>
              <a:t>Update on progress of 3 successful ALEO East Midlands LA’s?</a:t>
            </a:r>
          </a:p>
          <a:p>
            <a:pPr lvl="1">
              <a:buFont typeface="Wingdings" panose="05000000000000000000" pitchFamily="2" charset="2"/>
              <a:buChar char="v"/>
            </a:pPr>
            <a:r>
              <a:rPr lang="en-GB" sz="1600" dirty="0" smtClean="0">
                <a:latin typeface="Arial" panose="020B0604020202020204" pitchFamily="34" charset="0"/>
                <a:cs typeface="Arial" panose="020B0604020202020204" pitchFamily="34" charset="0"/>
              </a:rPr>
              <a:t>Lincolnshire County Council - </a:t>
            </a:r>
            <a:r>
              <a:rPr lang="en-GB" sz="1600" dirty="0">
                <a:latin typeface="Arial" panose="020B0604020202020204" pitchFamily="34" charset="0"/>
                <a:cs typeface="Arial" panose="020B0604020202020204" pitchFamily="34" charset="0"/>
              </a:rPr>
              <a:t>£570,000 </a:t>
            </a:r>
            <a:endParaRPr lang="en-GB" sz="1600" dirty="0" smtClean="0">
              <a:latin typeface="Arial" panose="020B0604020202020204" pitchFamily="34" charset="0"/>
              <a:cs typeface="Arial" panose="020B0604020202020204" pitchFamily="34" charset="0"/>
            </a:endParaRPr>
          </a:p>
          <a:p>
            <a:pPr lvl="1">
              <a:buFont typeface="Wingdings" panose="05000000000000000000" pitchFamily="2" charset="2"/>
              <a:buChar char="v"/>
            </a:pPr>
            <a:r>
              <a:rPr lang="en-GB" sz="1600" dirty="0" smtClean="0">
                <a:latin typeface="Arial" panose="020B0604020202020204" pitchFamily="34" charset="0"/>
                <a:cs typeface="Arial" panose="020B0604020202020204" pitchFamily="34" charset="0"/>
              </a:rPr>
              <a:t>North </a:t>
            </a:r>
            <a:r>
              <a:rPr lang="en-GB" sz="1600" dirty="0">
                <a:latin typeface="Arial" panose="020B0604020202020204" pitchFamily="34" charset="0"/>
                <a:cs typeface="Arial" panose="020B0604020202020204" pitchFamily="34" charset="0"/>
              </a:rPr>
              <a:t>East Derbyshire District Council - £</a:t>
            </a:r>
            <a:r>
              <a:rPr lang="en-GB" sz="1600" dirty="0" smtClean="0">
                <a:latin typeface="Arial" panose="020B0604020202020204" pitchFamily="34" charset="0"/>
                <a:cs typeface="Arial" panose="020B0604020202020204" pitchFamily="34" charset="0"/>
              </a:rPr>
              <a:t>637,625</a:t>
            </a:r>
          </a:p>
          <a:p>
            <a:pPr lvl="1">
              <a:buFont typeface="Wingdings" panose="05000000000000000000" pitchFamily="2" charset="2"/>
              <a:buChar char="v"/>
            </a:pPr>
            <a:r>
              <a:rPr lang="en-GB" sz="1600" dirty="0" smtClean="0">
                <a:latin typeface="Arial" panose="020B0604020202020204" pitchFamily="34" charset="0"/>
                <a:cs typeface="Arial" panose="020B0604020202020204" pitchFamily="34" charset="0"/>
              </a:rPr>
              <a:t>Bolsover </a:t>
            </a:r>
            <a:r>
              <a:rPr lang="en-GB" sz="1600" dirty="0">
                <a:latin typeface="Arial" panose="020B0604020202020204" pitchFamily="34" charset="0"/>
                <a:cs typeface="Arial" panose="020B0604020202020204" pitchFamily="34" charset="0"/>
              </a:rPr>
              <a:t>D</a:t>
            </a:r>
            <a:r>
              <a:rPr lang="en-GB" sz="1600" dirty="0" smtClean="0">
                <a:latin typeface="Arial" panose="020B0604020202020204" pitchFamily="34" charset="0"/>
                <a:cs typeface="Arial" panose="020B0604020202020204" pitchFamily="34" charset="0"/>
              </a:rPr>
              <a:t>istrict </a:t>
            </a:r>
            <a:r>
              <a:rPr lang="en-GB" sz="1600" dirty="0">
                <a:latin typeface="Arial" panose="020B0604020202020204" pitchFamily="34" charset="0"/>
                <a:cs typeface="Arial" panose="020B0604020202020204" pitchFamily="34" charset="0"/>
              </a:rPr>
              <a:t>C</a:t>
            </a:r>
            <a:r>
              <a:rPr lang="en-GB" sz="1600" dirty="0" smtClean="0">
                <a:latin typeface="Arial" panose="020B0604020202020204" pitchFamily="34" charset="0"/>
                <a:cs typeface="Arial" panose="020B0604020202020204" pitchFamily="34" charset="0"/>
              </a:rPr>
              <a:t>ouncil- </a:t>
            </a:r>
            <a:r>
              <a:rPr lang="en-GB" sz="1600" dirty="0">
                <a:latin typeface="Arial" panose="020B0604020202020204" pitchFamily="34" charset="0"/>
                <a:cs typeface="Arial" panose="020B0604020202020204" pitchFamily="34" charset="0"/>
              </a:rPr>
              <a:t>£</a:t>
            </a:r>
            <a:r>
              <a:rPr lang="en-GB" sz="1600" dirty="0" smtClean="0">
                <a:latin typeface="Arial" panose="020B0604020202020204" pitchFamily="34" charset="0"/>
                <a:cs typeface="Arial" panose="020B0604020202020204" pitchFamily="34" charset="0"/>
              </a:rPr>
              <a:t>117,800</a:t>
            </a:r>
          </a:p>
          <a:p>
            <a:pPr marL="457200" lvl="1" indent="0">
              <a:buNone/>
            </a:pPr>
            <a:endParaRPr lang="en-GB" sz="1600" dirty="0" smtClean="0"/>
          </a:p>
          <a:p>
            <a:pPr marL="457200" lvl="1" indent="0">
              <a:buNone/>
            </a:pPr>
            <a:r>
              <a:rPr lang="en-GB" sz="2400" dirty="0" smtClean="0">
                <a:latin typeface="Arial" panose="020B0604020202020204" pitchFamily="34" charset="0"/>
                <a:cs typeface="Arial" panose="020B0604020202020204" pitchFamily="34" charset="0"/>
              </a:rPr>
              <a:t>	</a:t>
            </a:r>
            <a:endParaRPr lang="en-GB" sz="24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a:stretch>
            <a:fillRect/>
          </a:stretch>
        </p:blipFill>
        <p:spPr>
          <a:xfrm>
            <a:off x="6444208" y="3284984"/>
            <a:ext cx="2388346" cy="3384376"/>
          </a:xfrm>
          <a:prstGeom prst="rect">
            <a:avLst/>
          </a:prstGeom>
        </p:spPr>
      </p:pic>
      <p:grpSp>
        <p:nvGrpSpPr>
          <p:cNvPr id="6" name="Group 5"/>
          <p:cNvGrpSpPr/>
          <p:nvPr/>
        </p:nvGrpSpPr>
        <p:grpSpPr>
          <a:xfrm>
            <a:off x="0" y="-9727"/>
            <a:ext cx="9144000" cy="2492896"/>
            <a:chOff x="0" y="0"/>
            <a:chExt cx="7560000" cy="2005200"/>
          </a:xfrm>
        </p:grpSpPr>
        <p:sp>
          <p:nvSpPr>
            <p:cNvPr id="7" name="Freeform 6"/>
            <p:cNvSpPr/>
            <p:nvPr/>
          </p:nvSpPr>
          <p:spPr>
            <a:xfrm>
              <a:off x="0" y="0"/>
              <a:ext cx="7560000" cy="2005200"/>
            </a:xfrm>
            <a:custGeom>
              <a:avLst/>
              <a:gdLst>
                <a:gd name="connsiteX0" fmla="*/ 5715 w 7360920"/>
                <a:gd name="connsiteY0" fmla="*/ 0 h 2045970"/>
                <a:gd name="connsiteX1" fmla="*/ 5715 w 7360920"/>
                <a:gd name="connsiteY1" fmla="*/ 2045970 h 2045970"/>
                <a:gd name="connsiteX2" fmla="*/ 7360920 w 7360920"/>
                <a:gd name="connsiteY2" fmla="*/ 480060 h 2045970"/>
                <a:gd name="connsiteX3" fmla="*/ 7360920 w 7360920"/>
                <a:gd name="connsiteY3" fmla="*/ 40005 h 2045970"/>
                <a:gd name="connsiteX4" fmla="*/ 0 w 7360920"/>
                <a:gd name="connsiteY4" fmla="*/ 40005 h 2045970"/>
                <a:gd name="connsiteX5" fmla="*/ 5715 w 7360920"/>
                <a:gd name="connsiteY5" fmla="*/ 0 h 2045970"/>
                <a:gd name="connsiteX0" fmla="*/ 0 w 7360920"/>
                <a:gd name="connsiteY0" fmla="*/ 41148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5" fmla="*/ 0 w 7360920"/>
                <a:gd name="connsiteY5" fmla="*/ 41148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0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0920" h="2005965">
                  <a:moveTo>
                    <a:pt x="0" y="0"/>
                  </a:moveTo>
                  <a:lnTo>
                    <a:pt x="0" y="2005965"/>
                  </a:lnTo>
                  <a:cubicBezTo>
                    <a:pt x="1977390" y="1043940"/>
                    <a:pt x="4114800" y="510540"/>
                    <a:pt x="7360920" y="440055"/>
                  </a:cubicBezTo>
                  <a:lnTo>
                    <a:pt x="7360920" y="0"/>
                  </a:lnTo>
                  <a:lnTo>
                    <a:pt x="0" y="0"/>
                  </a:lnTo>
                  <a:close/>
                </a:path>
              </a:pathLst>
            </a:custGeom>
            <a:solidFill>
              <a:srgbClr val="6A1D1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8" name="Text Box 3"/>
            <p:cNvSpPr txBox="1"/>
            <p:nvPr/>
          </p:nvSpPr>
          <p:spPr>
            <a:xfrm>
              <a:off x="148590" y="148590"/>
              <a:ext cx="7119257" cy="144589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r">
                <a:spcAft>
                  <a:spcPts val="0"/>
                </a:spcAft>
                <a:tabLst>
                  <a:tab pos="2865755" algn="ctr"/>
                  <a:tab pos="5731510" algn="r"/>
                </a:tabLst>
              </a:pPr>
              <a:r>
                <a:rPr lang="en-GB" sz="2800" dirty="0" smtClean="0">
                  <a:solidFill>
                    <a:srgbClr val="FFFFFF"/>
                  </a:solidFill>
                  <a:effectLst/>
                  <a:ea typeface="Calibri" panose="020F0502020204030204" pitchFamily="34" charset="0"/>
                  <a:cs typeface="Arial" panose="020B0604020202020204" pitchFamily="34" charset="0"/>
                </a:rPr>
                <a:t>ALEO </a:t>
              </a:r>
              <a:r>
                <a:rPr lang="en-GB" sz="2800" dirty="0">
                  <a:solidFill>
                    <a:srgbClr val="FFFFFF"/>
                  </a:solidFill>
                  <a:effectLst/>
                  <a:ea typeface="Calibri" panose="020F0502020204030204" pitchFamily="34" charset="0"/>
                  <a:cs typeface="Arial" panose="020B0604020202020204" pitchFamily="34" charset="0"/>
                </a:rPr>
                <a:t>East </a:t>
              </a:r>
              <a:r>
                <a:rPr lang="en-GB" sz="2800" dirty="0" smtClean="0">
                  <a:solidFill>
                    <a:srgbClr val="FFFFFF"/>
                  </a:solidFill>
                  <a:effectLst/>
                  <a:ea typeface="Calibri" panose="020F0502020204030204" pitchFamily="34" charset="0"/>
                  <a:cs typeface="Arial" panose="020B0604020202020204" pitchFamily="34" charset="0"/>
                </a:rPr>
                <a:t>Midlands 	</a:t>
              </a:r>
              <a:r>
                <a:rPr lang="en-GB" sz="2800" dirty="0">
                  <a:solidFill>
                    <a:srgbClr val="FFFFFF"/>
                  </a:solidFill>
                  <a:latin typeface="Arial" panose="020B0604020202020204" pitchFamily="34" charset="0"/>
                  <a:ea typeface="Calibri" panose="020F0502020204030204" pitchFamily="34" charset="0"/>
                  <a:cs typeface="Arial" panose="020B0604020202020204" pitchFamily="34" charset="0"/>
                </a:rPr>
                <a:t> </a:t>
              </a:r>
              <a:r>
                <a:rPr lang="en-GB" sz="1200" dirty="0">
                  <a:solidFill>
                    <a:srgbClr val="FFFFFF"/>
                  </a:solidFill>
                  <a:latin typeface="Arial" panose="020B0604020202020204" pitchFamily="34" charset="0"/>
                  <a:ea typeface="Calibri" panose="020F0502020204030204" pitchFamily="34" charset="0"/>
                  <a:cs typeface="Arial" panose="020B0604020202020204" pitchFamily="34" charset="0"/>
                </a:rPr>
                <a:t>the new identity of East Midlands Carbon Action Network </a:t>
              </a:r>
              <a:r>
                <a:rPr lang="en-GB" sz="2800" dirty="0" smtClean="0">
                  <a:solidFill>
                    <a:srgbClr val="FFFFFF"/>
                  </a:solidFill>
                  <a:effectLst/>
                  <a:ea typeface="Calibri" panose="020F0502020204030204" pitchFamily="34" charset="0"/>
                  <a:cs typeface="Arial" panose="020B0604020202020204" pitchFamily="34" charset="0"/>
                </a:rPr>
                <a:t>		 </a:t>
              </a:r>
              <a:r>
                <a:rPr lang="en-GB" sz="1100" dirty="0">
                  <a:solidFill>
                    <a:srgbClr val="FFFFFF"/>
                  </a:solidFill>
                  <a:effectLst/>
                  <a:ea typeface="Calibri" panose="020F0502020204030204" pitchFamily="34" charset="0"/>
                  <a:cs typeface="Arial" panose="020B0604020202020204" pitchFamily="34" charset="0"/>
                </a:rPr>
                <a:t/>
              </a:r>
              <a:br>
                <a:rPr lang="en-GB" sz="1100" dirty="0">
                  <a:solidFill>
                    <a:srgbClr val="FFFFFF"/>
                  </a:solidFill>
                  <a:effectLst/>
                  <a:ea typeface="Calibri" panose="020F0502020204030204" pitchFamily="34" charset="0"/>
                  <a:cs typeface="Arial" panose="020B0604020202020204" pitchFamily="34" charset="0"/>
                </a:rPr>
              </a:br>
              <a:r>
                <a:rPr lang="en-GB" sz="1100" dirty="0">
                  <a:solidFill>
                    <a:srgbClr val="FFFFFF"/>
                  </a:solidFill>
                  <a:effectLst/>
                  <a:latin typeface="Arial" panose="020B0604020202020204" pitchFamily="34" charset="0"/>
                  <a:ea typeface="Calibri" panose="020F0502020204030204" pitchFamily="34" charset="0"/>
                  <a:cs typeface="Arial" panose="020B0604020202020204" pitchFamily="34" charset="0"/>
                </a:rPr>
                <a:t> </a:t>
              </a:r>
              <a:endParaRPr lang="en-GB" sz="1100" dirty="0">
                <a:effectLst/>
                <a:latin typeface="Arial" panose="020B0604020202020204" pitchFamily="34" charset="0"/>
                <a:ea typeface="Calibri" panose="020F0502020204030204" pitchFamily="34" charset="0"/>
                <a:cs typeface="Times New Roman" panose="02020603050405020304" pitchFamily="18" charset="0"/>
              </a:endParaRPr>
            </a:p>
          </p:txBody>
        </p:sp>
      </p:grpSp>
      <p:pic>
        <p:nvPicPr>
          <p:cNvPr id="9" name="Picture 8" descr="G:\work\ALEO\logo\regions\aleo east midlands - email.jpg"/>
          <p:cNvPicPr/>
          <p:nvPr/>
        </p:nvPicPr>
        <p:blipFill>
          <a:blip r:embed="rId4">
            <a:extLst>
              <a:ext uri="{28A0092B-C50C-407E-A947-70E740481C1C}">
                <a14:useLocalDpi xmlns:a14="http://schemas.microsoft.com/office/drawing/2010/main" val="0"/>
              </a:ext>
            </a:extLst>
          </a:blip>
          <a:srcRect/>
          <a:stretch>
            <a:fillRect/>
          </a:stretch>
        </p:blipFill>
        <p:spPr bwMode="auto">
          <a:xfrm>
            <a:off x="6641804" y="689248"/>
            <a:ext cx="2190750" cy="1371600"/>
          </a:xfrm>
          <a:prstGeom prst="rect">
            <a:avLst/>
          </a:prstGeom>
          <a:noFill/>
          <a:ln>
            <a:noFill/>
          </a:ln>
        </p:spPr>
      </p:pic>
    </p:spTree>
    <p:extLst>
      <p:ext uri="{BB962C8B-B14F-4D97-AF65-F5344CB8AC3E}">
        <p14:creationId xmlns:p14="http://schemas.microsoft.com/office/powerpoint/2010/main" val="12467309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4522" y="2323285"/>
            <a:ext cx="8122278" cy="4130051"/>
          </a:xfrm>
        </p:spPr>
        <p:txBody>
          <a:bodyPr>
            <a:noAutofit/>
          </a:bodyPr>
          <a:lstStyle/>
          <a:p>
            <a:pPr algn="l"/>
            <a:r>
              <a:rPr lang="en-GB" sz="2400" dirty="0" smtClean="0">
                <a:latin typeface="Arial" panose="020B0604020202020204" pitchFamily="34" charset="0"/>
                <a:cs typeface="Arial" panose="020B0604020202020204" pitchFamily="34" charset="0"/>
              </a:rPr>
              <a:t/>
            </a:r>
            <a:br>
              <a:rPr lang="en-GB" sz="2400" dirty="0" smtClean="0">
                <a:latin typeface="Arial" panose="020B0604020202020204" pitchFamily="34" charset="0"/>
                <a:cs typeface="Arial" panose="020B0604020202020204" pitchFamily="34" charset="0"/>
              </a:rPr>
            </a:br>
            <a:r>
              <a:rPr lang="en-GB" sz="2400" b="1" dirty="0" smtClean="0">
                <a:latin typeface="Arial" panose="020B0604020202020204" pitchFamily="34" charset="0"/>
                <a:cs typeface="Arial" panose="020B0604020202020204" pitchFamily="34" charset="0"/>
              </a:rPr>
              <a:t/>
            </a:r>
            <a:br>
              <a:rPr lang="en-GB" sz="2400" b="1" dirty="0" smtClean="0">
                <a:latin typeface="Arial" panose="020B0604020202020204" pitchFamily="34" charset="0"/>
                <a:cs typeface="Arial" panose="020B0604020202020204" pitchFamily="34" charset="0"/>
              </a:rPr>
            </a:br>
            <a:endParaRPr lang="en-GB" sz="2400" dirty="0">
              <a:latin typeface="Arial" panose="020B0604020202020204" pitchFamily="34" charset="0"/>
              <a:cs typeface="Arial" panose="020B0604020202020204" pitchFamily="34" charset="0"/>
            </a:endParaRPr>
          </a:p>
        </p:txBody>
      </p:sp>
      <p:sp>
        <p:nvSpPr>
          <p:cNvPr id="3" name="Rectangle 2"/>
          <p:cNvSpPr/>
          <p:nvPr/>
        </p:nvSpPr>
        <p:spPr>
          <a:xfrm>
            <a:off x="2244238" y="1558141"/>
            <a:ext cx="4464496" cy="584775"/>
          </a:xfrm>
          <a:prstGeom prst="rect">
            <a:avLst/>
          </a:prstGeom>
        </p:spPr>
        <p:txBody>
          <a:bodyPr wrap="square">
            <a:spAutoFit/>
          </a:bodyPr>
          <a:lstStyle/>
          <a:p>
            <a:r>
              <a:rPr lang="en-GB" sz="3200" b="1" dirty="0" smtClean="0">
                <a:latin typeface="Arial" panose="020B0604020202020204" pitchFamily="34" charset="0"/>
                <a:cs typeface="Arial" panose="020B0604020202020204" pitchFamily="34" charset="0"/>
              </a:rPr>
              <a:t>Forthcoming Events</a:t>
            </a:r>
            <a:endParaRPr lang="en-GB" sz="2000" b="1" dirty="0" smtClean="0">
              <a:latin typeface="Arial" panose="020B0604020202020204" pitchFamily="34" charset="0"/>
              <a:cs typeface="Arial" panose="020B0604020202020204" pitchFamily="34" charset="0"/>
            </a:endParaRPr>
          </a:p>
        </p:txBody>
      </p:sp>
      <p:grpSp>
        <p:nvGrpSpPr>
          <p:cNvPr id="6" name="Group 5"/>
          <p:cNvGrpSpPr/>
          <p:nvPr/>
        </p:nvGrpSpPr>
        <p:grpSpPr>
          <a:xfrm>
            <a:off x="0" y="0"/>
            <a:ext cx="9144000" cy="2492896"/>
            <a:chOff x="0" y="0"/>
            <a:chExt cx="7560000" cy="2005200"/>
          </a:xfrm>
        </p:grpSpPr>
        <p:sp>
          <p:nvSpPr>
            <p:cNvPr id="7" name="Freeform 6"/>
            <p:cNvSpPr/>
            <p:nvPr/>
          </p:nvSpPr>
          <p:spPr>
            <a:xfrm>
              <a:off x="0" y="0"/>
              <a:ext cx="7560000" cy="2005200"/>
            </a:xfrm>
            <a:custGeom>
              <a:avLst/>
              <a:gdLst>
                <a:gd name="connsiteX0" fmla="*/ 5715 w 7360920"/>
                <a:gd name="connsiteY0" fmla="*/ 0 h 2045970"/>
                <a:gd name="connsiteX1" fmla="*/ 5715 w 7360920"/>
                <a:gd name="connsiteY1" fmla="*/ 2045970 h 2045970"/>
                <a:gd name="connsiteX2" fmla="*/ 7360920 w 7360920"/>
                <a:gd name="connsiteY2" fmla="*/ 480060 h 2045970"/>
                <a:gd name="connsiteX3" fmla="*/ 7360920 w 7360920"/>
                <a:gd name="connsiteY3" fmla="*/ 40005 h 2045970"/>
                <a:gd name="connsiteX4" fmla="*/ 0 w 7360920"/>
                <a:gd name="connsiteY4" fmla="*/ 40005 h 2045970"/>
                <a:gd name="connsiteX5" fmla="*/ 5715 w 7360920"/>
                <a:gd name="connsiteY5" fmla="*/ 0 h 2045970"/>
                <a:gd name="connsiteX0" fmla="*/ 0 w 7360920"/>
                <a:gd name="connsiteY0" fmla="*/ 41148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5" fmla="*/ 0 w 7360920"/>
                <a:gd name="connsiteY5" fmla="*/ 41148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0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0920" h="2005965">
                  <a:moveTo>
                    <a:pt x="0" y="0"/>
                  </a:moveTo>
                  <a:lnTo>
                    <a:pt x="0" y="2005965"/>
                  </a:lnTo>
                  <a:cubicBezTo>
                    <a:pt x="1977390" y="1043940"/>
                    <a:pt x="4114800" y="510540"/>
                    <a:pt x="7360920" y="440055"/>
                  </a:cubicBezTo>
                  <a:lnTo>
                    <a:pt x="7360920" y="0"/>
                  </a:lnTo>
                  <a:lnTo>
                    <a:pt x="0" y="0"/>
                  </a:lnTo>
                  <a:close/>
                </a:path>
              </a:pathLst>
            </a:custGeom>
            <a:solidFill>
              <a:srgbClr val="6A1D1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8" name="Text Box 3"/>
            <p:cNvSpPr txBox="1"/>
            <p:nvPr/>
          </p:nvSpPr>
          <p:spPr>
            <a:xfrm>
              <a:off x="148590" y="148590"/>
              <a:ext cx="7119257" cy="144589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r">
                <a:spcAft>
                  <a:spcPts val="0"/>
                </a:spcAft>
                <a:tabLst>
                  <a:tab pos="2865755" algn="ctr"/>
                  <a:tab pos="5731510" algn="r"/>
                </a:tabLst>
              </a:pPr>
              <a:r>
                <a:rPr lang="en-GB" sz="2800" dirty="0" smtClean="0">
                  <a:solidFill>
                    <a:srgbClr val="FFFFFF"/>
                  </a:solidFill>
                  <a:effectLst/>
                  <a:ea typeface="Calibri" panose="020F0502020204030204" pitchFamily="34" charset="0"/>
                  <a:cs typeface="Arial" panose="020B0604020202020204" pitchFamily="34" charset="0"/>
                </a:rPr>
                <a:t>ALEO </a:t>
              </a:r>
              <a:r>
                <a:rPr lang="en-GB" sz="2800" dirty="0">
                  <a:solidFill>
                    <a:srgbClr val="FFFFFF"/>
                  </a:solidFill>
                  <a:effectLst/>
                  <a:ea typeface="Calibri" panose="020F0502020204030204" pitchFamily="34" charset="0"/>
                  <a:cs typeface="Arial" panose="020B0604020202020204" pitchFamily="34" charset="0"/>
                </a:rPr>
                <a:t>East </a:t>
              </a:r>
              <a:r>
                <a:rPr lang="en-GB" sz="2800" dirty="0" smtClean="0">
                  <a:solidFill>
                    <a:srgbClr val="FFFFFF"/>
                  </a:solidFill>
                  <a:effectLst/>
                  <a:ea typeface="Calibri" panose="020F0502020204030204" pitchFamily="34" charset="0"/>
                  <a:cs typeface="Arial" panose="020B0604020202020204" pitchFamily="34" charset="0"/>
                </a:rPr>
                <a:t>Midlands 	</a:t>
              </a:r>
              <a:r>
                <a:rPr lang="en-GB" sz="2800" dirty="0">
                  <a:solidFill>
                    <a:srgbClr val="FFFFFF"/>
                  </a:solidFill>
                  <a:latin typeface="Arial" panose="020B0604020202020204" pitchFamily="34" charset="0"/>
                  <a:ea typeface="Calibri" panose="020F0502020204030204" pitchFamily="34" charset="0"/>
                  <a:cs typeface="Arial" panose="020B0604020202020204" pitchFamily="34" charset="0"/>
                </a:rPr>
                <a:t> </a:t>
              </a:r>
              <a:r>
                <a:rPr lang="en-GB" sz="1200" dirty="0">
                  <a:solidFill>
                    <a:srgbClr val="FFFFFF"/>
                  </a:solidFill>
                  <a:latin typeface="Arial" panose="020B0604020202020204" pitchFamily="34" charset="0"/>
                  <a:ea typeface="Calibri" panose="020F0502020204030204" pitchFamily="34" charset="0"/>
                  <a:cs typeface="Arial" panose="020B0604020202020204" pitchFamily="34" charset="0"/>
                </a:rPr>
                <a:t>the new identity of East Midlands Carbon Action Network </a:t>
              </a:r>
              <a:r>
                <a:rPr lang="en-GB" sz="2800" dirty="0" smtClean="0">
                  <a:solidFill>
                    <a:srgbClr val="FFFFFF"/>
                  </a:solidFill>
                  <a:effectLst/>
                  <a:ea typeface="Calibri" panose="020F0502020204030204" pitchFamily="34" charset="0"/>
                  <a:cs typeface="Arial" panose="020B0604020202020204" pitchFamily="34" charset="0"/>
                </a:rPr>
                <a:t>		 </a:t>
              </a:r>
              <a:r>
                <a:rPr lang="en-GB" sz="1100" dirty="0">
                  <a:solidFill>
                    <a:srgbClr val="FFFFFF"/>
                  </a:solidFill>
                  <a:effectLst/>
                  <a:ea typeface="Calibri" panose="020F0502020204030204" pitchFamily="34" charset="0"/>
                  <a:cs typeface="Arial" panose="020B0604020202020204" pitchFamily="34" charset="0"/>
                </a:rPr>
                <a:t/>
              </a:r>
              <a:br>
                <a:rPr lang="en-GB" sz="1100" dirty="0">
                  <a:solidFill>
                    <a:srgbClr val="FFFFFF"/>
                  </a:solidFill>
                  <a:effectLst/>
                  <a:ea typeface="Calibri" panose="020F0502020204030204" pitchFamily="34" charset="0"/>
                  <a:cs typeface="Arial" panose="020B0604020202020204" pitchFamily="34" charset="0"/>
                </a:rPr>
              </a:br>
              <a:r>
                <a:rPr lang="en-GB" sz="1100" dirty="0">
                  <a:solidFill>
                    <a:srgbClr val="FFFFFF"/>
                  </a:solidFill>
                  <a:effectLst/>
                  <a:latin typeface="Arial" panose="020B0604020202020204" pitchFamily="34" charset="0"/>
                  <a:ea typeface="Calibri" panose="020F0502020204030204" pitchFamily="34" charset="0"/>
                  <a:cs typeface="Arial" panose="020B0604020202020204" pitchFamily="34" charset="0"/>
                </a:rPr>
                <a:t> </a:t>
              </a:r>
              <a:endParaRPr lang="en-GB" sz="1100" dirty="0">
                <a:effectLst/>
                <a:latin typeface="Arial" panose="020B0604020202020204" pitchFamily="34" charset="0"/>
                <a:ea typeface="Calibri" panose="020F0502020204030204" pitchFamily="34" charset="0"/>
                <a:cs typeface="Times New Roman" panose="02020603050405020304" pitchFamily="18" charset="0"/>
              </a:endParaRPr>
            </a:p>
          </p:txBody>
        </p:sp>
      </p:grpSp>
      <p:pic>
        <p:nvPicPr>
          <p:cNvPr id="9" name="Picture 8" descr="G:\work\ALEO\logo\regions\aleo east midlands - email.jpg"/>
          <p:cNvPicPr/>
          <p:nvPr/>
        </p:nvPicPr>
        <p:blipFill>
          <a:blip r:embed="rId3">
            <a:extLst>
              <a:ext uri="{28A0092B-C50C-407E-A947-70E740481C1C}">
                <a14:useLocalDpi xmlns:a14="http://schemas.microsoft.com/office/drawing/2010/main" val="0"/>
              </a:ext>
            </a:extLst>
          </a:blip>
          <a:srcRect/>
          <a:stretch>
            <a:fillRect/>
          </a:stretch>
        </p:blipFill>
        <p:spPr bwMode="auto">
          <a:xfrm>
            <a:off x="6496050" y="707616"/>
            <a:ext cx="2190750" cy="1371600"/>
          </a:xfrm>
          <a:prstGeom prst="rect">
            <a:avLst/>
          </a:prstGeom>
          <a:noFill/>
          <a:ln>
            <a:noFill/>
          </a:ln>
        </p:spPr>
      </p:pic>
      <p:sp>
        <p:nvSpPr>
          <p:cNvPr id="10" name="TextBox 9"/>
          <p:cNvSpPr txBox="1"/>
          <p:nvPr/>
        </p:nvSpPr>
        <p:spPr>
          <a:xfrm>
            <a:off x="534920" y="2323285"/>
            <a:ext cx="8151880" cy="4555093"/>
          </a:xfrm>
          <a:prstGeom prst="rect">
            <a:avLst/>
          </a:prstGeom>
          <a:noFill/>
        </p:spPr>
        <p:txBody>
          <a:bodyPr wrap="square" rtlCol="0">
            <a:spAutoFit/>
          </a:bodyPr>
          <a:lstStyle/>
          <a:p>
            <a:r>
              <a:rPr lang="en-GB" sz="2800" b="1" dirty="0" smtClean="0"/>
              <a:t>Set up Smart Energy Grids Workshop – </a:t>
            </a:r>
          </a:p>
          <a:p>
            <a:r>
              <a:rPr lang="en-GB" sz="2800" dirty="0" smtClean="0"/>
              <a:t>At Leicester, Attenborough Hall on Tuesday 4</a:t>
            </a:r>
            <a:r>
              <a:rPr lang="en-GB" sz="2800" baseline="30000" dirty="0" smtClean="0"/>
              <a:t>th</a:t>
            </a:r>
            <a:r>
              <a:rPr lang="en-GB" sz="2800" dirty="0" smtClean="0"/>
              <a:t> October</a:t>
            </a:r>
          </a:p>
          <a:p>
            <a:r>
              <a:rPr lang="en-GB" dirty="0"/>
              <a:t>Free workshop on Economic Models: Analysis of the economic drivers for the delivery of smart grids, including good practice and developing the case for action. </a:t>
            </a:r>
            <a:r>
              <a:rPr lang="en-GB" dirty="0" smtClean="0"/>
              <a:t>Attendance </a:t>
            </a:r>
            <a:r>
              <a:rPr lang="en-GB" dirty="0"/>
              <a:t>is open to all who have an interest in smart grids and smart energy</a:t>
            </a:r>
            <a:r>
              <a:rPr lang="en-GB" dirty="0" smtClean="0"/>
              <a:t>.</a:t>
            </a:r>
            <a:r>
              <a:rPr lang="en-GB" dirty="0"/>
              <a:t/>
            </a:r>
            <a:br>
              <a:rPr lang="en-GB" dirty="0"/>
            </a:br>
            <a:r>
              <a:rPr lang="en-GB" dirty="0"/>
              <a:t>SET-UP is an </a:t>
            </a:r>
            <a:r>
              <a:rPr lang="en-GB" dirty="0" err="1"/>
              <a:t>Interreg</a:t>
            </a:r>
            <a:r>
              <a:rPr lang="en-GB" dirty="0"/>
              <a:t> Europe funded project that aims to improve the implementation of smart energy grids to better manage supply and demand of energy across the European partner regions. Leicester City Council is one of the partners, and our workshop will be focused on the economic case for smart energy grids in the partner regions</a:t>
            </a:r>
            <a:r>
              <a:rPr lang="en-GB" dirty="0" smtClean="0"/>
              <a:t>.</a:t>
            </a:r>
          </a:p>
          <a:p>
            <a:r>
              <a:rPr lang="en-GB" dirty="0"/>
              <a:t>The workshop will feature speakers from across the UK Smart Energy sector, as well as opportunities for discussion and networking with speakers, attendees and our European partners. </a:t>
            </a:r>
          </a:p>
          <a:p>
            <a:r>
              <a:rPr lang="en-GB" dirty="0"/>
              <a:t>To confirm your free place at the workshop, or if you have any questions, please email Aidan Davis at </a:t>
            </a:r>
            <a:r>
              <a:rPr lang="en-GB" u="sng" dirty="0">
                <a:hlinkClick r:id="rId4"/>
              </a:rPr>
              <a:t>Aidan.Davis@leicester.gov.uk</a:t>
            </a:r>
            <a:r>
              <a:rPr lang="en-GB" dirty="0"/>
              <a:t> by 23 September. </a:t>
            </a:r>
          </a:p>
        </p:txBody>
      </p:sp>
    </p:spTree>
    <p:extLst>
      <p:ext uri="{BB962C8B-B14F-4D97-AF65-F5344CB8AC3E}">
        <p14:creationId xmlns:p14="http://schemas.microsoft.com/office/powerpoint/2010/main" val="31191884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0325" y="1449528"/>
            <a:ext cx="4752528" cy="873823"/>
          </a:xfrm>
        </p:spPr>
        <p:txBody>
          <a:bodyPr>
            <a:noAutofit/>
          </a:bodyPr>
          <a:lstStyle/>
          <a:p>
            <a:pPr algn="l"/>
            <a:r>
              <a:rPr lang="en-GB" sz="3600" b="1" dirty="0" smtClean="0">
                <a:latin typeface="Arial" panose="020B0604020202020204" pitchFamily="34" charset="0"/>
                <a:cs typeface="Arial" panose="020B0604020202020204" pitchFamily="34" charset="0"/>
              </a:rPr>
              <a:t>Forthcoming Events</a:t>
            </a:r>
            <a:endParaRPr lang="en-GB"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7544" y="3356992"/>
            <a:ext cx="5832648" cy="3014932"/>
          </a:xfrm>
        </p:spPr>
        <p:txBody>
          <a:bodyPr>
            <a:noAutofit/>
          </a:bodyPr>
          <a:lstStyle/>
          <a:p>
            <a:pPr marL="0" indent="0">
              <a:buNone/>
            </a:pPr>
            <a:endParaRPr lang="en-GB" sz="2000" dirty="0" smtClean="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p:txBody>
      </p:sp>
      <p:sp>
        <p:nvSpPr>
          <p:cNvPr id="6" name="Rectangle 5"/>
          <p:cNvSpPr/>
          <p:nvPr/>
        </p:nvSpPr>
        <p:spPr>
          <a:xfrm>
            <a:off x="467544" y="2343262"/>
            <a:ext cx="8250221" cy="3831818"/>
          </a:xfrm>
          <a:prstGeom prst="rect">
            <a:avLst/>
          </a:prstGeom>
        </p:spPr>
        <p:txBody>
          <a:bodyPr wrap="square">
            <a:spAutoFit/>
          </a:bodyPr>
          <a:lstStyle/>
          <a:p>
            <a:pPr lvl="0">
              <a:lnSpc>
                <a:spcPct val="150000"/>
              </a:lnSpc>
              <a:spcAft>
                <a:spcPts val="0"/>
              </a:spcAft>
              <a:buSzPts val="1000"/>
              <a:tabLst>
                <a:tab pos="457200" algn="l"/>
              </a:tabLst>
            </a:pPr>
            <a:r>
              <a:rPr lang="en-GB" b="1" dirty="0">
                <a:latin typeface="Arial" panose="020B0604020202020204" pitchFamily="34" charset="0"/>
                <a:cs typeface="Arial" panose="020B0604020202020204" pitchFamily="34" charset="0"/>
              </a:rPr>
              <a:t>PHE: Midlands and </a:t>
            </a:r>
            <a:r>
              <a:rPr lang="en-GB" b="1" dirty="0" smtClean="0">
                <a:latin typeface="Arial" panose="020B0604020202020204" pitchFamily="34" charset="0"/>
                <a:cs typeface="Arial" panose="020B0604020202020204" pitchFamily="34" charset="0"/>
              </a:rPr>
              <a:t>East – Sustainable </a:t>
            </a:r>
            <a:r>
              <a:rPr lang="en-GB" b="1" dirty="0">
                <a:latin typeface="Arial" panose="020B0604020202020204" pitchFamily="34" charset="0"/>
                <a:cs typeface="Arial" panose="020B0604020202020204" pitchFamily="34" charset="0"/>
              </a:rPr>
              <a:t>Development: Whole System Approach and Sustainable </a:t>
            </a:r>
            <a:r>
              <a:rPr lang="en-GB" b="1" dirty="0" smtClean="0">
                <a:latin typeface="Arial" panose="020B0604020202020204" pitchFamily="34" charset="0"/>
                <a:cs typeface="Arial" panose="020B0604020202020204" pitchFamily="34" charset="0"/>
              </a:rPr>
              <a:t>Development</a:t>
            </a:r>
          </a:p>
          <a:p>
            <a:pPr lvl="0">
              <a:lnSpc>
                <a:spcPct val="150000"/>
              </a:lnSpc>
              <a:spcAft>
                <a:spcPts val="0"/>
              </a:spcAft>
              <a:buSzPts val="1000"/>
              <a:tabLst>
                <a:tab pos="457200" algn="l"/>
              </a:tabLst>
            </a:pPr>
            <a:r>
              <a:rPr lang="en-GB" dirty="0" smtClean="0">
                <a:latin typeface="Arial" panose="020B0604020202020204" pitchFamily="34" charset="0"/>
                <a:cs typeface="Arial" panose="020B0604020202020204" pitchFamily="34" charset="0"/>
              </a:rPr>
              <a:t>On Thursday 3</a:t>
            </a:r>
            <a:r>
              <a:rPr lang="en-GB" baseline="30000" dirty="0" smtClean="0">
                <a:latin typeface="Arial" panose="020B0604020202020204" pitchFamily="34" charset="0"/>
                <a:cs typeface="Arial" panose="020B0604020202020204" pitchFamily="34" charset="0"/>
              </a:rPr>
              <a:t>rd</a:t>
            </a:r>
            <a:r>
              <a:rPr lang="en-GB" dirty="0" smtClean="0">
                <a:latin typeface="Arial" panose="020B0604020202020204" pitchFamily="34" charset="0"/>
                <a:cs typeface="Arial" panose="020B0604020202020204" pitchFamily="34" charset="0"/>
              </a:rPr>
              <a:t> November at University of Leicester, Stamford Court, </a:t>
            </a:r>
            <a:r>
              <a:rPr lang="en-GB" dirty="0" err="1" smtClean="0">
                <a:latin typeface="Arial" panose="020B0604020202020204" pitchFamily="34" charset="0"/>
                <a:cs typeface="Arial" panose="020B0604020202020204" pitchFamily="34" charset="0"/>
              </a:rPr>
              <a:t>Oadby</a:t>
            </a:r>
            <a:r>
              <a:rPr lang="en-GB" dirty="0" smtClean="0">
                <a:latin typeface="Arial" panose="020B0604020202020204" pitchFamily="34" charset="0"/>
                <a:cs typeface="Arial" panose="020B0604020202020204" pitchFamily="34" charset="0"/>
              </a:rPr>
              <a:t> Conference Centre, Manor Road, Leicester: arrive 9.15 starts at 10.00 till 15.45</a:t>
            </a:r>
          </a:p>
          <a:p>
            <a:pPr lvl="0">
              <a:lnSpc>
                <a:spcPct val="150000"/>
              </a:lnSpc>
              <a:spcAft>
                <a:spcPts val="0"/>
              </a:spcAft>
              <a:buSzPts val="1000"/>
              <a:tabLst>
                <a:tab pos="457200" algn="l"/>
              </a:tabLst>
            </a:pPr>
            <a:r>
              <a:rPr lang="en-GB" dirty="0" smtClean="0"/>
              <a:t>This</a:t>
            </a:r>
            <a:r>
              <a:rPr lang="en-GB" dirty="0"/>
              <a:t> conference aims to reconnect the enthusiasts and experts whilst looking at a whole system approach to sustainable development across the health system and in particular the role of system leadership. The conference is aimed at all those in Midlands and East of England interested and involved in sustainability</a:t>
            </a:r>
            <a:r>
              <a:rPr lang="en-GB" dirty="0" smtClean="0"/>
              <a:t>.</a:t>
            </a:r>
          </a:p>
          <a:p>
            <a:pPr lvl="0">
              <a:lnSpc>
                <a:spcPct val="150000"/>
              </a:lnSpc>
              <a:spcAft>
                <a:spcPts val="0"/>
              </a:spcAft>
              <a:buSzPts val="1000"/>
              <a:tabLst>
                <a:tab pos="457200" algn="l"/>
              </a:tabLst>
            </a:pPr>
            <a:r>
              <a:rPr lang="en-GB" b="1" u="sng" dirty="0">
                <a:hlinkClick r:id="rId3"/>
              </a:rPr>
              <a:t>www.phe-events.org.uk/mesdc2016</a:t>
            </a:r>
            <a:endParaRPr lang="en-GB" dirty="0" smtClean="0">
              <a:latin typeface="Arial" panose="020B0604020202020204" pitchFamily="34" charset="0"/>
              <a:cs typeface="Arial" panose="020B0604020202020204" pitchFamily="34" charset="0"/>
            </a:endParaRPr>
          </a:p>
        </p:txBody>
      </p:sp>
      <p:grpSp>
        <p:nvGrpSpPr>
          <p:cNvPr id="7" name="Group 6"/>
          <p:cNvGrpSpPr/>
          <p:nvPr/>
        </p:nvGrpSpPr>
        <p:grpSpPr>
          <a:xfrm>
            <a:off x="0" y="-9727"/>
            <a:ext cx="9144000" cy="2492896"/>
            <a:chOff x="0" y="0"/>
            <a:chExt cx="7560000" cy="2005200"/>
          </a:xfrm>
        </p:grpSpPr>
        <p:sp>
          <p:nvSpPr>
            <p:cNvPr id="8" name="Freeform 7"/>
            <p:cNvSpPr/>
            <p:nvPr/>
          </p:nvSpPr>
          <p:spPr>
            <a:xfrm>
              <a:off x="0" y="0"/>
              <a:ext cx="7560000" cy="2005200"/>
            </a:xfrm>
            <a:custGeom>
              <a:avLst/>
              <a:gdLst>
                <a:gd name="connsiteX0" fmla="*/ 5715 w 7360920"/>
                <a:gd name="connsiteY0" fmla="*/ 0 h 2045970"/>
                <a:gd name="connsiteX1" fmla="*/ 5715 w 7360920"/>
                <a:gd name="connsiteY1" fmla="*/ 2045970 h 2045970"/>
                <a:gd name="connsiteX2" fmla="*/ 7360920 w 7360920"/>
                <a:gd name="connsiteY2" fmla="*/ 480060 h 2045970"/>
                <a:gd name="connsiteX3" fmla="*/ 7360920 w 7360920"/>
                <a:gd name="connsiteY3" fmla="*/ 40005 h 2045970"/>
                <a:gd name="connsiteX4" fmla="*/ 0 w 7360920"/>
                <a:gd name="connsiteY4" fmla="*/ 40005 h 2045970"/>
                <a:gd name="connsiteX5" fmla="*/ 5715 w 7360920"/>
                <a:gd name="connsiteY5" fmla="*/ 0 h 2045970"/>
                <a:gd name="connsiteX0" fmla="*/ 0 w 7360920"/>
                <a:gd name="connsiteY0" fmla="*/ 41148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5" fmla="*/ 0 w 7360920"/>
                <a:gd name="connsiteY5" fmla="*/ 41148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0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0920" h="2005965">
                  <a:moveTo>
                    <a:pt x="0" y="0"/>
                  </a:moveTo>
                  <a:lnTo>
                    <a:pt x="0" y="2005965"/>
                  </a:lnTo>
                  <a:cubicBezTo>
                    <a:pt x="1977390" y="1043940"/>
                    <a:pt x="4114800" y="510540"/>
                    <a:pt x="7360920" y="440055"/>
                  </a:cubicBezTo>
                  <a:lnTo>
                    <a:pt x="7360920" y="0"/>
                  </a:lnTo>
                  <a:lnTo>
                    <a:pt x="0" y="0"/>
                  </a:lnTo>
                  <a:close/>
                </a:path>
              </a:pathLst>
            </a:custGeom>
            <a:solidFill>
              <a:srgbClr val="6A1D1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9" name="Text Box 3"/>
            <p:cNvSpPr txBox="1"/>
            <p:nvPr/>
          </p:nvSpPr>
          <p:spPr>
            <a:xfrm>
              <a:off x="148590" y="148590"/>
              <a:ext cx="7119257" cy="144589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r">
                <a:spcAft>
                  <a:spcPts val="0"/>
                </a:spcAft>
                <a:tabLst>
                  <a:tab pos="2865755" algn="ctr"/>
                  <a:tab pos="5731510" algn="r"/>
                </a:tabLst>
              </a:pPr>
              <a:r>
                <a:rPr lang="en-GB" sz="2800" dirty="0" smtClean="0">
                  <a:solidFill>
                    <a:srgbClr val="FFFFFF"/>
                  </a:solidFill>
                  <a:effectLst/>
                  <a:ea typeface="Calibri" panose="020F0502020204030204" pitchFamily="34" charset="0"/>
                  <a:cs typeface="Arial" panose="020B0604020202020204" pitchFamily="34" charset="0"/>
                </a:rPr>
                <a:t>ALEO </a:t>
              </a:r>
              <a:r>
                <a:rPr lang="en-GB" sz="2800" dirty="0">
                  <a:solidFill>
                    <a:srgbClr val="FFFFFF"/>
                  </a:solidFill>
                  <a:effectLst/>
                  <a:ea typeface="Calibri" panose="020F0502020204030204" pitchFamily="34" charset="0"/>
                  <a:cs typeface="Arial" panose="020B0604020202020204" pitchFamily="34" charset="0"/>
                </a:rPr>
                <a:t>East </a:t>
              </a:r>
              <a:r>
                <a:rPr lang="en-GB" sz="2800" dirty="0" smtClean="0">
                  <a:solidFill>
                    <a:srgbClr val="FFFFFF"/>
                  </a:solidFill>
                  <a:effectLst/>
                  <a:ea typeface="Calibri" panose="020F0502020204030204" pitchFamily="34" charset="0"/>
                  <a:cs typeface="Arial" panose="020B0604020202020204" pitchFamily="34" charset="0"/>
                </a:rPr>
                <a:t>Midlands 	</a:t>
              </a:r>
              <a:r>
                <a:rPr lang="en-GB" sz="2800" dirty="0">
                  <a:solidFill>
                    <a:srgbClr val="FFFFFF"/>
                  </a:solidFill>
                  <a:latin typeface="Arial" panose="020B0604020202020204" pitchFamily="34" charset="0"/>
                  <a:ea typeface="Calibri" panose="020F0502020204030204" pitchFamily="34" charset="0"/>
                  <a:cs typeface="Arial" panose="020B0604020202020204" pitchFamily="34" charset="0"/>
                </a:rPr>
                <a:t> </a:t>
              </a:r>
              <a:r>
                <a:rPr lang="en-GB" sz="1200" dirty="0">
                  <a:solidFill>
                    <a:srgbClr val="FFFFFF"/>
                  </a:solidFill>
                  <a:latin typeface="Arial" panose="020B0604020202020204" pitchFamily="34" charset="0"/>
                  <a:ea typeface="Calibri" panose="020F0502020204030204" pitchFamily="34" charset="0"/>
                  <a:cs typeface="Arial" panose="020B0604020202020204" pitchFamily="34" charset="0"/>
                </a:rPr>
                <a:t>the new identity of East Midlands Carbon Action Network </a:t>
              </a:r>
              <a:r>
                <a:rPr lang="en-GB" sz="2800" dirty="0" smtClean="0">
                  <a:solidFill>
                    <a:srgbClr val="FFFFFF"/>
                  </a:solidFill>
                  <a:effectLst/>
                  <a:ea typeface="Calibri" panose="020F0502020204030204" pitchFamily="34" charset="0"/>
                  <a:cs typeface="Arial" panose="020B0604020202020204" pitchFamily="34" charset="0"/>
                </a:rPr>
                <a:t>		 </a:t>
              </a:r>
              <a:r>
                <a:rPr lang="en-GB" sz="1100" dirty="0">
                  <a:solidFill>
                    <a:srgbClr val="FFFFFF"/>
                  </a:solidFill>
                  <a:effectLst/>
                  <a:ea typeface="Calibri" panose="020F0502020204030204" pitchFamily="34" charset="0"/>
                  <a:cs typeface="Arial" panose="020B0604020202020204" pitchFamily="34" charset="0"/>
                </a:rPr>
                <a:t/>
              </a:r>
              <a:br>
                <a:rPr lang="en-GB" sz="1100" dirty="0">
                  <a:solidFill>
                    <a:srgbClr val="FFFFFF"/>
                  </a:solidFill>
                  <a:effectLst/>
                  <a:ea typeface="Calibri" panose="020F0502020204030204" pitchFamily="34" charset="0"/>
                  <a:cs typeface="Arial" panose="020B0604020202020204" pitchFamily="34" charset="0"/>
                </a:rPr>
              </a:br>
              <a:r>
                <a:rPr lang="en-GB" sz="1100" dirty="0">
                  <a:solidFill>
                    <a:srgbClr val="FFFFFF"/>
                  </a:solidFill>
                  <a:effectLst/>
                  <a:latin typeface="Arial" panose="020B0604020202020204" pitchFamily="34" charset="0"/>
                  <a:ea typeface="Calibri" panose="020F0502020204030204" pitchFamily="34" charset="0"/>
                  <a:cs typeface="Arial" panose="020B0604020202020204" pitchFamily="34" charset="0"/>
                </a:rPr>
                <a:t> </a:t>
              </a:r>
              <a:endParaRPr lang="en-GB" sz="1100" dirty="0">
                <a:effectLst/>
                <a:latin typeface="Arial" panose="020B0604020202020204" pitchFamily="34" charset="0"/>
                <a:ea typeface="Calibri" panose="020F0502020204030204" pitchFamily="34" charset="0"/>
                <a:cs typeface="Times New Roman" panose="02020603050405020304" pitchFamily="18" charset="0"/>
              </a:endParaRPr>
            </a:p>
          </p:txBody>
        </p:sp>
      </p:grpSp>
      <p:pic>
        <p:nvPicPr>
          <p:cNvPr id="10" name="Picture 9" descr="G:\work\ALEO\logo\regions\aleo east midlands - email.jpg"/>
          <p:cNvPicPr/>
          <p:nvPr/>
        </p:nvPicPr>
        <p:blipFill>
          <a:blip r:embed="rId4">
            <a:extLst>
              <a:ext uri="{28A0092B-C50C-407E-A947-70E740481C1C}">
                <a14:useLocalDpi xmlns:a14="http://schemas.microsoft.com/office/drawing/2010/main" val="0"/>
              </a:ext>
            </a:extLst>
          </a:blip>
          <a:srcRect/>
          <a:stretch>
            <a:fillRect/>
          </a:stretch>
        </p:blipFill>
        <p:spPr bwMode="auto">
          <a:xfrm>
            <a:off x="6496050" y="707616"/>
            <a:ext cx="2190750" cy="1371600"/>
          </a:xfrm>
          <a:prstGeom prst="rect">
            <a:avLst/>
          </a:prstGeom>
          <a:noFill/>
          <a:ln>
            <a:noFill/>
          </a:ln>
        </p:spPr>
      </p:pic>
    </p:spTree>
    <p:extLst>
      <p:ext uri="{BB962C8B-B14F-4D97-AF65-F5344CB8AC3E}">
        <p14:creationId xmlns:p14="http://schemas.microsoft.com/office/powerpoint/2010/main" val="37155046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4522" y="2602103"/>
            <a:ext cx="7319846" cy="3851233"/>
          </a:xfrm>
        </p:spPr>
        <p:txBody>
          <a:bodyPr>
            <a:noAutofit/>
          </a:bodyPr>
          <a:lstStyle/>
          <a:p>
            <a:pPr algn="l"/>
            <a:r>
              <a:rPr lang="en-GB" sz="2400" b="1" dirty="0" smtClean="0">
                <a:latin typeface="Arial" panose="020B0604020202020204" pitchFamily="34" charset="0"/>
                <a:cs typeface="Arial" panose="020B0604020202020204" pitchFamily="34" charset="0"/>
              </a:rPr>
              <a:t>NEA Annual Conference - </a:t>
            </a:r>
            <a:r>
              <a:rPr lang="en-GB" sz="2400" dirty="0" smtClean="0">
                <a:latin typeface="Arial" panose="020B0604020202020204" pitchFamily="34" charset="0"/>
                <a:cs typeface="Arial" panose="020B0604020202020204" pitchFamily="34" charset="0"/>
              </a:rPr>
              <a:t>21</a:t>
            </a:r>
            <a:r>
              <a:rPr lang="en-GB" sz="2400" baseline="30000" dirty="0" smtClean="0">
                <a:latin typeface="Arial" panose="020B0604020202020204" pitchFamily="34" charset="0"/>
                <a:cs typeface="Arial" panose="020B0604020202020204" pitchFamily="34" charset="0"/>
              </a:rPr>
              <a:t>st</a:t>
            </a:r>
            <a:r>
              <a:rPr lang="en-GB" sz="2400" dirty="0" smtClean="0">
                <a:latin typeface="Arial" panose="020B0604020202020204" pitchFamily="34" charset="0"/>
                <a:cs typeface="Arial" panose="020B0604020202020204" pitchFamily="34" charset="0"/>
              </a:rPr>
              <a:t> to 23</a:t>
            </a:r>
            <a:r>
              <a:rPr lang="en-GB" sz="2400" baseline="30000" dirty="0" smtClean="0">
                <a:latin typeface="Arial" panose="020B0604020202020204" pitchFamily="34" charset="0"/>
                <a:cs typeface="Arial" panose="020B0604020202020204" pitchFamily="34" charset="0"/>
              </a:rPr>
              <a:t>rd</a:t>
            </a:r>
            <a:r>
              <a:rPr lang="en-GB" sz="2400" dirty="0" smtClean="0">
                <a:latin typeface="Arial" panose="020B0604020202020204" pitchFamily="34" charset="0"/>
                <a:cs typeface="Arial" panose="020B0604020202020204" pitchFamily="34" charset="0"/>
              </a:rPr>
              <a:t> September in Manchester</a:t>
            </a:r>
            <a:r>
              <a:rPr lang="en-GB" sz="2400" b="1" dirty="0" smtClean="0">
                <a:latin typeface="Arial" panose="020B0604020202020204" pitchFamily="34" charset="0"/>
                <a:cs typeface="Arial" panose="020B0604020202020204" pitchFamily="34" charset="0"/>
              </a:rPr>
              <a:t> </a:t>
            </a:r>
            <a:r>
              <a:rPr lang="en-GB" sz="2400" dirty="0">
                <a:hlinkClick r:id="rId3"/>
              </a:rPr>
              <a:t>www.nea.org.uk/the-difference-we-make/events/nea-annual-conference-2016</a:t>
            </a:r>
            <a:r>
              <a:rPr lang="en-GB" sz="2400" dirty="0" smtClean="0">
                <a:hlinkClick r:id="rId3"/>
              </a:rPr>
              <a:t>/</a:t>
            </a:r>
            <a:r>
              <a:rPr lang="en-GB" sz="2400" dirty="0" smtClean="0"/>
              <a:t/>
            </a:r>
            <a:br>
              <a:rPr lang="en-GB" sz="2400" dirty="0" smtClean="0"/>
            </a:br>
            <a:r>
              <a:rPr lang="en-GB" sz="1200" b="1" dirty="0" smtClean="0">
                <a:latin typeface="Arial" panose="020B0604020202020204" pitchFamily="34" charset="0"/>
                <a:cs typeface="Arial" panose="020B0604020202020204" pitchFamily="34" charset="0"/>
              </a:rPr>
              <a:t/>
            </a:r>
            <a:br>
              <a:rPr lang="en-GB" sz="1200" b="1" dirty="0" smtClean="0">
                <a:latin typeface="Arial" panose="020B0604020202020204" pitchFamily="34" charset="0"/>
                <a:cs typeface="Arial" panose="020B0604020202020204" pitchFamily="34" charset="0"/>
              </a:rPr>
            </a:br>
            <a:r>
              <a:rPr lang="en-GB" sz="2400" dirty="0" smtClean="0">
                <a:latin typeface="Arial" panose="020B0604020202020204" pitchFamily="34" charset="0"/>
                <a:cs typeface="Arial" panose="020B0604020202020204" pitchFamily="34" charset="0"/>
              </a:rPr>
              <a:t/>
            </a:r>
            <a:br>
              <a:rPr lang="en-GB" sz="2400" dirty="0" smtClean="0">
                <a:latin typeface="Arial" panose="020B0604020202020204" pitchFamily="34" charset="0"/>
                <a:cs typeface="Arial" panose="020B0604020202020204" pitchFamily="34" charset="0"/>
              </a:rPr>
            </a:br>
            <a:r>
              <a:rPr lang="en-GB" sz="1200" dirty="0">
                <a:latin typeface="Arial" panose="020B0604020202020204" pitchFamily="34" charset="0"/>
                <a:cs typeface="Arial" panose="020B0604020202020204" pitchFamily="34" charset="0"/>
              </a:rPr>
              <a:t/>
            </a:r>
            <a:br>
              <a:rPr lang="en-GB" sz="1200" dirty="0">
                <a:latin typeface="Arial" panose="020B0604020202020204" pitchFamily="34" charset="0"/>
                <a:cs typeface="Arial" panose="020B0604020202020204" pitchFamily="34" charset="0"/>
              </a:rPr>
            </a:br>
            <a:r>
              <a:rPr lang="en-GB" sz="2400" b="1" dirty="0" smtClean="0">
                <a:latin typeface="Arial" panose="020B0604020202020204" pitchFamily="34" charset="0"/>
                <a:cs typeface="Arial" panose="020B0604020202020204" pitchFamily="34" charset="0"/>
              </a:rPr>
              <a:t>NEA East Midlands Fuel poverty Forum </a:t>
            </a:r>
            <a:r>
              <a:rPr lang="en-GB" sz="2400" dirty="0" smtClean="0">
                <a:latin typeface="Arial" panose="020B0604020202020204" pitchFamily="34" charset="0"/>
                <a:cs typeface="Arial" panose="020B0604020202020204" pitchFamily="34" charset="0"/>
              </a:rPr>
              <a:t>at Ellipse Energy Leicester on 3</a:t>
            </a:r>
            <a:r>
              <a:rPr lang="en-GB" sz="2400" baseline="30000" dirty="0" smtClean="0">
                <a:latin typeface="Arial" panose="020B0604020202020204" pitchFamily="34" charset="0"/>
                <a:cs typeface="Arial" panose="020B0604020202020204" pitchFamily="34" charset="0"/>
              </a:rPr>
              <a:t>rd</a:t>
            </a:r>
            <a:r>
              <a:rPr lang="en-GB" sz="2400" dirty="0" smtClean="0">
                <a:latin typeface="Arial" panose="020B0604020202020204" pitchFamily="34" charset="0"/>
                <a:cs typeface="Arial" panose="020B0604020202020204" pitchFamily="34" charset="0"/>
              </a:rPr>
              <a:t> November – 9.30 -12.30</a:t>
            </a:r>
            <a:br>
              <a:rPr lang="en-GB" sz="2400" dirty="0" smtClean="0">
                <a:latin typeface="Arial" panose="020B0604020202020204" pitchFamily="34" charset="0"/>
                <a:cs typeface="Arial" panose="020B0604020202020204" pitchFamily="34" charset="0"/>
              </a:rPr>
            </a:br>
            <a:r>
              <a:rPr lang="en-GB" sz="1000" b="1" dirty="0" smtClean="0">
                <a:latin typeface="Arial" panose="020B0604020202020204" pitchFamily="34" charset="0"/>
                <a:cs typeface="Arial" panose="020B0604020202020204" pitchFamily="34" charset="0"/>
              </a:rPr>
              <a:t/>
            </a:r>
            <a:br>
              <a:rPr lang="en-GB" sz="1000" b="1" dirty="0" smtClean="0">
                <a:latin typeface="Arial" panose="020B0604020202020204" pitchFamily="34" charset="0"/>
                <a:cs typeface="Arial" panose="020B0604020202020204" pitchFamily="34" charset="0"/>
              </a:rPr>
            </a:br>
            <a:r>
              <a:rPr lang="en-GB" sz="2400" dirty="0" smtClean="0">
                <a:latin typeface="Arial" panose="020B0604020202020204" pitchFamily="34" charset="0"/>
                <a:cs typeface="Arial" panose="020B0604020202020204" pitchFamily="34" charset="0"/>
              </a:rPr>
              <a:t/>
            </a:r>
            <a:br>
              <a:rPr lang="en-GB" sz="2400" dirty="0" smtClean="0">
                <a:latin typeface="Arial" panose="020B0604020202020204" pitchFamily="34" charset="0"/>
                <a:cs typeface="Arial" panose="020B0604020202020204" pitchFamily="34" charset="0"/>
              </a:rPr>
            </a:br>
            <a:endParaRPr lang="en-GB" sz="2400" dirty="0">
              <a:latin typeface="Arial" panose="020B0604020202020204" pitchFamily="34" charset="0"/>
              <a:cs typeface="Arial" panose="020B0604020202020204" pitchFamily="34" charset="0"/>
            </a:endParaRPr>
          </a:p>
        </p:txBody>
      </p:sp>
      <p:sp>
        <p:nvSpPr>
          <p:cNvPr id="3" name="Rectangle 2"/>
          <p:cNvSpPr/>
          <p:nvPr/>
        </p:nvSpPr>
        <p:spPr>
          <a:xfrm>
            <a:off x="2031554" y="1930289"/>
            <a:ext cx="4464496" cy="584775"/>
          </a:xfrm>
          <a:prstGeom prst="rect">
            <a:avLst/>
          </a:prstGeom>
        </p:spPr>
        <p:txBody>
          <a:bodyPr wrap="square">
            <a:spAutoFit/>
          </a:bodyPr>
          <a:lstStyle/>
          <a:p>
            <a:r>
              <a:rPr lang="en-GB" sz="3200" b="1" dirty="0" smtClean="0">
                <a:latin typeface="Arial" panose="020B0604020202020204" pitchFamily="34" charset="0"/>
                <a:cs typeface="Arial" panose="020B0604020202020204" pitchFamily="34" charset="0"/>
              </a:rPr>
              <a:t>Forthcoming Events</a:t>
            </a:r>
            <a:endParaRPr lang="en-GB" sz="2000" b="1" dirty="0" smtClean="0">
              <a:latin typeface="Arial" panose="020B0604020202020204" pitchFamily="34" charset="0"/>
              <a:cs typeface="Arial" panose="020B0604020202020204" pitchFamily="34" charset="0"/>
            </a:endParaRPr>
          </a:p>
        </p:txBody>
      </p:sp>
      <p:grpSp>
        <p:nvGrpSpPr>
          <p:cNvPr id="6" name="Group 5"/>
          <p:cNvGrpSpPr/>
          <p:nvPr/>
        </p:nvGrpSpPr>
        <p:grpSpPr>
          <a:xfrm>
            <a:off x="0" y="0"/>
            <a:ext cx="9144000" cy="2492896"/>
            <a:chOff x="0" y="0"/>
            <a:chExt cx="7560000" cy="2005200"/>
          </a:xfrm>
        </p:grpSpPr>
        <p:sp>
          <p:nvSpPr>
            <p:cNvPr id="7" name="Freeform 6"/>
            <p:cNvSpPr/>
            <p:nvPr/>
          </p:nvSpPr>
          <p:spPr>
            <a:xfrm>
              <a:off x="0" y="0"/>
              <a:ext cx="7560000" cy="2005200"/>
            </a:xfrm>
            <a:custGeom>
              <a:avLst/>
              <a:gdLst>
                <a:gd name="connsiteX0" fmla="*/ 5715 w 7360920"/>
                <a:gd name="connsiteY0" fmla="*/ 0 h 2045970"/>
                <a:gd name="connsiteX1" fmla="*/ 5715 w 7360920"/>
                <a:gd name="connsiteY1" fmla="*/ 2045970 h 2045970"/>
                <a:gd name="connsiteX2" fmla="*/ 7360920 w 7360920"/>
                <a:gd name="connsiteY2" fmla="*/ 480060 h 2045970"/>
                <a:gd name="connsiteX3" fmla="*/ 7360920 w 7360920"/>
                <a:gd name="connsiteY3" fmla="*/ 40005 h 2045970"/>
                <a:gd name="connsiteX4" fmla="*/ 0 w 7360920"/>
                <a:gd name="connsiteY4" fmla="*/ 40005 h 2045970"/>
                <a:gd name="connsiteX5" fmla="*/ 5715 w 7360920"/>
                <a:gd name="connsiteY5" fmla="*/ 0 h 2045970"/>
                <a:gd name="connsiteX0" fmla="*/ 0 w 7360920"/>
                <a:gd name="connsiteY0" fmla="*/ 41148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5" fmla="*/ 0 w 7360920"/>
                <a:gd name="connsiteY5" fmla="*/ 41148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0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0920" h="2005965">
                  <a:moveTo>
                    <a:pt x="0" y="0"/>
                  </a:moveTo>
                  <a:lnTo>
                    <a:pt x="0" y="2005965"/>
                  </a:lnTo>
                  <a:cubicBezTo>
                    <a:pt x="1977390" y="1043940"/>
                    <a:pt x="4114800" y="510540"/>
                    <a:pt x="7360920" y="440055"/>
                  </a:cubicBezTo>
                  <a:lnTo>
                    <a:pt x="7360920" y="0"/>
                  </a:lnTo>
                  <a:lnTo>
                    <a:pt x="0" y="0"/>
                  </a:lnTo>
                  <a:close/>
                </a:path>
              </a:pathLst>
            </a:custGeom>
            <a:solidFill>
              <a:srgbClr val="6A1D1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8" name="Text Box 3"/>
            <p:cNvSpPr txBox="1"/>
            <p:nvPr/>
          </p:nvSpPr>
          <p:spPr>
            <a:xfrm>
              <a:off x="148590" y="148590"/>
              <a:ext cx="7119257" cy="144589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r">
                <a:spcAft>
                  <a:spcPts val="0"/>
                </a:spcAft>
                <a:tabLst>
                  <a:tab pos="2865755" algn="ctr"/>
                  <a:tab pos="5731510" algn="r"/>
                </a:tabLst>
              </a:pPr>
              <a:r>
                <a:rPr lang="en-GB" sz="2800" dirty="0" smtClean="0">
                  <a:solidFill>
                    <a:srgbClr val="FFFFFF"/>
                  </a:solidFill>
                  <a:effectLst/>
                  <a:ea typeface="Calibri" panose="020F0502020204030204" pitchFamily="34" charset="0"/>
                  <a:cs typeface="Arial" panose="020B0604020202020204" pitchFamily="34" charset="0"/>
                </a:rPr>
                <a:t>ALEO </a:t>
              </a:r>
              <a:r>
                <a:rPr lang="en-GB" sz="2800" dirty="0">
                  <a:solidFill>
                    <a:srgbClr val="FFFFFF"/>
                  </a:solidFill>
                  <a:effectLst/>
                  <a:ea typeface="Calibri" panose="020F0502020204030204" pitchFamily="34" charset="0"/>
                  <a:cs typeface="Arial" panose="020B0604020202020204" pitchFamily="34" charset="0"/>
                </a:rPr>
                <a:t>East </a:t>
              </a:r>
              <a:r>
                <a:rPr lang="en-GB" sz="2800" dirty="0" smtClean="0">
                  <a:solidFill>
                    <a:srgbClr val="FFFFFF"/>
                  </a:solidFill>
                  <a:effectLst/>
                  <a:ea typeface="Calibri" panose="020F0502020204030204" pitchFamily="34" charset="0"/>
                  <a:cs typeface="Arial" panose="020B0604020202020204" pitchFamily="34" charset="0"/>
                </a:rPr>
                <a:t>Midlands 	</a:t>
              </a:r>
              <a:r>
                <a:rPr lang="en-GB" sz="2800" dirty="0">
                  <a:solidFill>
                    <a:srgbClr val="FFFFFF"/>
                  </a:solidFill>
                  <a:latin typeface="Arial" panose="020B0604020202020204" pitchFamily="34" charset="0"/>
                  <a:ea typeface="Calibri" panose="020F0502020204030204" pitchFamily="34" charset="0"/>
                  <a:cs typeface="Arial" panose="020B0604020202020204" pitchFamily="34" charset="0"/>
                </a:rPr>
                <a:t> </a:t>
              </a:r>
              <a:r>
                <a:rPr lang="en-GB" sz="1200" dirty="0">
                  <a:solidFill>
                    <a:srgbClr val="FFFFFF"/>
                  </a:solidFill>
                  <a:latin typeface="Arial" panose="020B0604020202020204" pitchFamily="34" charset="0"/>
                  <a:ea typeface="Calibri" panose="020F0502020204030204" pitchFamily="34" charset="0"/>
                  <a:cs typeface="Arial" panose="020B0604020202020204" pitchFamily="34" charset="0"/>
                </a:rPr>
                <a:t>the new identity of East Midlands Carbon Action Network </a:t>
              </a:r>
              <a:r>
                <a:rPr lang="en-GB" sz="2800" dirty="0" smtClean="0">
                  <a:solidFill>
                    <a:srgbClr val="FFFFFF"/>
                  </a:solidFill>
                  <a:effectLst/>
                  <a:ea typeface="Calibri" panose="020F0502020204030204" pitchFamily="34" charset="0"/>
                  <a:cs typeface="Arial" panose="020B0604020202020204" pitchFamily="34" charset="0"/>
                </a:rPr>
                <a:t>		 </a:t>
              </a:r>
              <a:r>
                <a:rPr lang="en-GB" sz="1100" dirty="0">
                  <a:solidFill>
                    <a:srgbClr val="FFFFFF"/>
                  </a:solidFill>
                  <a:effectLst/>
                  <a:ea typeface="Calibri" panose="020F0502020204030204" pitchFamily="34" charset="0"/>
                  <a:cs typeface="Arial" panose="020B0604020202020204" pitchFamily="34" charset="0"/>
                </a:rPr>
                <a:t/>
              </a:r>
              <a:br>
                <a:rPr lang="en-GB" sz="1100" dirty="0">
                  <a:solidFill>
                    <a:srgbClr val="FFFFFF"/>
                  </a:solidFill>
                  <a:effectLst/>
                  <a:ea typeface="Calibri" panose="020F0502020204030204" pitchFamily="34" charset="0"/>
                  <a:cs typeface="Arial" panose="020B0604020202020204" pitchFamily="34" charset="0"/>
                </a:rPr>
              </a:br>
              <a:r>
                <a:rPr lang="en-GB" sz="1100" dirty="0">
                  <a:solidFill>
                    <a:srgbClr val="FFFFFF"/>
                  </a:solidFill>
                  <a:effectLst/>
                  <a:latin typeface="Arial" panose="020B0604020202020204" pitchFamily="34" charset="0"/>
                  <a:ea typeface="Calibri" panose="020F0502020204030204" pitchFamily="34" charset="0"/>
                  <a:cs typeface="Arial" panose="020B0604020202020204" pitchFamily="34" charset="0"/>
                </a:rPr>
                <a:t> </a:t>
              </a:r>
              <a:endParaRPr lang="en-GB" sz="1100" dirty="0">
                <a:effectLst/>
                <a:latin typeface="Arial" panose="020B0604020202020204" pitchFamily="34" charset="0"/>
                <a:ea typeface="Calibri" panose="020F0502020204030204" pitchFamily="34" charset="0"/>
                <a:cs typeface="Times New Roman" panose="02020603050405020304" pitchFamily="18" charset="0"/>
              </a:endParaRPr>
            </a:p>
          </p:txBody>
        </p:sp>
      </p:grpSp>
      <p:pic>
        <p:nvPicPr>
          <p:cNvPr id="9" name="Picture 8" descr="G:\work\ALEO\logo\regions\aleo east midlands - email.jpg"/>
          <p:cNvPicPr/>
          <p:nvPr/>
        </p:nvPicPr>
        <p:blipFill>
          <a:blip r:embed="rId4">
            <a:extLst>
              <a:ext uri="{28A0092B-C50C-407E-A947-70E740481C1C}">
                <a14:useLocalDpi xmlns:a14="http://schemas.microsoft.com/office/drawing/2010/main" val="0"/>
              </a:ext>
            </a:extLst>
          </a:blip>
          <a:srcRect/>
          <a:stretch>
            <a:fillRect/>
          </a:stretch>
        </p:blipFill>
        <p:spPr bwMode="auto">
          <a:xfrm>
            <a:off x="6496050" y="707616"/>
            <a:ext cx="2190750" cy="1371600"/>
          </a:xfrm>
          <a:prstGeom prst="rect">
            <a:avLst/>
          </a:prstGeom>
          <a:noFill/>
          <a:ln>
            <a:noFill/>
          </a:ln>
        </p:spPr>
      </p:pic>
    </p:spTree>
    <p:extLst>
      <p:ext uri="{BB962C8B-B14F-4D97-AF65-F5344CB8AC3E}">
        <p14:creationId xmlns:p14="http://schemas.microsoft.com/office/powerpoint/2010/main" val="12214282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4522" y="3715569"/>
            <a:ext cx="7319846" cy="1801664"/>
          </a:xfrm>
        </p:spPr>
        <p:txBody>
          <a:bodyPr>
            <a:noAutofit/>
          </a:bodyPr>
          <a:lstStyle/>
          <a:p>
            <a:pPr algn="l"/>
            <a:r>
              <a:rPr lang="en-GB" sz="2400" b="1" dirty="0" smtClean="0">
                <a:latin typeface="Arial" panose="020B0604020202020204" pitchFamily="34" charset="0"/>
                <a:cs typeface="Arial" panose="020B0604020202020204" pitchFamily="34" charset="0"/>
              </a:rPr>
              <a:t>Sponsor ?</a:t>
            </a:r>
            <a:br>
              <a:rPr lang="en-GB" sz="2400" b="1" dirty="0" smtClean="0">
                <a:latin typeface="Arial" panose="020B0604020202020204" pitchFamily="34" charset="0"/>
                <a:cs typeface="Arial" panose="020B0604020202020204" pitchFamily="34" charset="0"/>
              </a:rPr>
            </a:br>
            <a:r>
              <a:rPr lang="en-GB" sz="2400" b="1" dirty="0" smtClean="0">
                <a:latin typeface="Arial" panose="020B0604020202020204" pitchFamily="34" charset="0"/>
                <a:cs typeface="Arial" panose="020B0604020202020204" pitchFamily="34" charset="0"/>
              </a:rPr>
              <a:t>Venue?</a:t>
            </a:r>
            <a:br>
              <a:rPr lang="en-GB" sz="2400" b="1" dirty="0" smtClean="0">
                <a:latin typeface="Arial" panose="020B0604020202020204" pitchFamily="34" charset="0"/>
                <a:cs typeface="Arial" panose="020B0604020202020204" pitchFamily="34" charset="0"/>
              </a:rPr>
            </a:br>
            <a:r>
              <a:rPr lang="en-GB" sz="2400" b="1" dirty="0" smtClean="0">
                <a:latin typeface="Arial" panose="020B0604020202020204" pitchFamily="34" charset="0"/>
                <a:cs typeface="Arial" panose="020B0604020202020204" pitchFamily="34" charset="0"/>
              </a:rPr>
              <a:t>Speakers?</a:t>
            </a:r>
            <a:br>
              <a:rPr lang="en-GB" sz="2400" b="1" dirty="0" smtClean="0">
                <a:latin typeface="Arial" panose="020B0604020202020204" pitchFamily="34" charset="0"/>
                <a:cs typeface="Arial" panose="020B0604020202020204" pitchFamily="34" charset="0"/>
              </a:rPr>
            </a:br>
            <a:endParaRPr lang="en-GB" sz="2400" dirty="0">
              <a:latin typeface="Arial" panose="020B0604020202020204" pitchFamily="34" charset="0"/>
              <a:cs typeface="Arial" panose="020B0604020202020204" pitchFamily="34" charset="0"/>
            </a:endParaRPr>
          </a:p>
        </p:txBody>
      </p:sp>
      <p:sp>
        <p:nvSpPr>
          <p:cNvPr id="3" name="Rectangle 2"/>
          <p:cNvSpPr/>
          <p:nvPr/>
        </p:nvSpPr>
        <p:spPr>
          <a:xfrm>
            <a:off x="1547664" y="1930289"/>
            <a:ext cx="5256584" cy="1077218"/>
          </a:xfrm>
          <a:prstGeom prst="rect">
            <a:avLst/>
          </a:prstGeom>
        </p:spPr>
        <p:txBody>
          <a:bodyPr wrap="square">
            <a:spAutoFit/>
          </a:bodyPr>
          <a:lstStyle/>
          <a:p>
            <a:r>
              <a:rPr lang="en-GB" sz="3200" b="1" dirty="0" smtClean="0">
                <a:latin typeface="Arial" panose="020B0604020202020204" pitchFamily="34" charset="0"/>
                <a:cs typeface="Arial" panose="020B0604020202020204" pitchFamily="34" charset="0"/>
              </a:rPr>
              <a:t>Next ALEO East Midlands January 2017</a:t>
            </a:r>
            <a:endParaRPr lang="en-GB" sz="2000" b="1" dirty="0" smtClean="0">
              <a:latin typeface="Arial" panose="020B0604020202020204" pitchFamily="34" charset="0"/>
              <a:cs typeface="Arial" panose="020B0604020202020204" pitchFamily="34" charset="0"/>
            </a:endParaRPr>
          </a:p>
        </p:txBody>
      </p:sp>
      <p:grpSp>
        <p:nvGrpSpPr>
          <p:cNvPr id="6" name="Group 5"/>
          <p:cNvGrpSpPr/>
          <p:nvPr/>
        </p:nvGrpSpPr>
        <p:grpSpPr>
          <a:xfrm>
            <a:off x="0" y="0"/>
            <a:ext cx="9144000" cy="2492896"/>
            <a:chOff x="0" y="0"/>
            <a:chExt cx="7560000" cy="2005200"/>
          </a:xfrm>
        </p:grpSpPr>
        <p:sp>
          <p:nvSpPr>
            <p:cNvPr id="7" name="Freeform 6"/>
            <p:cNvSpPr/>
            <p:nvPr/>
          </p:nvSpPr>
          <p:spPr>
            <a:xfrm>
              <a:off x="0" y="0"/>
              <a:ext cx="7560000" cy="2005200"/>
            </a:xfrm>
            <a:custGeom>
              <a:avLst/>
              <a:gdLst>
                <a:gd name="connsiteX0" fmla="*/ 5715 w 7360920"/>
                <a:gd name="connsiteY0" fmla="*/ 0 h 2045970"/>
                <a:gd name="connsiteX1" fmla="*/ 5715 w 7360920"/>
                <a:gd name="connsiteY1" fmla="*/ 2045970 h 2045970"/>
                <a:gd name="connsiteX2" fmla="*/ 7360920 w 7360920"/>
                <a:gd name="connsiteY2" fmla="*/ 480060 h 2045970"/>
                <a:gd name="connsiteX3" fmla="*/ 7360920 w 7360920"/>
                <a:gd name="connsiteY3" fmla="*/ 40005 h 2045970"/>
                <a:gd name="connsiteX4" fmla="*/ 0 w 7360920"/>
                <a:gd name="connsiteY4" fmla="*/ 40005 h 2045970"/>
                <a:gd name="connsiteX5" fmla="*/ 5715 w 7360920"/>
                <a:gd name="connsiteY5" fmla="*/ 0 h 2045970"/>
                <a:gd name="connsiteX0" fmla="*/ 0 w 7360920"/>
                <a:gd name="connsiteY0" fmla="*/ 41148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5" fmla="*/ 0 w 7360920"/>
                <a:gd name="connsiteY5" fmla="*/ 41148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0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0920" h="2005965">
                  <a:moveTo>
                    <a:pt x="0" y="0"/>
                  </a:moveTo>
                  <a:lnTo>
                    <a:pt x="0" y="2005965"/>
                  </a:lnTo>
                  <a:cubicBezTo>
                    <a:pt x="1977390" y="1043940"/>
                    <a:pt x="4114800" y="510540"/>
                    <a:pt x="7360920" y="440055"/>
                  </a:cubicBezTo>
                  <a:lnTo>
                    <a:pt x="7360920" y="0"/>
                  </a:lnTo>
                  <a:lnTo>
                    <a:pt x="0" y="0"/>
                  </a:lnTo>
                  <a:close/>
                </a:path>
              </a:pathLst>
            </a:custGeom>
            <a:solidFill>
              <a:srgbClr val="6A1D1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8" name="Text Box 3"/>
            <p:cNvSpPr txBox="1"/>
            <p:nvPr/>
          </p:nvSpPr>
          <p:spPr>
            <a:xfrm>
              <a:off x="148590" y="148590"/>
              <a:ext cx="7119257" cy="144589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r">
                <a:spcAft>
                  <a:spcPts val="0"/>
                </a:spcAft>
                <a:tabLst>
                  <a:tab pos="2865755" algn="ctr"/>
                  <a:tab pos="5731510" algn="r"/>
                </a:tabLst>
              </a:pPr>
              <a:r>
                <a:rPr lang="en-GB" sz="2800" dirty="0" smtClean="0">
                  <a:solidFill>
                    <a:srgbClr val="FFFFFF"/>
                  </a:solidFill>
                  <a:effectLst/>
                  <a:ea typeface="Calibri" panose="020F0502020204030204" pitchFamily="34" charset="0"/>
                  <a:cs typeface="Arial" panose="020B0604020202020204" pitchFamily="34" charset="0"/>
                </a:rPr>
                <a:t>ALEO </a:t>
              </a:r>
              <a:r>
                <a:rPr lang="en-GB" sz="2800" dirty="0">
                  <a:solidFill>
                    <a:srgbClr val="FFFFFF"/>
                  </a:solidFill>
                  <a:effectLst/>
                  <a:ea typeface="Calibri" panose="020F0502020204030204" pitchFamily="34" charset="0"/>
                  <a:cs typeface="Arial" panose="020B0604020202020204" pitchFamily="34" charset="0"/>
                </a:rPr>
                <a:t>East </a:t>
              </a:r>
              <a:r>
                <a:rPr lang="en-GB" sz="2800" dirty="0" smtClean="0">
                  <a:solidFill>
                    <a:srgbClr val="FFFFFF"/>
                  </a:solidFill>
                  <a:effectLst/>
                  <a:ea typeface="Calibri" panose="020F0502020204030204" pitchFamily="34" charset="0"/>
                  <a:cs typeface="Arial" panose="020B0604020202020204" pitchFamily="34" charset="0"/>
                </a:rPr>
                <a:t>Midlands 	</a:t>
              </a:r>
              <a:r>
                <a:rPr lang="en-GB" sz="2800" dirty="0">
                  <a:solidFill>
                    <a:srgbClr val="FFFFFF"/>
                  </a:solidFill>
                  <a:latin typeface="Arial" panose="020B0604020202020204" pitchFamily="34" charset="0"/>
                  <a:ea typeface="Calibri" panose="020F0502020204030204" pitchFamily="34" charset="0"/>
                  <a:cs typeface="Arial" panose="020B0604020202020204" pitchFamily="34" charset="0"/>
                </a:rPr>
                <a:t> </a:t>
              </a:r>
              <a:r>
                <a:rPr lang="en-GB" sz="1200" dirty="0">
                  <a:solidFill>
                    <a:srgbClr val="FFFFFF"/>
                  </a:solidFill>
                  <a:latin typeface="Arial" panose="020B0604020202020204" pitchFamily="34" charset="0"/>
                  <a:ea typeface="Calibri" panose="020F0502020204030204" pitchFamily="34" charset="0"/>
                  <a:cs typeface="Arial" panose="020B0604020202020204" pitchFamily="34" charset="0"/>
                </a:rPr>
                <a:t>the new identity of East Midlands Carbon Action Network </a:t>
              </a:r>
              <a:r>
                <a:rPr lang="en-GB" sz="2800" dirty="0" smtClean="0">
                  <a:solidFill>
                    <a:srgbClr val="FFFFFF"/>
                  </a:solidFill>
                  <a:effectLst/>
                  <a:ea typeface="Calibri" panose="020F0502020204030204" pitchFamily="34" charset="0"/>
                  <a:cs typeface="Arial" panose="020B0604020202020204" pitchFamily="34" charset="0"/>
                </a:rPr>
                <a:t>		 </a:t>
              </a:r>
              <a:r>
                <a:rPr lang="en-GB" sz="1100" dirty="0">
                  <a:solidFill>
                    <a:srgbClr val="FFFFFF"/>
                  </a:solidFill>
                  <a:effectLst/>
                  <a:ea typeface="Calibri" panose="020F0502020204030204" pitchFamily="34" charset="0"/>
                  <a:cs typeface="Arial" panose="020B0604020202020204" pitchFamily="34" charset="0"/>
                </a:rPr>
                <a:t/>
              </a:r>
              <a:br>
                <a:rPr lang="en-GB" sz="1100" dirty="0">
                  <a:solidFill>
                    <a:srgbClr val="FFFFFF"/>
                  </a:solidFill>
                  <a:effectLst/>
                  <a:ea typeface="Calibri" panose="020F0502020204030204" pitchFamily="34" charset="0"/>
                  <a:cs typeface="Arial" panose="020B0604020202020204" pitchFamily="34" charset="0"/>
                </a:rPr>
              </a:br>
              <a:r>
                <a:rPr lang="en-GB" sz="1100" dirty="0">
                  <a:solidFill>
                    <a:srgbClr val="FFFFFF"/>
                  </a:solidFill>
                  <a:effectLst/>
                  <a:latin typeface="Arial" panose="020B0604020202020204" pitchFamily="34" charset="0"/>
                  <a:ea typeface="Calibri" panose="020F0502020204030204" pitchFamily="34" charset="0"/>
                  <a:cs typeface="Arial" panose="020B0604020202020204" pitchFamily="34" charset="0"/>
                </a:rPr>
                <a:t> </a:t>
              </a:r>
              <a:endParaRPr lang="en-GB" sz="1100" dirty="0">
                <a:effectLst/>
                <a:latin typeface="Arial" panose="020B0604020202020204" pitchFamily="34" charset="0"/>
                <a:ea typeface="Calibri" panose="020F0502020204030204" pitchFamily="34" charset="0"/>
                <a:cs typeface="Times New Roman" panose="02020603050405020304" pitchFamily="18" charset="0"/>
              </a:endParaRPr>
            </a:p>
          </p:txBody>
        </p:sp>
      </p:grpSp>
      <p:pic>
        <p:nvPicPr>
          <p:cNvPr id="9" name="Picture 8" descr="G:\work\ALEO\logo\regions\aleo east midlands - email.jpg"/>
          <p:cNvPicPr/>
          <p:nvPr/>
        </p:nvPicPr>
        <p:blipFill>
          <a:blip r:embed="rId3">
            <a:extLst>
              <a:ext uri="{28A0092B-C50C-407E-A947-70E740481C1C}">
                <a14:useLocalDpi xmlns:a14="http://schemas.microsoft.com/office/drawing/2010/main" val="0"/>
              </a:ext>
            </a:extLst>
          </a:blip>
          <a:srcRect/>
          <a:stretch>
            <a:fillRect/>
          </a:stretch>
        </p:blipFill>
        <p:spPr bwMode="auto">
          <a:xfrm>
            <a:off x="6496050" y="707616"/>
            <a:ext cx="2190750" cy="1371600"/>
          </a:xfrm>
          <a:prstGeom prst="rect">
            <a:avLst/>
          </a:prstGeom>
          <a:noFill/>
          <a:ln>
            <a:noFill/>
          </a:ln>
        </p:spPr>
      </p:pic>
    </p:spTree>
    <p:extLst>
      <p:ext uri="{BB962C8B-B14F-4D97-AF65-F5344CB8AC3E}">
        <p14:creationId xmlns:p14="http://schemas.microsoft.com/office/powerpoint/2010/main" val="21453479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4522" y="2924944"/>
            <a:ext cx="7319846" cy="3672408"/>
          </a:xfrm>
        </p:spPr>
        <p:txBody>
          <a:bodyPr>
            <a:noAutofit/>
          </a:bodyPr>
          <a:lstStyle/>
          <a:p>
            <a:pPr algn="l"/>
            <a:r>
              <a:rPr lang="en-GB" sz="2400" b="1" dirty="0" smtClean="0"/>
              <a:t>Contact Details:-</a:t>
            </a:r>
            <a:br>
              <a:rPr lang="en-GB" sz="2400" b="1" dirty="0" smtClean="0"/>
            </a:br>
            <a:r>
              <a:rPr lang="en-GB" sz="2400" b="1" dirty="0" smtClean="0"/>
              <a:t>Karen Lond – Chair ALEO East Midlands</a:t>
            </a:r>
            <a:r>
              <a:rPr lang="en-GB" sz="2400" dirty="0"/>
              <a:t/>
            </a:r>
            <a:br>
              <a:rPr lang="en-GB" sz="2400" dirty="0"/>
            </a:br>
            <a:r>
              <a:rPr lang="en-GB" sz="2400" dirty="0"/>
              <a:t>Energy &amp; Climate Change Officer</a:t>
            </a:r>
            <a:br>
              <a:rPr lang="en-GB" sz="2400" dirty="0"/>
            </a:br>
            <a:r>
              <a:rPr lang="en-GB" sz="2400" dirty="0"/>
              <a:t>01427 676618</a:t>
            </a:r>
            <a:br>
              <a:rPr lang="en-GB" sz="2400" dirty="0"/>
            </a:br>
            <a:r>
              <a:rPr lang="en-GB" sz="2400" dirty="0"/>
              <a:t> </a:t>
            </a:r>
            <a:br>
              <a:rPr lang="en-GB" sz="2400" dirty="0"/>
            </a:br>
            <a:r>
              <a:rPr lang="en-GB" sz="2400" dirty="0"/>
              <a:t>West Lindsey District Council, </a:t>
            </a:r>
            <a:br>
              <a:rPr lang="en-GB" sz="2400" dirty="0"/>
            </a:br>
            <a:r>
              <a:rPr lang="en-GB" sz="2400" dirty="0"/>
              <a:t>Guildhall, Marshall’s Yard</a:t>
            </a:r>
            <a:br>
              <a:rPr lang="en-GB" sz="2400" dirty="0"/>
            </a:br>
            <a:r>
              <a:rPr lang="en-GB" sz="2400" dirty="0"/>
              <a:t>Gainsborough, DN21 2NA</a:t>
            </a:r>
            <a:br>
              <a:rPr lang="en-GB" sz="2400" dirty="0"/>
            </a:br>
            <a:r>
              <a:rPr lang="en-GB" sz="2400" dirty="0" smtClean="0">
                <a:hlinkClick r:id="rId3"/>
              </a:rPr>
              <a:t>karen.lond@west-lindsey.gov.uk</a:t>
            </a:r>
            <a:endParaRPr lang="en-GB" sz="2400" dirty="0">
              <a:latin typeface="Arial" panose="020B0604020202020204" pitchFamily="34" charset="0"/>
              <a:cs typeface="Arial" panose="020B0604020202020204" pitchFamily="34" charset="0"/>
            </a:endParaRPr>
          </a:p>
        </p:txBody>
      </p:sp>
      <p:sp>
        <p:nvSpPr>
          <p:cNvPr id="3" name="Rectangle 2"/>
          <p:cNvSpPr/>
          <p:nvPr/>
        </p:nvSpPr>
        <p:spPr>
          <a:xfrm>
            <a:off x="3059832" y="2169730"/>
            <a:ext cx="2736304" cy="646331"/>
          </a:xfrm>
          <a:prstGeom prst="rect">
            <a:avLst/>
          </a:prstGeom>
        </p:spPr>
        <p:txBody>
          <a:bodyPr wrap="square">
            <a:spAutoFit/>
          </a:bodyPr>
          <a:lstStyle/>
          <a:p>
            <a:r>
              <a:rPr lang="en-GB" sz="3600" b="1" dirty="0" smtClean="0">
                <a:latin typeface="Arial" panose="020B0604020202020204" pitchFamily="34" charset="0"/>
                <a:cs typeface="Arial" panose="020B0604020202020204" pitchFamily="34" charset="0"/>
              </a:rPr>
              <a:t>Thank you</a:t>
            </a:r>
          </a:p>
        </p:txBody>
      </p:sp>
      <p:grpSp>
        <p:nvGrpSpPr>
          <p:cNvPr id="6" name="Group 5"/>
          <p:cNvGrpSpPr/>
          <p:nvPr/>
        </p:nvGrpSpPr>
        <p:grpSpPr>
          <a:xfrm>
            <a:off x="0" y="0"/>
            <a:ext cx="9144000" cy="2492896"/>
            <a:chOff x="0" y="0"/>
            <a:chExt cx="7560000" cy="2005200"/>
          </a:xfrm>
        </p:grpSpPr>
        <p:sp>
          <p:nvSpPr>
            <p:cNvPr id="7" name="Freeform 6"/>
            <p:cNvSpPr/>
            <p:nvPr/>
          </p:nvSpPr>
          <p:spPr>
            <a:xfrm>
              <a:off x="0" y="0"/>
              <a:ext cx="7560000" cy="2005200"/>
            </a:xfrm>
            <a:custGeom>
              <a:avLst/>
              <a:gdLst>
                <a:gd name="connsiteX0" fmla="*/ 5715 w 7360920"/>
                <a:gd name="connsiteY0" fmla="*/ 0 h 2045970"/>
                <a:gd name="connsiteX1" fmla="*/ 5715 w 7360920"/>
                <a:gd name="connsiteY1" fmla="*/ 2045970 h 2045970"/>
                <a:gd name="connsiteX2" fmla="*/ 7360920 w 7360920"/>
                <a:gd name="connsiteY2" fmla="*/ 480060 h 2045970"/>
                <a:gd name="connsiteX3" fmla="*/ 7360920 w 7360920"/>
                <a:gd name="connsiteY3" fmla="*/ 40005 h 2045970"/>
                <a:gd name="connsiteX4" fmla="*/ 0 w 7360920"/>
                <a:gd name="connsiteY4" fmla="*/ 40005 h 2045970"/>
                <a:gd name="connsiteX5" fmla="*/ 5715 w 7360920"/>
                <a:gd name="connsiteY5" fmla="*/ 0 h 2045970"/>
                <a:gd name="connsiteX0" fmla="*/ 0 w 7360920"/>
                <a:gd name="connsiteY0" fmla="*/ 41148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5" fmla="*/ 0 w 7360920"/>
                <a:gd name="connsiteY5" fmla="*/ 41148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0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0920" h="2005965">
                  <a:moveTo>
                    <a:pt x="0" y="0"/>
                  </a:moveTo>
                  <a:lnTo>
                    <a:pt x="0" y="2005965"/>
                  </a:lnTo>
                  <a:cubicBezTo>
                    <a:pt x="1977390" y="1043940"/>
                    <a:pt x="4114800" y="510540"/>
                    <a:pt x="7360920" y="440055"/>
                  </a:cubicBezTo>
                  <a:lnTo>
                    <a:pt x="7360920" y="0"/>
                  </a:lnTo>
                  <a:lnTo>
                    <a:pt x="0" y="0"/>
                  </a:lnTo>
                  <a:close/>
                </a:path>
              </a:pathLst>
            </a:custGeom>
            <a:solidFill>
              <a:srgbClr val="6A1D1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8" name="Text Box 3"/>
            <p:cNvSpPr txBox="1"/>
            <p:nvPr/>
          </p:nvSpPr>
          <p:spPr>
            <a:xfrm>
              <a:off x="148590" y="148590"/>
              <a:ext cx="7119257" cy="144589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r">
                <a:spcAft>
                  <a:spcPts val="0"/>
                </a:spcAft>
                <a:tabLst>
                  <a:tab pos="2865755" algn="ctr"/>
                  <a:tab pos="5731510" algn="r"/>
                </a:tabLst>
              </a:pPr>
              <a:r>
                <a:rPr lang="en-GB" sz="2800" dirty="0" smtClean="0">
                  <a:solidFill>
                    <a:srgbClr val="FFFFFF"/>
                  </a:solidFill>
                  <a:effectLst/>
                  <a:ea typeface="Calibri" panose="020F0502020204030204" pitchFamily="34" charset="0"/>
                  <a:cs typeface="Arial" panose="020B0604020202020204" pitchFamily="34" charset="0"/>
                </a:rPr>
                <a:t>ALEO </a:t>
              </a:r>
              <a:r>
                <a:rPr lang="en-GB" sz="2800" dirty="0">
                  <a:solidFill>
                    <a:srgbClr val="FFFFFF"/>
                  </a:solidFill>
                  <a:effectLst/>
                  <a:ea typeface="Calibri" panose="020F0502020204030204" pitchFamily="34" charset="0"/>
                  <a:cs typeface="Arial" panose="020B0604020202020204" pitchFamily="34" charset="0"/>
                </a:rPr>
                <a:t>East </a:t>
              </a:r>
              <a:r>
                <a:rPr lang="en-GB" sz="2800" dirty="0" smtClean="0">
                  <a:solidFill>
                    <a:srgbClr val="FFFFFF"/>
                  </a:solidFill>
                  <a:effectLst/>
                  <a:ea typeface="Calibri" panose="020F0502020204030204" pitchFamily="34" charset="0"/>
                  <a:cs typeface="Arial" panose="020B0604020202020204" pitchFamily="34" charset="0"/>
                </a:rPr>
                <a:t>Midlands 	</a:t>
              </a:r>
              <a:r>
                <a:rPr lang="en-GB" sz="2800" dirty="0">
                  <a:solidFill>
                    <a:srgbClr val="FFFFFF"/>
                  </a:solidFill>
                  <a:latin typeface="Arial" panose="020B0604020202020204" pitchFamily="34" charset="0"/>
                  <a:ea typeface="Calibri" panose="020F0502020204030204" pitchFamily="34" charset="0"/>
                  <a:cs typeface="Arial" panose="020B0604020202020204" pitchFamily="34" charset="0"/>
                </a:rPr>
                <a:t> </a:t>
              </a:r>
              <a:r>
                <a:rPr lang="en-GB" sz="1200" dirty="0">
                  <a:solidFill>
                    <a:srgbClr val="FFFFFF"/>
                  </a:solidFill>
                  <a:latin typeface="Arial" panose="020B0604020202020204" pitchFamily="34" charset="0"/>
                  <a:ea typeface="Calibri" panose="020F0502020204030204" pitchFamily="34" charset="0"/>
                  <a:cs typeface="Arial" panose="020B0604020202020204" pitchFamily="34" charset="0"/>
                </a:rPr>
                <a:t>the new identity of East Midlands Carbon Action Network </a:t>
              </a:r>
              <a:r>
                <a:rPr lang="en-GB" sz="2800" dirty="0" smtClean="0">
                  <a:solidFill>
                    <a:srgbClr val="FFFFFF"/>
                  </a:solidFill>
                  <a:effectLst/>
                  <a:ea typeface="Calibri" panose="020F0502020204030204" pitchFamily="34" charset="0"/>
                  <a:cs typeface="Arial" panose="020B0604020202020204" pitchFamily="34" charset="0"/>
                </a:rPr>
                <a:t>		 </a:t>
              </a:r>
              <a:r>
                <a:rPr lang="en-GB" sz="1100" dirty="0">
                  <a:solidFill>
                    <a:srgbClr val="FFFFFF"/>
                  </a:solidFill>
                  <a:effectLst/>
                  <a:ea typeface="Calibri" panose="020F0502020204030204" pitchFamily="34" charset="0"/>
                  <a:cs typeface="Arial" panose="020B0604020202020204" pitchFamily="34" charset="0"/>
                </a:rPr>
                <a:t/>
              </a:r>
              <a:br>
                <a:rPr lang="en-GB" sz="1100" dirty="0">
                  <a:solidFill>
                    <a:srgbClr val="FFFFFF"/>
                  </a:solidFill>
                  <a:effectLst/>
                  <a:ea typeface="Calibri" panose="020F0502020204030204" pitchFamily="34" charset="0"/>
                  <a:cs typeface="Arial" panose="020B0604020202020204" pitchFamily="34" charset="0"/>
                </a:rPr>
              </a:br>
              <a:r>
                <a:rPr lang="en-GB" sz="1100" dirty="0">
                  <a:solidFill>
                    <a:srgbClr val="FFFFFF"/>
                  </a:solidFill>
                  <a:effectLst/>
                  <a:latin typeface="Arial" panose="020B0604020202020204" pitchFamily="34" charset="0"/>
                  <a:ea typeface="Calibri" panose="020F0502020204030204" pitchFamily="34" charset="0"/>
                  <a:cs typeface="Arial" panose="020B0604020202020204" pitchFamily="34" charset="0"/>
                </a:rPr>
                <a:t> </a:t>
              </a:r>
              <a:endParaRPr lang="en-GB" sz="1100" dirty="0">
                <a:effectLst/>
                <a:latin typeface="Arial" panose="020B0604020202020204" pitchFamily="34" charset="0"/>
                <a:ea typeface="Calibri" panose="020F0502020204030204" pitchFamily="34" charset="0"/>
                <a:cs typeface="Times New Roman" panose="02020603050405020304" pitchFamily="18" charset="0"/>
              </a:endParaRPr>
            </a:p>
          </p:txBody>
        </p:sp>
      </p:grpSp>
      <p:pic>
        <p:nvPicPr>
          <p:cNvPr id="9" name="Picture 8" descr="G:\work\ALEO\logo\regions\aleo east midlands - email.jpg"/>
          <p:cNvPicPr/>
          <p:nvPr/>
        </p:nvPicPr>
        <p:blipFill>
          <a:blip r:embed="rId4">
            <a:extLst>
              <a:ext uri="{28A0092B-C50C-407E-A947-70E740481C1C}">
                <a14:useLocalDpi xmlns:a14="http://schemas.microsoft.com/office/drawing/2010/main" val="0"/>
              </a:ext>
            </a:extLst>
          </a:blip>
          <a:srcRect/>
          <a:stretch>
            <a:fillRect/>
          </a:stretch>
        </p:blipFill>
        <p:spPr bwMode="auto">
          <a:xfrm>
            <a:off x="6496050" y="707616"/>
            <a:ext cx="2190750" cy="1371600"/>
          </a:xfrm>
          <a:prstGeom prst="rect">
            <a:avLst/>
          </a:prstGeom>
          <a:noFill/>
          <a:ln>
            <a:noFill/>
          </a:ln>
        </p:spPr>
      </p:pic>
    </p:spTree>
    <p:extLst>
      <p:ext uri="{BB962C8B-B14F-4D97-AF65-F5344CB8AC3E}">
        <p14:creationId xmlns:p14="http://schemas.microsoft.com/office/powerpoint/2010/main" val="13831855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08920"/>
            <a:ext cx="8229600" cy="2952328"/>
          </a:xfrm>
        </p:spPr>
        <p:txBody>
          <a:bodyPr>
            <a:normAutofit fontScale="90000"/>
          </a:bodyPr>
          <a:lstStyle/>
          <a:p>
            <a:r>
              <a:rPr lang="en-GB" sz="5300" b="1" dirty="0" smtClean="0">
                <a:latin typeface="Arial" panose="020B0604020202020204" pitchFamily="34" charset="0"/>
                <a:cs typeface="Arial" panose="020B0604020202020204" pitchFamily="34" charset="0"/>
              </a:rPr>
              <a:t>ALEO East Midlands </a:t>
            </a:r>
            <a:r>
              <a:rPr lang="en-GB" sz="5300" b="1" dirty="0">
                <a:latin typeface="Arial" panose="020B0604020202020204" pitchFamily="34" charset="0"/>
                <a:cs typeface="Arial" panose="020B0604020202020204" pitchFamily="34" charset="0"/>
              </a:rPr>
              <a:t>Chairs </a:t>
            </a:r>
            <a:r>
              <a:rPr lang="en-GB" sz="5300" b="1" dirty="0" smtClean="0">
                <a:latin typeface="Arial" panose="020B0604020202020204" pitchFamily="34" charset="0"/>
                <a:cs typeface="Arial" panose="020B0604020202020204" pitchFamily="34" charset="0"/>
              </a:rPr>
              <a:t>Update</a:t>
            </a:r>
            <a:r>
              <a:rPr lang="en-GB" sz="4800" b="1" dirty="0">
                <a:latin typeface="Arial" panose="020B0604020202020204" pitchFamily="34" charset="0"/>
                <a:cs typeface="Arial" panose="020B0604020202020204" pitchFamily="34" charset="0"/>
              </a:rPr>
              <a:t/>
            </a:r>
            <a:br>
              <a:rPr lang="en-GB" sz="4800" b="1" dirty="0">
                <a:latin typeface="Arial" panose="020B0604020202020204" pitchFamily="34" charset="0"/>
                <a:cs typeface="Arial" panose="020B0604020202020204" pitchFamily="34" charset="0"/>
              </a:rPr>
            </a:br>
            <a:r>
              <a:rPr lang="en-GB" b="1" dirty="0" smtClean="0">
                <a:latin typeface="Arial" panose="020B0604020202020204" pitchFamily="34" charset="0"/>
                <a:cs typeface="Arial" panose="020B0604020202020204" pitchFamily="34" charset="0"/>
              </a:rPr>
              <a:t/>
            </a:r>
            <a:br>
              <a:rPr lang="en-GB" b="1" dirty="0" smtClean="0">
                <a:latin typeface="Arial" panose="020B0604020202020204" pitchFamily="34" charset="0"/>
                <a:cs typeface="Arial" panose="020B0604020202020204" pitchFamily="34" charset="0"/>
              </a:rPr>
            </a:br>
            <a:r>
              <a:rPr lang="en-GB" b="1" dirty="0" smtClean="0">
                <a:latin typeface="Arial" panose="020B0604020202020204" pitchFamily="34" charset="0"/>
                <a:cs typeface="Arial" panose="020B0604020202020204" pitchFamily="34" charset="0"/>
              </a:rPr>
              <a:t>Friday 9</a:t>
            </a:r>
            <a:r>
              <a:rPr lang="en-GB" b="1" baseline="30000" dirty="0" smtClean="0">
                <a:latin typeface="Arial" panose="020B0604020202020204" pitchFamily="34" charset="0"/>
                <a:cs typeface="Arial" panose="020B0604020202020204" pitchFamily="34" charset="0"/>
              </a:rPr>
              <a:t>th</a:t>
            </a:r>
            <a:r>
              <a:rPr lang="en-GB" b="1" dirty="0" smtClean="0">
                <a:latin typeface="Arial" panose="020B0604020202020204" pitchFamily="34" charset="0"/>
                <a:cs typeface="Arial" panose="020B0604020202020204" pitchFamily="34" charset="0"/>
              </a:rPr>
              <a:t> September 2016</a:t>
            </a:r>
            <a:endParaRPr lang="en-GB" dirty="0">
              <a:latin typeface="Arial" panose="020B0604020202020204" pitchFamily="34" charset="0"/>
              <a:cs typeface="Arial" panose="020B0604020202020204" pitchFamily="34" charset="0"/>
            </a:endParaRPr>
          </a:p>
        </p:txBody>
      </p:sp>
      <p:grpSp>
        <p:nvGrpSpPr>
          <p:cNvPr id="5" name="Group 4"/>
          <p:cNvGrpSpPr/>
          <p:nvPr/>
        </p:nvGrpSpPr>
        <p:grpSpPr>
          <a:xfrm>
            <a:off x="-36512" y="0"/>
            <a:ext cx="9144000" cy="2492896"/>
            <a:chOff x="0" y="0"/>
            <a:chExt cx="7560000" cy="2005200"/>
          </a:xfrm>
        </p:grpSpPr>
        <p:sp>
          <p:nvSpPr>
            <p:cNvPr id="6" name="Freeform 5"/>
            <p:cNvSpPr/>
            <p:nvPr/>
          </p:nvSpPr>
          <p:spPr>
            <a:xfrm>
              <a:off x="0" y="0"/>
              <a:ext cx="7560000" cy="2005200"/>
            </a:xfrm>
            <a:custGeom>
              <a:avLst/>
              <a:gdLst>
                <a:gd name="connsiteX0" fmla="*/ 5715 w 7360920"/>
                <a:gd name="connsiteY0" fmla="*/ 0 h 2045970"/>
                <a:gd name="connsiteX1" fmla="*/ 5715 w 7360920"/>
                <a:gd name="connsiteY1" fmla="*/ 2045970 h 2045970"/>
                <a:gd name="connsiteX2" fmla="*/ 7360920 w 7360920"/>
                <a:gd name="connsiteY2" fmla="*/ 480060 h 2045970"/>
                <a:gd name="connsiteX3" fmla="*/ 7360920 w 7360920"/>
                <a:gd name="connsiteY3" fmla="*/ 40005 h 2045970"/>
                <a:gd name="connsiteX4" fmla="*/ 0 w 7360920"/>
                <a:gd name="connsiteY4" fmla="*/ 40005 h 2045970"/>
                <a:gd name="connsiteX5" fmla="*/ 5715 w 7360920"/>
                <a:gd name="connsiteY5" fmla="*/ 0 h 2045970"/>
                <a:gd name="connsiteX0" fmla="*/ 0 w 7360920"/>
                <a:gd name="connsiteY0" fmla="*/ 41148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5" fmla="*/ 0 w 7360920"/>
                <a:gd name="connsiteY5" fmla="*/ 41148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0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0920" h="2005965">
                  <a:moveTo>
                    <a:pt x="0" y="0"/>
                  </a:moveTo>
                  <a:lnTo>
                    <a:pt x="0" y="2005965"/>
                  </a:lnTo>
                  <a:cubicBezTo>
                    <a:pt x="1977390" y="1043940"/>
                    <a:pt x="4114800" y="510540"/>
                    <a:pt x="7360920" y="440055"/>
                  </a:cubicBezTo>
                  <a:lnTo>
                    <a:pt x="7360920" y="0"/>
                  </a:lnTo>
                  <a:lnTo>
                    <a:pt x="0" y="0"/>
                  </a:lnTo>
                  <a:close/>
                </a:path>
              </a:pathLst>
            </a:custGeom>
            <a:solidFill>
              <a:srgbClr val="6A1D1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7" name="Text Box 3"/>
            <p:cNvSpPr txBox="1"/>
            <p:nvPr/>
          </p:nvSpPr>
          <p:spPr>
            <a:xfrm>
              <a:off x="148590" y="148590"/>
              <a:ext cx="7119257" cy="144589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r">
                <a:spcAft>
                  <a:spcPts val="0"/>
                </a:spcAft>
                <a:tabLst>
                  <a:tab pos="2865755" algn="ctr"/>
                  <a:tab pos="5731510" algn="r"/>
                </a:tabLst>
              </a:pPr>
              <a:r>
                <a:rPr lang="en-GB" sz="2800" dirty="0" smtClean="0">
                  <a:solidFill>
                    <a:srgbClr val="FFFFFF"/>
                  </a:solidFill>
                  <a:effectLst/>
                  <a:ea typeface="Calibri" panose="020F0502020204030204" pitchFamily="34" charset="0"/>
                  <a:cs typeface="Arial" panose="020B0604020202020204" pitchFamily="34" charset="0"/>
                </a:rPr>
                <a:t>ALEO </a:t>
              </a:r>
              <a:r>
                <a:rPr lang="en-GB" sz="2800" dirty="0">
                  <a:solidFill>
                    <a:srgbClr val="FFFFFF"/>
                  </a:solidFill>
                  <a:effectLst/>
                  <a:ea typeface="Calibri" panose="020F0502020204030204" pitchFamily="34" charset="0"/>
                  <a:cs typeface="Arial" panose="020B0604020202020204" pitchFamily="34" charset="0"/>
                </a:rPr>
                <a:t>East </a:t>
              </a:r>
              <a:r>
                <a:rPr lang="en-GB" sz="2800" dirty="0" smtClean="0">
                  <a:solidFill>
                    <a:srgbClr val="FFFFFF"/>
                  </a:solidFill>
                  <a:effectLst/>
                  <a:ea typeface="Calibri" panose="020F0502020204030204" pitchFamily="34" charset="0"/>
                  <a:cs typeface="Arial" panose="020B0604020202020204" pitchFamily="34" charset="0"/>
                </a:rPr>
                <a:t>Midlands 	</a:t>
              </a:r>
              <a:r>
                <a:rPr lang="en-GB" sz="2800" dirty="0">
                  <a:solidFill>
                    <a:srgbClr val="FFFFFF"/>
                  </a:solidFill>
                  <a:latin typeface="Arial" panose="020B0604020202020204" pitchFamily="34" charset="0"/>
                  <a:ea typeface="Calibri" panose="020F0502020204030204" pitchFamily="34" charset="0"/>
                  <a:cs typeface="Arial" panose="020B0604020202020204" pitchFamily="34" charset="0"/>
                </a:rPr>
                <a:t> </a:t>
              </a:r>
              <a:r>
                <a:rPr lang="en-GB" sz="1200" dirty="0">
                  <a:solidFill>
                    <a:srgbClr val="FFFFFF"/>
                  </a:solidFill>
                  <a:latin typeface="Arial" panose="020B0604020202020204" pitchFamily="34" charset="0"/>
                  <a:ea typeface="Calibri" panose="020F0502020204030204" pitchFamily="34" charset="0"/>
                  <a:cs typeface="Arial" panose="020B0604020202020204" pitchFamily="34" charset="0"/>
                </a:rPr>
                <a:t>the new identity of East Midlands Carbon Action Network </a:t>
              </a:r>
              <a:r>
                <a:rPr lang="en-GB" sz="2800" dirty="0" smtClean="0">
                  <a:solidFill>
                    <a:srgbClr val="FFFFFF"/>
                  </a:solidFill>
                  <a:effectLst/>
                  <a:ea typeface="Calibri" panose="020F0502020204030204" pitchFamily="34" charset="0"/>
                  <a:cs typeface="Arial" panose="020B0604020202020204" pitchFamily="34" charset="0"/>
                </a:rPr>
                <a:t>		 </a:t>
              </a:r>
              <a:r>
                <a:rPr lang="en-GB" sz="1100" dirty="0">
                  <a:solidFill>
                    <a:srgbClr val="FFFFFF"/>
                  </a:solidFill>
                  <a:effectLst/>
                  <a:ea typeface="Calibri" panose="020F0502020204030204" pitchFamily="34" charset="0"/>
                  <a:cs typeface="Arial" panose="020B0604020202020204" pitchFamily="34" charset="0"/>
                </a:rPr>
                <a:t/>
              </a:r>
              <a:br>
                <a:rPr lang="en-GB" sz="1100" dirty="0">
                  <a:solidFill>
                    <a:srgbClr val="FFFFFF"/>
                  </a:solidFill>
                  <a:effectLst/>
                  <a:ea typeface="Calibri" panose="020F0502020204030204" pitchFamily="34" charset="0"/>
                  <a:cs typeface="Arial" panose="020B0604020202020204" pitchFamily="34" charset="0"/>
                </a:rPr>
              </a:br>
              <a:r>
                <a:rPr lang="en-GB" sz="1100" dirty="0">
                  <a:solidFill>
                    <a:srgbClr val="FFFFFF"/>
                  </a:solidFill>
                  <a:effectLst/>
                  <a:latin typeface="Arial" panose="020B0604020202020204" pitchFamily="34" charset="0"/>
                  <a:ea typeface="Calibri" panose="020F0502020204030204" pitchFamily="34" charset="0"/>
                  <a:cs typeface="Arial" panose="020B0604020202020204" pitchFamily="34" charset="0"/>
                </a:rPr>
                <a:t> </a:t>
              </a:r>
              <a:endParaRPr lang="en-GB" sz="1100" dirty="0">
                <a:effectLst/>
                <a:latin typeface="Arial" panose="020B0604020202020204" pitchFamily="34" charset="0"/>
                <a:ea typeface="Calibri" panose="020F0502020204030204" pitchFamily="34" charset="0"/>
                <a:cs typeface="Times New Roman" panose="02020603050405020304" pitchFamily="18" charset="0"/>
              </a:endParaRPr>
            </a:p>
          </p:txBody>
        </p:sp>
      </p:grpSp>
      <p:pic>
        <p:nvPicPr>
          <p:cNvPr id="8" name="Picture 7" descr="G:\work\ALEO\logo\regions\aleo east midlands - email.jpg"/>
          <p:cNvPicPr/>
          <p:nvPr/>
        </p:nvPicPr>
        <p:blipFill>
          <a:blip r:embed="rId3">
            <a:extLst>
              <a:ext uri="{28A0092B-C50C-407E-A947-70E740481C1C}">
                <a14:useLocalDpi xmlns:a14="http://schemas.microsoft.com/office/drawing/2010/main" val="0"/>
              </a:ext>
            </a:extLst>
          </a:blip>
          <a:srcRect/>
          <a:stretch>
            <a:fillRect/>
          </a:stretch>
        </p:blipFill>
        <p:spPr bwMode="auto">
          <a:xfrm>
            <a:off x="6483691" y="718700"/>
            <a:ext cx="2190750" cy="1371600"/>
          </a:xfrm>
          <a:prstGeom prst="rect">
            <a:avLst/>
          </a:prstGeom>
          <a:noFill/>
          <a:ln>
            <a:noFill/>
          </a:ln>
        </p:spPr>
      </p:pic>
    </p:spTree>
    <p:extLst>
      <p:ext uri="{BB962C8B-B14F-4D97-AF65-F5344CB8AC3E}">
        <p14:creationId xmlns:p14="http://schemas.microsoft.com/office/powerpoint/2010/main" val="27705670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4222" y="1353819"/>
            <a:ext cx="4381911" cy="1008112"/>
          </a:xfrm>
        </p:spPr>
        <p:txBody>
          <a:bodyPr>
            <a:normAutofit fontScale="90000"/>
          </a:bodyPr>
          <a:lstStyle/>
          <a:p>
            <a:r>
              <a:rPr lang="en-GB" b="1" dirty="0" smtClean="0">
                <a:latin typeface="Arial" panose="020B0604020202020204" pitchFamily="34" charset="0"/>
                <a:cs typeface="Arial" panose="020B0604020202020204" pitchFamily="34" charset="0"/>
              </a:rPr>
              <a:t>ALEO Executive</a:t>
            </a:r>
            <a:endParaRPr lang="en-GB"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90639" y="2157290"/>
            <a:ext cx="8229600" cy="4224038"/>
          </a:xfrm>
        </p:spPr>
        <p:txBody>
          <a:bodyPr>
            <a:normAutofit fontScale="77500" lnSpcReduction="20000"/>
          </a:bodyPr>
          <a:lstStyle/>
          <a:p>
            <a:r>
              <a:rPr lang="en-GB" sz="2000" b="1" dirty="0" smtClean="0">
                <a:latin typeface="Arial" panose="020B0604020202020204" pitchFamily="34" charset="0"/>
                <a:cs typeface="Arial" panose="020B0604020202020204" pitchFamily="34" charset="0"/>
              </a:rPr>
              <a:t>ALEO Exec meeting 27</a:t>
            </a:r>
            <a:r>
              <a:rPr lang="en-GB" sz="2000" b="1" baseline="30000" dirty="0" smtClean="0">
                <a:latin typeface="Arial" panose="020B0604020202020204" pitchFamily="34" charset="0"/>
                <a:cs typeface="Arial" panose="020B0604020202020204" pitchFamily="34" charset="0"/>
              </a:rPr>
              <a:t>th</a:t>
            </a:r>
            <a:r>
              <a:rPr lang="en-GB" sz="2000" b="1" dirty="0" smtClean="0">
                <a:latin typeface="Arial" panose="020B0604020202020204" pitchFamily="34" charset="0"/>
                <a:cs typeface="Arial" panose="020B0604020202020204" pitchFamily="34" charset="0"/>
              </a:rPr>
              <a:t> July</a:t>
            </a:r>
          </a:p>
          <a:p>
            <a:pPr marL="457200" lvl="1" indent="0">
              <a:buNone/>
            </a:pPr>
            <a:endParaRPr lang="en-GB" sz="900" dirty="0" smtClean="0">
              <a:latin typeface="Arial" panose="020B0604020202020204" pitchFamily="34" charset="0"/>
              <a:cs typeface="Arial" panose="020B0604020202020204" pitchFamily="34" charset="0"/>
            </a:endParaRPr>
          </a:p>
          <a:p>
            <a:pPr lvl="1">
              <a:buFont typeface="Wingdings" panose="05000000000000000000" pitchFamily="2" charset="2"/>
              <a:buChar char="v"/>
            </a:pPr>
            <a:r>
              <a:rPr lang="en-GB" sz="1900" dirty="0" smtClean="0">
                <a:latin typeface="+mj-lt"/>
                <a:cs typeface="Arial" panose="020B0604020202020204" pitchFamily="34" charset="0"/>
              </a:rPr>
              <a:t>UK HECA </a:t>
            </a:r>
            <a:r>
              <a:rPr lang="en-GB" sz="1900" dirty="0">
                <a:latin typeface="+mj-lt"/>
                <a:cs typeface="Arial" panose="020B0604020202020204" pitchFamily="34" charset="0"/>
              </a:rPr>
              <a:t>accounts for the period 2014-15 have now been filed with Companies House. The ALEO annual report and ALEO/CAN regional reports were included in the magazine</a:t>
            </a:r>
            <a:r>
              <a:rPr lang="en-GB" sz="1900" dirty="0" smtClean="0">
                <a:latin typeface="+mj-lt"/>
                <a:cs typeface="Arial" panose="020B0604020202020204" pitchFamily="34" charset="0"/>
              </a:rPr>
              <a:t>.</a:t>
            </a:r>
          </a:p>
          <a:p>
            <a:pPr lvl="1">
              <a:buFont typeface="Wingdings" panose="05000000000000000000" pitchFamily="2" charset="2"/>
              <a:buChar char="v"/>
            </a:pPr>
            <a:r>
              <a:rPr lang="en-GB" sz="1900" dirty="0" smtClean="0">
                <a:latin typeface="+mj-lt"/>
                <a:cs typeface="Arial" panose="020B0604020202020204" pitchFamily="34" charset="0"/>
              </a:rPr>
              <a:t>Directors signed forms for Companies House to change trading name of company from UK </a:t>
            </a:r>
            <a:r>
              <a:rPr lang="en-GB" sz="1900" dirty="0">
                <a:latin typeface="+mj-lt"/>
                <a:cs typeface="Arial" panose="020B0604020202020204" pitchFamily="34" charset="0"/>
              </a:rPr>
              <a:t>Home Energy Conservation Association Ltd to the Association of Local Energy Officers Ltd. </a:t>
            </a:r>
            <a:r>
              <a:rPr lang="en-GB" sz="1900" dirty="0" smtClean="0">
                <a:latin typeface="+mj-lt"/>
                <a:cs typeface="Arial" panose="020B0604020202020204" pitchFamily="34" charset="0"/>
              </a:rPr>
              <a:t> </a:t>
            </a:r>
          </a:p>
          <a:p>
            <a:pPr lvl="1">
              <a:buFont typeface="Wingdings" panose="05000000000000000000" pitchFamily="2" charset="2"/>
              <a:buChar char="v"/>
            </a:pPr>
            <a:r>
              <a:rPr lang="en-GB" sz="1900" dirty="0">
                <a:latin typeface="+mj-lt"/>
                <a:cs typeface="Arial" panose="020B0604020202020204" pitchFamily="34" charset="0"/>
              </a:rPr>
              <a:t>Sponsorship – </a:t>
            </a:r>
            <a:r>
              <a:rPr lang="en-GB" sz="1900" dirty="0" smtClean="0">
                <a:latin typeface="+mj-lt"/>
                <a:cs typeface="Arial" panose="020B0604020202020204" pitchFamily="34" charset="0"/>
              </a:rPr>
              <a:t>ALEO continue </a:t>
            </a:r>
            <a:r>
              <a:rPr lang="en-GB" sz="1900" dirty="0">
                <a:latin typeface="+mj-lt"/>
                <a:cs typeface="Arial" panose="020B0604020202020204" pitchFamily="34" charset="0"/>
              </a:rPr>
              <a:t>to explore </a:t>
            </a:r>
            <a:r>
              <a:rPr lang="en-GB" sz="1900" dirty="0" smtClean="0">
                <a:latin typeface="+mj-lt"/>
                <a:cs typeface="Arial" panose="020B0604020202020204" pitchFamily="34" charset="0"/>
              </a:rPr>
              <a:t>further sponsorship opportunities</a:t>
            </a:r>
            <a:endParaRPr lang="en-GB" sz="1900" dirty="0">
              <a:latin typeface="+mj-lt"/>
              <a:cs typeface="Arial" panose="020B0604020202020204" pitchFamily="34" charset="0"/>
            </a:endParaRPr>
          </a:p>
          <a:p>
            <a:pPr lvl="1">
              <a:buFont typeface="Wingdings" panose="05000000000000000000" pitchFamily="2" charset="2"/>
              <a:buChar char="v"/>
            </a:pPr>
            <a:r>
              <a:rPr lang="en-GB" sz="1900" dirty="0" smtClean="0">
                <a:latin typeface="+mj-lt"/>
                <a:cs typeface="Arial" panose="020B0604020202020204" pitchFamily="34" charset="0"/>
              </a:rPr>
              <a:t>One day ALEO conference in Wigan on 15</a:t>
            </a:r>
            <a:r>
              <a:rPr lang="en-GB" sz="1900" baseline="30000" dirty="0" smtClean="0">
                <a:latin typeface="+mj-lt"/>
                <a:cs typeface="Arial" panose="020B0604020202020204" pitchFamily="34" charset="0"/>
              </a:rPr>
              <a:t>th</a:t>
            </a:r>
            <a:r>
              <a:rPr lang="en-GB" sz="1900" dirty="0" smtClean="0">
                <a:latin typeface="+mj-lt"/>
                <a:cs typeface="Arial" panose="020B0604020202020204" pitchFamily="34" charset="0"/>
              </a:rPr>
              <a:t> July – 75 attended</a:t>
            </a:r>
          </a:p>
          <a:p>
            <a:pPr lvl="1">
              <a:buFont typeface="Wingdings" panose="05000000000000000000" pitchFamily="2" charset="2"/>
              <a:buChar char="v"/>
            </a:pPr>
            <a:r>
              <a:rPr lang="en-GB" sz="1900" dirty="0" smtClean="0">
                <a:latin typeface="+mj-lt"/>
                <a:cs typeface="Arial" panose="020B0604020202020204" pitchFamily="34" charset="0"/>
              </a:rPr>
              <a:t>Planning further conference in either Peterborough or Bournemouth in October 2016 which will also host the ALEO awards.</a:t>
            </a:r>
          </a:p>
          <a:p>
            <a:pPr lvl="1">
              <a:buFont typeface="Wingdings" panose="05000000000000000000" pitchFamily="2" charset="2"/>
              <a:buChar char="v"/>
            </a:pPr>
            <a:r>
              <a:rPr lang="en-GB" sz="1900" dirty="0">
                <a:latin typeface="+mj-lt"/>
              </a:rPr>
              <a:t>The ALEO National Secretariat and </a:t>
            </a:r>
            <a:r>
              <a:rPr lang="en-GB" sz="1900" dirty="0" smtClean="0">
                <a:latin typeface="+mj-lt"/>
              </a:rPr>
              <a:t>Chair arranged </a:t>
            </a:r>
            <a:r>
              <a:rPr lang="en-GB" sz="1900" dirty="0">
                <a:latin typeface="+mj-lt"/>
              </a:rPr>
              <a:t>an East Pennine CAN </a:t>
            </a:r>
            <a:r>
              <a:rPr lang="en-GB" sz="1900" dirty="0" smtClean="0">
                <a:latin typeface="+mj-lt"/>
              </a:rPr>
              <a:t>meeting </a:t>
            </a:r>
            <a:r>
              <a:rPr lang="en-GB" sz="1900" dirty="0">
                <a:latin typeface="+mj-lt"/>
              </a:rPr>
              <a:t>on </a:t>
            </a:r>
            <a:r>
              <a:rPr lang="en-GB" sz="1900" dirty="0" smtClean="0">
                <a:latin typeface="+mj-lt"/>
              </a:rPr>
              <a:t>17th </a:t>
            </a:r>
            <a:r>
              <a:rPr lang="en-GB" sz="1900" dirty="0">
                <a:latin typeface="+mj-lt"/>
              </a:rPr>
              <a:t>June 2016, in the absence of a Chair and Secretariat for the region. </a:t>
            </a:r>
            <a:endParaRPr lang="en-GB" sz="1900" dirty="0" smtClean="0">
              <a:latin typeface="+mj-lt"/>
              <a:cs typeface="Arial" panose="020B0604020202020204" pitchFamily="34" charset="0"/>
            </a:endParaRPr>
          </a:p>
          <a:p>
            <a:pPr lvl="1">
              <a:buFont typeface="Wingdings" panose="05000000000000000000" pitchFamily="2" charset="2"/>
              <a:buChar char="v"/>
            </a:pPr>
            <a:r>
              <a:rPr lang="en-GB" sz="1900" dirty="0" smtClean="0">
                <a:latin typeface="+mj-lt"/>
                <a:cs typeface="Arial" panose="020B0604020202020204" pitchFamily="34" charset="0"/>
              </a:rPr>
              <a:t>Memorandum </a:t>
            </a:r>
            <a:r>
              <a:rPr lang="en-GB" sz="1900" dirty="0">
                <a:latin typeface="+mj-lt"/>
                <a:cs typeface="Arial" panose="020B0604020202020204" pitchFamily="34" charset="0"/>
              </a:rPr>
              <a:t>and Articles of Association </a:t>
            </a:r>
            <a:r>
              <a:rPr lang="en-GB" sz="1900" dirty="0" smtClean="0">
                <a:latin typeface="+mj-lt"/>
                <a:cs typeface="Arial" panose="020B0604020202020204" pitchFamily="34" charset="0"/>
              </a:rPr>
              <a:t>– Secretariat amending with legal advice</a:t>
            </a:r>
          </a:p>
          <a:p>
            <a:pPr lvl="1">
              <a:buFont typeface="Wingdings" panose="05000000000000000000" pitchFamily="2" charset="2"/>
              <a:buChar char="v"/>
            </a:pPr>
            <a:r>
              <a:rPr lang="en-GB" sz="1900" dirty="0" smtClean="0">
                <a:latin typeface="+mj-lt"/>
                <a:cs typeface="Arial" panose="020B0604020202020204" pitchFamily="34" charset="0"/>
              </a:rPr>
              <a:t>Media and communications plan - </a:t>
            </a:r>
            <a:r>
              <a:rPr lang="en-GB" sz="1900" dirty="0"/>
              <a:t>produce our own list of media </a:t>
            </a:r>
            <a:r>
              <a:rPr lang="en-GB" sz="1900" dirty="0" smtClean="0"/>
              <a:t>contacts: ALEO letter to new govt.</a:t>
            </a:r>
          </a:p>
          <a:p>
            <a:pPr lvl="1">
              <a:buFont typeface="Wingdings" panose="05000000000000000000" pitchFamily="2" charset="2"/>
              <a:buChar char="v"/>
            </a:pPr>
            <a:r>
              <a:rPr lang="en-GB" sz="1900" dirty="0" smtClean="0">
                <a:latin typeface="+mj-lt"/>
                <a:cs typeface="Arial" panose="020B0604020202020204" pitchFamily="34" charset="0"/>
              </a:rPr>
              <a:t>BEIS and OFGEM attended – gleaning ALEO view on Help to Heat consultation particularly around LA role</a:t>
            </a:r>
            <a:endParaRPr lang="en-GB" sz="1900" dirty="0">
              <a:latin typeface="+mj-lt"/>
              <a:cs typeface="Arial" panose="020B0604020202020204" pitchFamily="34" charset="0"/>
            </a:endParaRPr>
          </a:p>
          <a:p>
            <a:pPr marL="457200" lvl="1" indent="0">
              <a:buNone/>
            </a:pPr>
            <a:endParaRPr lang="en-GB" sz="1600" dirty="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Next ALEO Exec meeting Thursday 13</a:t>
            </a:r>
            <a:r>
              <a:rPr lang="en-GB" sz="2000" baseline="30000" dirty="0" smtClean="0">
                <a:latin typeface="Arial" panose="020B0604020202020204" pitchFamily="34" charset="0"/>
                <a:cs typeface="Arial" panose="020B0604020202020204" pitchFamily="34" charset="0"/>
              </a:rPr>
              <a:t>th</a:t>
            </a:r>
            <a:r>
              <a:rPr lang="en-GB" sz="2000" dirty="0" smtClean="0">
                <a:latin typeface="Arial" panose="020B0604020202020204" pitchFamily="34" charset="0"/>
                <a:cs typeface="Arial" panose="020B0604020202020204" pitchFamily="34" charset="0"/>
              </a:rPr>
              <a:t> October </a:t>
            </a:r>
            <a:endParaRPr lang="en-GB" sz="2000" dirty="0">
              <a:latin typeface="Arial" panose="020B0604020202020204" pitchFamily="34" charset="0"/>
              <a:cs typeface="Arial" panose="020B0604020202020204" pitchFamily="34" charset="0"/>
            </a:endParaRPr>
          </a:p>
        </p:txBody>
      </p:sp>
      <p:grpSp>
        <p:nvGrpSpPr>
          <p:cNvPr id="5" name="Group 4"/>
          <p:cNvGrpSpPr/>
          <p:nvPr/>
        </p:nvGrpSpPr>
        <p:grpSpPr>
          <a:xfrm>
            <a:off x="0" y="-9727"/>
            <a:ext cx="9144000" cy="2492896"/>
            <a:chOff x="0" y="0"/>
            <a:chExt cx="7560000" cy="2005200"/>
          </a:xfrm>
        </p:grpSpPr>
        <p:sp>
          <p:nvSpPr>
            <p:cNvPr id="6" name="Freeform 5"/>
            <p:cNvSpPr/>
            <p:nvPr/>
          </p:nvSpPr>
          <p:spPr>
            <a:xfrm>
              <a:off x="0" y="0"/>
              <a:ext cx="7560000" cy="2005200"/>
            </a:xfrm>
            <a:custGeom>
              <a:avLst/>
              <a:gdLst>
                <a:gd name="connsiteX0" fmla="*/ 5715 w 7360920"/>
                <a:gd name="connsiteY0" fmla="*/ 0 h 2045970"/>
                <a:gd name="connsiteX1" fmla="*/ 5715 w 7360920"/>
                <a:gd name="connsiteY1" fmla="*/ 2045970 h 2045970"/>
                <a:gd name="connsiteX2" fmla="*/ 7360920 w 7360920"/>
                <a:gd name="connsiteY2" fmla="*/ 480060 h 2045970"/>
                <a:gd name="connsiteX3" fmla="*/ 7360920 w 7360920"/>
                <a:gd name="connsiteY3" fmla="*/ 40005 h 2045970"/>
                <a:gd name="connsiteX4" fmla="*/ 0 w 7360920"/>
                <a:gd name="connsiteY4" fmla="*/ 40005 h 2045970"/>
                <a:gd name="connsiteX5" fmla="*/ 5715 w 7360920"/>
                <a:gd name="connsiteY5" fmla="*/ 0 h 2045970"/>
                <a:gd name="connsiteX0" fmla="*/ 0 w 7360920"/>
                <a:gd name="connsiteY0" fmla="*/ 41148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5" fmla="*/ 0 w 7360920"/>
                <a:gd name="connsiteY5" fmla="*/ 41148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0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0920" h="2005965">
                  <a:moveTo>
                    <a:pt x="0" y="0"/>
                  </a:moveTo>
                  <a:lnTo>
                    <a:pt x="0" y="2005965"/>
                  </a:lnTo>
                  <a:cubicBezTo>
                    <a:pt x="1977390" y="1043940"/>
                    <a:pt x="4114800" y="510540"/>
                    <a:pt x="7360920" y="440055"/>
                  </a:cubicBezTo>
                  <a:lnTo>
                    <a:pt x="7360920" y="0"/>
                  </a:lnTo>
                  <a:lnTo>
                    <a:pt x="0" y="0"/>
                  </a:lnTo>
                  <a:close/>
                </a:path>
              </a:pathLst>
            </a:custGeom>
            <a:solidFill>
              <a:srgbClr val="6A1D1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7" name="Text Box 3"/>
            <p:cNvSpPr txBox="1"/>
            <p:nvPr/>
          </p:nvSpPr>
          <p:spPr>
            <a:xfrm>
              <a:off x="148590" y="148590"/>
              <a:ext cx="7119257" cy="144589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r">
                <a:spcAft>
                  <a:spcPts val="0"/>
                </a:spcAft>
                <a:tabLst>
                  <a:tab pos="2865755" algn="ctr"/>
                  <a:tab pos="5731510" algn="r"/>
                </a:tabLst>
              </a:pPr>
              <a:r>
                <a:rPr lang="en-GB" sz="2800" dirty="0" smtClean="0">
                  <a:solidFill>
                    <a:srgbClr val="FFFFFF"/>
                  </a:solidFill>
                  <a:effectLst/>
                  <a:ea typeface="Calibri" panose="020F0502020204030204" pitchFamily="34" charset="0"/>
                  <a:cs typeface="Arial" panose="020B0604020202020204" pitchFamily="34" charset="0"/>
                </a:rPr>
                <a:t>ALEO </a:t>
              </a:r>
              <a:r>
                <a:rPr lang="en-GB" sz="2800" dirty="0">
                  <a:solidFill>
                    <a:srgbClr val="FFFFFF"/>
                  </a:solidFill>
                  <a:effectLst/>
                  <a:ea typeface="Calibri" panose="020F0502020204030204" pitchFamily="34" charset="0"/>
                  <a:cs typeface="Arial" panose="020B0604020202020204" pitchFamily="34" charset="0"/>
                </a:rPr>
                <a:t>East </a:t>
              </a:r>
              <a:r>
                <a:rPr lang="en-GB" sz="2800" dirty="0" smtClean="0">
                  <a:solidFill>
                    <a:srgbClr val="FFFFFF"/>
                  </a:solidFill>
                  <a:effectLst/>
                  <a:ea typeface="Calibri" panose="020F0502020204030204" pitchFamily="34" charset="0"/>
                  <a:cs typeface="Arial" panose="020B0604020202020204" pitchFamily="34" charset="0"/>
                </a:rPr>
                <a:t>Midlands 	</a:t>
              </a:r>
              <a:r>
                <a:rPr lang="en-GB" sz="2800" dirty="0">
                  <a:solidFill>
                    <a:srgbClr val="FFFFFF"/>
                  </a:solidFill>
                  <a:latin typeface="Arial" panose="020B0604020202020204" pitchFamily="34" charset="0"/>
                  <a:ea typeface="Calibri" panose="020F0502020204030204" pitchFamily="34" charset="0"/>
                  <a:cs typeface="Arial" panose="020B0604020202020204" pitchFamily="34" charset="0"/>
                </a:rPr>
                <a:t> </a:t>
              </a:r>
              <a:r>
                <a:rPr lang="en-GB" sz="1200" dirty="0">
                  <a:solidFill>
                    <a:srgbClr val="FFFFFF"/>
                  </a:solidFill>
                  <a:latin typeface="Arial" panose="020B0604020202020204" pitchFamily="34" charset="0"/>
                  <a:ea typeface="Calibri" panose="020F0502020204030204" pitchFamily="34" charset="0"/>
                  <a:cs typeface="Arial" panose="020B0604020202020204" pitchFamily="34" charset="0"/>
                </a:rPr>
                <a:t>the new identity of East Midlands Carbon Action Network </a:t>
              </a:r>
              <a:r>
                <a:rPr lang="en-GB" sz="2800" dirty="0" smtClean="0">
                  <a:solidFill>
                    <a:srgbClr val="FFFFFF"/>
                  </a:solidFill>
                  <a:effectLst/>
                  <a:ea typeface="Calibri" panose="020F0502020204030204" pitchFamily="34" charset="0"/>
                  <a:cs typeface="Arial" panose="020B0604020202020204" pitchFamily="34" charset="0"/>
                </a:rPr>
                <a:t>		 </a:t>
              </a:r>
              <a:r>
                <a:rPr lang="en-GB" sz="1100" dirty="0">
                  <a:solidFill>
                    <a:srgbClr val="FFFFFF"/>
                  </a:solidFill>
                  <a:effectLst/>
                  <a:ea typeface="Calibri" panose="020F0502020204030204" pitchFamily="34" charset="0"/>
                  <a:cs typeface="Arial" panose="020B0604020202020204" pitchFamily="34" charset="0"/>
                </a:rPr>
                <a:t/>
              </a:r>
              <a:br>
                <a:rPr lang="en-GB" sz="1100" dirty="0">
                  <a:solidFill>
                    <a:srgbClr val="FFFFFF"/>
                  </a:solidFill>
                  <a:effectLst/>
                  <a:ea typeface="Calibri" panose="020F0502020204030204" pitchFamily="34" charset="0"/>
                  <a:cs typeface="Arial" panose="020B0604020202020204" pitchFamily="34" charset="0"/>
                </a:rPr>
              </a:br>
              <a:r>
                <a:rPr lang="en-GB" sz="1100" dirty="0">
                  <a:solidFill>
                    <a:srgbClr val="FFFFFF"/>
                  </a:solidFill>
                  <a:effectLst/>
                  <a:latin typeface="Arial" panose="020B0604020202020204" pitchFamily="34" charset="0"/>
                  <a:ea typeface="Calibri" panose="020F0502020204030204" pitchFamily="34" charset="0"/>
                  <a:cs typeface="Arial" panose="020B0604020202020204" pitchFamily="34" charset="0"/>
                </a:rPr>
                <a:t> </a:t>
              </a:r>
              <a:endParaRPr lang="en-GB" sz="1100" dirty="0">
                <a:effectLst/>
                <a:latin typeface="Arial" panose="020B0604020202020204" pitchFamily="34" charset="0"/>
                <a:ea typeface="Calibri" panose="020F0502020204030204" pitchFamily="34" charset="0"/>
                <a:cs typeface="Times New Roman" panose="02020603050405020304" pitchFamily="18" charset="0"/>
              </a:endParaRPr>
            </a:p>
          </p:txBody>
        </p:sp>
      </p:grpSp>
      <p:pic>
        <p:nvPicPr>
          <p:cNvPr id="9" name="Picture 8" descr="G:\work\ALEO\logo\regions\aleo east midlands - email.jpg"/>
          <p:cNvPicPr/>
          <p:nvPr/>
        </p:nvPicPr>
        <p:blipFill>
          <a:blip r:embed="rId3">
            <a:extLst>
              <a:ext uri="{28A0092B-C50C-407E-A947-70E740481C1C}">
                <a14:useLocalDpi xmlns:a14="http://schemas.microsoft.com/office/drawing/2010/main" val="0"/>
              </a:ext>
            </a:extLst>
          </a:blip>
          <a:srcRect/>
          <a:stretch>
            <a:fillRect/>
          </a:stretch>
        </p:blipFill>
        <p:spPr bwMode="auto">
          <a:xfrm>
            <a:off x="6599884" y="681073"/>
            <a:ext cx="2190750" cy="1371600"/>
          </a:xfrm>
          <a:prstGeom prst="rect">
            <a:avLst/>
          </a:prstGeom>
          <a:noFill/>
          <a:ln>
            <a:noFill/>
          </a:ln>
        </p:spPr>
      </p:pic>
    </p:spTree>
    <p:extLst>
      <p:ext uri="{BB962C8B-B14F-4D97-AF65-F5344CB8AC3E}">
        <p14:creationId xmlns:p14="http://schemas.microsoft.com/office/powerpoint/2010/main" val="42529994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627784" y="1369272"/>
            <a:ext cx="3868266" cy="646331"/>
          </a:xfrm>
          <a:prstGeom prst="rect">
            <a:avLst/>
          </a:prstGeom>
          <a:noFill/>
        </p:spPr>
        <p:txBody>
          <a:bodyPr wrap="square" rtlCol="0">
            <a:spAutoFit/>
          </a:bodyPr>
          <a:lstStyle/>
          <a:p>
            <a:r>
              <a:rPr lang="en-GB" sz="3600" b="1" dirty="0" smtClean="0">
                <a:latin typeface="Arial" panose="020B0604020202020204" pitchFamily="34" charset="0"/>
                <a:cs typeface="Arial" panose="020B0604020202020204" pitchFamily="34" charset="0"/>
              </a:rPr>
              <a:t>ALEO  Executive</a:t>
            </a:r>
            <a:endParaRPr lang="en-GB" sz="3600" b="1" dirty="0">
              <a:latin typeface="Arial" panose="020B0604020202020204" pitchFamily="34" charset="0"/>
              <a:cs typeface="Arial" panose="020B0604020202020204" pitchFamily="34" charset="0"/>
            </a:endParaRPr>
          </a:p>
        </p:txBody>
      </p:sp>
      <p:sp>
        <p:nvSpPr>
          <p:cNvPr id="8" name="Rectangle 7"/>
          <p:cNvSpPr/>
          <p:nvPr/>
        </p:nvSpPr>
        <p:spPr>
          <a:xfrm>
            <a:off x="683568" y="2605384"/>
            <a:ext cx="7704856" cy="2369880"/>
          </a:xfrm>
          <a:prstGeom prst="rect">
            <a:avLst/>
          </a:prstGeom>
        </p:spPr>
        <p:txBody>
          <a:bodyPr wrap="square">
            <a:spAutoFit/>
          </a:bodyPr>
          <a:lstStyle/>
          <a:p>
            <a:r>
              <a:rPr lang="en-GB" sz="2000" dirty="0" smtClean="0">
                <a:latin typeface="Arial" panose="020B0604020202020204" pitchFamily="34" charset="0"/>
                <a:cs typeface="Arial" panose="020B0604020202020204" pitchFamily="34" charset="0"/>
              </a:rPr>
              <a:t>ALEO East Midlands Award 2016</a:t>
            </a:r>
          </a:p>
          <a:p>
            <a:endParaRPr lang="en-GB" sz="2000"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Nominations x2 received</a:t>
            </a:r>
          </a:p>
          <a:p>
            <a:endParaRPr lang="en-GB" dirty="0">
              <a:latin typeface="Arial" panose="020B0604020202020204" pitchFamily="34" charset="0"/>
              <a:cs typeface="Arial" panose="020B0604020202020204" pitchFamily="34" charset="0"/>
            </a:endParaRPr>
          </a:p>
          <a:p>
            <a:endParaRPr lang="en-GB" dirty="0" smtClean="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smtClean="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pSp>
        <p:nvGrpSpPr>
          <p:cNvPr id="9" name="Group 8"/>
          <p:cNvGrpSpPr/>
          <p:nvPr/>
        </p:nvGrpSpPr>
        <p:grpSpPr>
          <a:xfrm>
            <a:off x="12616" y="17762"/>
            <a:ext cx="9144000" cy="2492896"/>
            <a:chOff x="0" y="0"/>
            <a:chExt cx="7560000" cy="2005200"/>
          </a:xfrm>
        </p:grpSpPr>
        <p:sp>
          <p:nvSpPr>
            <p:cNvPr id="10" name="Freeform 9"/>
            <p:cNvSpPr/>
            <p:nvPr/>
          </p:nvSpPr>
          <p:spPr>
            <a:xfrm>
              <a:off x="0" y="0"/>
              <a:ext cx="7560000" cy="2005200"/>
            </a:xfrm>
            <a:custGeom>
              <a:avLst/>
              <a:gdLst>
                <a:gd name="connsiteX0" fmla="*/ 5715 w 7360920"/>
                <a:gd name="connsiteY0" fmla="*/ 0 h 2045970"/>
                <a:gd name="connsiteX1" fmla="*/ 5715 w 7360920"/>
                <a:gd name="connsiteY1" fmla="*/ 2045970 h 2045970"/>
                <a:gd name="connsiteX2" fmla="*/ 7360920 w 7360920"/>
                <a:gd name="connsiteY2" fmla="*/ 480060 h 2045970"/>
                <a:gd name="connsiteX3" fmla="*/ 7360920 w 7360920"/>
                <a:gd name="connsiteY3" fmla="*/ 40005 h 2045970"/>
                <a:gd name="connsiteX4" fmla="*/ 0 w 7360920"/>
                <a:gd name="connsiteY4" fmla="*/ 40005 h 2045970"/>
                <a:gd name="connsiteX5" fmla="*/ 5715 w 7360920"/>
                <a:gd name="connsiteY5" fmla="*/ 0 h 2045970"/>
                <a:gd name="connsiteX0" fmla="*/ 0 w 7360920"/>
                <a:gd name="connsiteY0" fmla="*/ 41148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5" fmla="*/ 0 w 7360920"/>
                <a:gd name="connsiteY5" fmla="*/ 41148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0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0920" h="2005965">
                  <a:moveTo>
                    <a:pt x="0" y="0"/>
                  </a:moveTo>
                  <a:lnTo>
                    <a:pt x="0" y="2005965"/>
                  </a:lnTo>
                  <a:cubicBezTo>
                    <a:pt x="1977390" y="1043940"/>
                    <a:pt x="4114800" y="510540"/>
                    <a:pt x="7360920" y="440055"/>
                  </a:cubicBezTo>
                  <a:lnTo>
                    <a:pt x="7360920" y="0"/>
                  </a:lnTo>
                  <a:lnTo>
                    <a:pt x="0" y="0"/>
                  </a:lnTo>
                  <a:close/>
                </a:path>
              </a:pathLst>
            </a:custGeom>
            <a:solidFill>
              <a:srgbClr val="6A1D1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1" name="Text Box 3"/>
            <p:cNvSpPr txBox="1"/>
            <p:nvPr/>
          </p:nvSpPr>
          <p:spPr>
            <a:xfrm>
              <a:off x="148590" y="148590"/>
              <a:ext cx="7119257" cy="144589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r">
                <a:spcAft>
                  <a:spcPts val="0"/>
                </a:spcAft>
                <a:tabLst>
                  <a:tab pos="2865755" algn="ctr"/>
                  <a:tab pos="5731510" algn="r"/>
                </a:tabLst>
              </a:pPr>
              <a:r>
                <a:rPr lang="en-GB" sz="2800" dirty="0" smtClean="0">
                  <a:solidFill>
                    <a:srgbClr val="FFFFFF"/>
                  </a:solidFill>
                  <a:effectLst/>
                  <a:ea typeface="Calibri" panose="020F0502020204030204" pitchFamily="34" charset="0"/>
                  <a:cs typeface="Arial" panose="020B0604020202020204" pitchFamily="34" charset="0"/>
                </a:rPr>
                <a:t>ALEO </a:t>
              </a:r>
              <a:r>
                <a:rPr lang="en-GB" sz="2800" dirty="0">
                  <a:solidFill>
                    <a:srgbClr val="FFFFFF"/>
                  </a:solidFill>
                  <a:effectLst/>
                  <a:ea typeface="Calibri" panose="020F0502020204030204" pitchFamily="34" charset="0"/>
                  <a:cs typeface="Arial" panose="020B0604020202020204" pitchFamily="34" charset="0"/>
                </a:rPr>
                <a:t>East </a:t>
              </a:r>
              <a:r>
                <a:rPr lang="en-GB" sz="2800" dirty="0" smtClean="0">
                  <a:solidFill>
                    <a:srgbClr val="FFFFFF"/>
                  </a:solidFill>
                  <a:effectLst/>
                  <a:ea typeface="Calibri" panose="020F0502020204030204" pitchFamily="34" charset="0"/>
                  <a:cs typeface="Arial" panose="020B0604020202020204" pitchFamily="34" charset="0"/>
                </a:rPr>
                <a:t>Midlands 	</a:t>
              </a:r>
              <a:r>
                <a:rPr lang="en-GB" sz="2800" dirty="0">
                  <a:solidFill>
                    <a:srgbClr val="FFFFFF"/>
                  </a:solidFill>
                  <a:latin typeface="Arial" panose="020B0604020202020204" pitchFamily="34" charset="0"/>
                  <a:ea typeface="Calibri" panose="020F0502020204030204" pitchFamily="34" charset="0"/>
                  <a:cs typeface="Arial" panose="020B0604020202020204" pitchFamily="34" charset="0"/>
                </a:rPr>
                <a:t> </a:t>
              </a:r>
              <a:r>
                <a:rPr lang="en-GB" sz="1200" dirty="0">
                  <a:solidFill>
                    <a:srgbClr val="FFFFFF"/>
                  </a:solidFill>
                  <a:latin typeface="Arial" panose="020B0604020202020204" pitchFamily="34" charset="0"/>
                  <a:ea typeface="Calibri" panose="020F0502020204030204" pitchFamily="34" charset="0"/>
                  <a:cs typeface="Arial" panose="020B0604020202020204" pitchFamily="34" charset="0"/>
                </a:rPr>
                <a:t>the new identity of East Midlands Carbon Action Network </a:t>
              </a:r>
              <a:r>
                <a:rPr lang="en-GB" sz="2800" dirty="0" smtClean="0">
                  <a:solidFill>
                    <a:srgbClr val="FFFFFF"/>
                  </a:solidFill>
                  <a:effectLst/>
                  <a:ea typeface="Calibri" panose="020F0502020204030204" pitchFamily="34" charset="0"/>
                  <a:cs typeface="Arial" panose="020B0604020202020204" pitchFamily="34" charset="0"/>
                </a:rPr>
                <a:t>		 </a:t>
              </a:r>
              <a:r>
                <a:rPr lang="en-GB" sz="1100" dirty="0">
                  <a:solidFill>
                    <a:srgbClr val="FFFFFF"/>
                  </a:solidFill>
                  <a:effectLst/>
                  <a:ea typeface="Calibri" panose="020F0502020204030204" pitchFamily="34" charset="0"/>
                  <a:cs typeface="Arial" panose="020B0604020202020204" pitchFamily="34" charset="0"/>
                </a:rPr>
                <a:t/>
              </a:r>
              <a:br>
                <a:rPr lang="en-GB" sz="1100" dirty="0">
                  <a:solidFill>
                    <a:srgbClr val="FFFFFF"/>
                  </a:solidFill>
                  <a:effectLst/>
                  <a:ea typeface="Calibri" panose="020F0502020204030204" pitchFamily="34" charset="0"/>
                  <a:cs typeface="Arial" panose="020B0604020202020204" pitchFamily="34" charset="0"/>
                </a:rPr>
              </a:br>
              <a:r>
                <a:rPr lang="en-GB" sz="1100" dirty="0">
                  <a:solidFill>
                    <a:srgbClr val="FFFFFF"/>
                  </a:solidFill>
                  <a:effectLst/>
                  <a:latin typeface="Arial" panose="020B0604020202020204" pitchFamily="34" charset="0"/>
                  <a:ea typeface="Calibri" panose="020F0502020204030204" pitchFamily="34" charset="0"/>
                  <a:cs typeface="Arial" panose="020B0604020202020204" pitchFamily="34" charset="0"/>
                </a:rPr>
                <a:t> </a:t>
              </a:r>
              <a:endParaRPr lang="en-GB" sz="1100" dirty="0">
                <a:effectLst/>
                <a:latin typeface="Arial" panose="020B0604020202020204" pitchFamily="34" charset="0"/>
                <a:ea typeface="Calibri" panose="020F0502020204030204" pitchFamily="34" charset="0"/>
                <a:cs typeface="Times New Roman" panose="02020603050405020304" pitchFamily="18" charset="0"/>
              </a:endParaRPr>
            </a:p>
          </p:txBody>
        </p:sp>
      </p:grpSp>
      <p:pic>
        <p:nvPicPr>
          <p:cNvPr id="12" name="Picture 11" descr="G:\work\ALEO\logo\regions\aleo east midlands - email.jpg"/>
          <p:cNvPicPr/>
          <p:nvPr/>
        </p:nvPicPr>
        <p:blipFill>
          <a:blip r:embed="rId3">
            <a:extLst>
              <a:ext uri="{28A0092B-C50C-407E-A947-70E740481C1C}">
                <a14:useLocalDpi xmlns:a14="http://schemas.microsoft.com/office/drawing/2010/main" val="0"/>
              </a:ext>
            </a:extLst>
          </a:blip>
          <a:srcRect/>
          <a:stretch>
            <a:fillRect/>
          </a:stretch>
        </p:blipFill>
        <p:spPr bwMode="auto">
          <a:xfrm>
            <a:off x="6557340" y="813179"/>
            <a:ext cx="2190750" cy="1371600"/>
          </a:xfrm>
          <a:prstGeom prst="rect">
            <a:avLst/>
          </a:prstGeom>
          <a:noFill/>
          <a:ln>
            <a:noFill/>
          </a:ln>
        </p:spPr>
      </p:pic>
    </p:spTree>
    <p:extLst>
      <p:ext uri="{BB962C8B-B14F-4D97-AF65-F5344CB8AC3E}">
        <p14:creationId xmlns:p14="http://schemas.microsoft.com/office/powerpoint/2010/main" val="29407090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254" y="2794837"/>
            <a:ext cx="5126889" cy="3452524"/>
          </a:xfrm>
        </p:spPr>
        <p:txBody>
          <a:bodyPr>
            <a:normAutofit/>
          </a:bodyPr>
          <a:lstStyle/>
          <a:p>
            <a:pPr algn="l" fontAlgn="t"/>
            <a:r>
              <a:rPr lang="en-GB" sz="2000" dirty="0" smtClean="0">
                <a:latin typeface="Arial" panose="020B0604020202020204" pitchFamily="34" charset="0"/>
                <a:cs typeface="Arial" panose="020B0604020202020204" pitchFamily="34" charset="0"/>
              </a:rPr>
              <a:t/>
            </a:r>
            <a:br>
              <a:rPr lang="en-GB" sz="2000" dirty="0" smtClean="0">
                <a:latin typeface="Arial" panose="020B0604020202020204" pitchFamily="34" charset="0"/>
                <a:cs typeface="Arial" panose="020B0604020202020204" pitchFamily="34" charset="0"/>
              </a:rPr>
            </a:br>
            <a:r>
              <a:rPr lang="en-GB" sz="1800" dirty="0" smtClean="0">
                <a:effectLst/>
              </a:rPr>
              <a:t/>
            </a:r>
            <a:br>
              <a:rPr lang="en-GB" sz="1800" dirty="0" smtClean="0">
                <a:effectLst/>
              </a:rPr>
            </a:br>
            <a:r>
              <a:rPr lang="en-GB" sz="1800" dirty="0" smtClean="0">
                <a:effectLst/>
              </a:rPr>
              <a:t>  </a:t>
            </a:r>
            <a:br>
              <a:rPr lang="en-GB" sz="1800" dirty="0" smtClean="0">
                <a:effectLst/>
              </a:rPr>
            </a:br>
            <a:r>
              <a:rPr lang="en-GB" sz="1800" dirty="0" smtClean="0">
                <a:latin typeface="Arial" panose="020B0604020202020204" pitchFamily="34" charset="0"/>
                <a:cs typeface="Arial" panose="020B0604020202020204" pitchFamily="34" charset="0"/>
              </a:rPr>
              <a:t/>
            </a:r>
            <a:br>
              <a:rPr lang="en-GB" sz="1800" dirty="0" smtClean="0">
                <a:latin typeface="Arial" panose="020B0604020202020204" pitchFamily="34" charset="0"/>
                <a:cs typeface="Arial" panose="020B0604020202020204" pitchFamily="34" charset="0"/>
              </a:rPr>
            </a:br>
            <a:endParaRPr lang="en-GB" sz="1800" dirty="0">
              <a:latin typeface="Arial" panose="020B0604020202020204" pitchFamily="34" charset="0"/>
              <a:cs typeface="Arial" panose="020B0604020202020204" pitchFamily="34" charset="0"/>
            </a:endParaRPr>
          </a:p>
        </p:txBody>
      </p:sp>
      <p:sp>
        <p:nvSpPr>
          <p:cNvPr id="3" name="Rectangle 2"/>
          <p:cNvSpPr/>
          <p:nvPr/>
        </p:nvSpPr>
        <p:spPr>
          <a:xfrm>
            <a:off x="688866" y="2031398"/>
            <a:ext cx="4770875" cy="1077218"/>
          </a:xfrm>
          <a:prstGeom prst="rect">
            <a:avLst/>
          </a:prstGeom>
        </p:spPr>
        <p:txBody>
          <a:bodyPr wrap="square">
            <a:spAutoFit/>
          </a:bodyPr>
          <a:lstStyle/>
          <a:p>
            <a:r>
              <a:rPr lang="en-GB" sz="3200" b="1" dirty="0" smtClean="0">
                <a:latin typeface="Arial" panose="020B0604020202020204" pitchFamily="34" charset="0"/>
                <a:cs typeface="Arial" panose="020B0604020202020204" pitchFamily="34" charset="0"/>
              </a:rPr>
              <a:t>Regions status on name change</a:t>
            </a:r>
            <a:endParaRPr lang="en-GB" sz="1600" b="1" dirty="0" smtClean="0">
              <a:latin typeface="Arial" panose="020B0604020202020204" pitchFamily="34" charset="0"/>
              <a:cs typeface="Arial" panose="020B0604020202020204" pitchFamily="34" charset="0"/>
            </a:endParaRPr>
          </a:p>
        </p:txBody>
      </p:sp>
      <p:sp>
        <p:nvSpPr>
          <p:cNvPr id="6" name="TextBox 5"/>
          <p:cNvSpPr txBox="1"/>
          <p:nvPr/>
        </p:nvSpPr>
        <p:spPr>
          <a:xfrm>
            <a:off x="2431584" y="1353629"/>
            <a:ext cx="4064466" cy="646331"/>
          </a:xfrm>
          <a:prstGeom prst="rect">
            <a:avLst/>
          </a:prstGeom>
          <a:noFill/>
        </p:spPr>
        <p:txBody>
          <a:bodyPr wrap="square" rtlCol="0">
            <a:spAutoFit/>
          </a:bodyPr>
          <a:lstStyle/>
          <a:p>
            <a:r>
              <a:rPr lang="en-GB" sz="3600" b="1" dirty="0" smtClean="0">
                <a:latin typeface="Arial" panose="020B0604020202020204" pitchFamily="34" charset="0"/>
                <a:cs typeface="Arial" panose="020B0604020202020204" pitchFamily="34" charset="0"/>
              </a:rPr>
              <a:t>ALEO  Executive</a:t>
            </a:r>
            <a:endParaRPr lang="en-GB" sz="3600" b="1" dirty="0">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a:xfrm>
            <a:off x="474201" y="3163053"/>
            <a:ext cx="3872914" cy="3613049"/>
          </a:xfrm>
        </p:spPr>
        <p:txBody>
          <a:bodyPr>
            <a:normAutofit fontScale="92500" lnSpcReduction="10000"/>
          </a:bodyPr>
          <a:lstStyle/>
          <a:p>
            <a:r>
              <a:rPr lang="en-GB" sz="2000" dirty="0" smtClean="0"/>
              <a:t>South East CAN became ALEO South East 24/2/16</a:t>
            </a:r>
          </a:p>
          <a:p>
            <a:r>
              <a:rPr lang="en-GB" sz="2000" dirty="0" smtClean="0"/>
              <a:t>EMCAN became ALEO East Midlands 3/3/16</a:t>
            </a:r>
          </a:p>
          <a:p>
            <a:r>
              <a:rPr lang="en-GB" sz="2000" dirty="0" smtClean="0"/>
              <a:t>West Midlands CAN became West Midlands ALEO 5/4/16</a:t>
            </a:r>
          </a:p>
          <a:p>
            <a:r>
              <a:rPr lang="en-GB" sz="2000" dirty="0" smtClean="0"/>
              <a:t>HECA East became ALEO East 13/4/16</a:t>
            </a:r>
          </a:p>
          <a:p>
            <a:r>
              <a:rPr lang="en-GB" sz="2000" dirty="0" smtClean="0"/>
              <a:t>London HECA became ALEO London 22/4/16</a:t>
            </a:r>
          </a:p>
          <a:p>
            <a:r>
              <a:rPr lang="en-GB" sz="2000" dirty="0" smtClean="0"/>
              <a:t>The other 5 regions are yet to hold their meetings</a:t>
            </a:r>
          </a:p>
          <a:p>
            <a:endParaRPr lang="en-GB" sz="2000" dirty="0" smtClean="0"/>
          </a:p>
          <a:p>
            <a:endParaRPr lang="en-GB" dirty="0"/>
          </a:p>
        </p:txBody>
      </p:sp>
      <p:grpSp>
        <p:nvGrpSpPr>
          <p:cNvPr id="9" name="Group 8"/>
          <p:cNvGrpSpPr/>
          <p:nvPr/>
        </p:nvGrpSpPr>
        <p:grpSpPr>
          <a:xfrm>
            <a:off x="19024" y="0"/>
            <a:ext cx="9144000" cy="2492896"/>
            <a:chOff x="0" y="0"/>
            <a:chExt cx="7560000" cy="2005200"/>
          </a:xfrm>
        </p:grpSpPr>
        <p:sp>
          <p:nvSpPr>
            <p:cNvPr id="10" name="Freeform 9"/>
            <p:cNvSpPr/>
            <p:nvPr/>
          </p:nvSpPr>
          <p:spPr>
            <a:xfrm>
              <a:off x="0" y="0"/>
              <a:ext cx="7560000" cy="2005200"/>
            </a:xfrm>
            <a:custGeom>
              <a:avLst/>
              <a:gdLst>
                <a:gd name="connsiteX0" fmla="*/ 5715 w 7360920"/>
                <a:gd name="connsiteY0" fmla="*/ 0 h 2045970"/>
                <a:gd name="connsiteX1" fmla="*/ 5715 w 7360920"/>
                <a:gd name="connsiteY1" fmla="*/ 2045970 h 2045970"/>
                <a:gd name="connsiteX2" fmla="*/ 7360920 w 7360920"/>
                <a:gd name="connsiteY2" fmla="*/ 480060 h 2045970"/>
                <a:gd name="connsiteX3" fmla="*/ 7360920 w 7360920"/>
                <a:gd name="connsiteY3" fmla="*/ 40005 h 2045970"/>
                <a:gd name="connsiteX4" fmla="*/ 0 w 7360920"/>
                <a:gd name="connsiteY4" fmla="*/ 40005 h 2045970"/>
                <a:gd name="connsiteX5" fmla="*/ 5715 w 7360920"/>
                <a:gd name="connsiteY5" fmla="*/ 0 h 2045970"/>
                <a:gd name="connsiteX0" fmla="*/ 0 w 7360920"/>
                <a:gd name="connsiteY0" fmla="*/ 41148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5" fmla="*/ 0 w 7360920"/>
                <a:gd name="connsiteY5" fmla="*/ 41148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0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0920" h="2005965">
                  <a:moveTo>
                    <a:pt x="0" y="0"/>
                  </a:moveTo>
                  <a:lnTo>
                    <a:pt x="0" y="2005965"/>
                  </a:lnTo>
                  <a:cubicBezTo>
                    <a:pt x="1977390" y="1043940"/>
                    <a:pt x="4114800" y="510540"/>
                    <a:pt x="7360920" y="440055"/>
                  </a:cubicBezTo>
                  <a:lnTo>
                    <a:pt x="7360920" y="0"/>
                  </a:lnTo>
                  <a:lnTo>
                    <a:pt x="0" y="0"/>
                  </a:lnTo>
                  <a:close/>
                </a:path>
              </a:pathLst>
            </a:custGeom>
            <a:solidFill>
              <a:srgbClr val="6A1D1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1" name="Text Box 3"/>
            <p:cNvSpPr txBox="1"/>
            <p:nvPr/>
          </p:nvSpPr>
          <p:spPr>
            <a:xfrm>
              <a:off x="148590" y="148590"/>
              <a:ext cx="7119257" cy="144589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r">
                <a:spcAft>
                  <a:spcPts val="0"/>
                </a:spcAft>
                <a:tabLst>
                  <a:tab pos="2865755" algn="ctr"/>
                  <a:tab pos="5731510" algn="r"/>
                </a:tabLst>
              </a:pPr>
              <a:r>
                <a:rPr lang="en-GB" sz="2800" dirty="0" smtClean="0">
                  <a:solidFill>
                    <a:srgbClr val="FFFFFF"/>
                  </a:solidFill>
                  <a:effectLst/>
                  <a:ea typeface="Calibri" panose="020F0502020204030204" pitchFamily="34" charset="0"/>
                  <a:cs typeface="Arial" panose="020B0604020202020204" pitchFamily="34" charset="0"/>
                </a:rPr>
                <a:t>ALEO </a:t>
              </a:r>
              <a:r>
                <a:rPr lang="en-GB" sz="2800" dirty="0">
                  <a:solidFill>
                    <a:srgbClr val="FFFFFF"/>
                  </a:solidFill>
                  <a:effectLst/>
                  <a:ea typeface="Calibri" panose="020F0502020204030204" pitchFamily="34" charset="0"/>
                  <a:cs typeface="Arial" panose="020B0604020202020204" pitchFamily="34" charset="0"/>
                </a:rPr>
                <a:t>East </a:t>
              </a:r>
              <a:r>
                <a:rPr lang="en-GB" sz="2800" dirty="0" smtClean="0">
                  <a:solidFill>
                    <a:srgbClr val="FFFFFF"/>
                  </a:solidFill>
                  <a:effectLst/>
                  <a:ea typeface="Calibri" panose="020F0502020204030204" pitchFamily="34" charset="0"/>
                  <a:cs typeface="Arial" panose="020B0604020202020204" pitchFamily="34" charset="0"/>
                </a:rPr>
                <a:t>Midlands 	</a:t>
              </a:r>
              <a:r>
                <a:rPr lang="en-GB" sz="2800" dirty="0">
                  <a:solidFill>
                    <a:srgbClr val="FFFFFF"/>
                  </a:solidFill>
                  <a:latin typeface="Arial" panose="020B0604020202020204" pitchFamily="34" charset="0"/>
                  <a:ea typeface="Calibri" panose="020F0502020204030204" pitchFamily="34" charset="0"/>
                  <a:cs typeface="Arial" panose="020B0604020202020204" pitchFamily="34" charset="0"/>
                </a:rPr>
                <a:t> </a:t>
              </a:r>
              <a:r>
                <a:rPr lang="en-GB" sz="1200" dirty="0">
                  <a:solidFill>
                    <a:srgbClr val="FFFFFF"/>
                  </a:solidFill>
                  <a:latin typeface="Arial" panose="020B0604020202020204" pitchFamily="34" charset="0"/>
                  <a:ea typeface="Calibri" panose="020F0502020204030204" pitchFamily="34" charset="0"/>
                  <a:cs typeface="Arial" panose="020B0604020202020204" pitchFamily="34" charset="0"/>
                </a:rPr>
                <a:t>the new identity of East Midlands Carbon Action Network </a:t>
              </a:r>
              <a:r>
                <a:rPr lang="en-GB" sz="2800" dirty="0" smtClean="0">
                  <a:solidFill>
                    <a:srgbClr val="FFFFFF"/>
                  </a:solidFill>
                  <a:effectLst/>
                  <a:ea typeface="Calibri" panose="020F0502020204030204" pitchFamily="34" charset="0"/>
                  <a:cs typeface="Arial" panose="020B0604020202020204" pitchFamily="34" charset="0"/>
                </a:rPr>
                <a:t>		 </a:t>
              </a:r>
              <a:r>
                <a:rPr lang="en-GB" sz="1100" dirty="0">
                  <a:solidFill>
                    <a:srgbClr val="FFFFFF"/>
                  </a:solidFill>
                  <a:effectLst/>
                  <a:ea typeface="Calibri" panose="020F0502020204030204" pitchFamily="34" charset="0"/>
                  <a:cs typeface="Arial" panose="020B0604020202020204" pitchFamily="34" charset="0"/>
                </a:rPr>
                <a:t/>
              </a:r>
              <a:br>
                <a:rPr lang="en-GB" sz="1100" dirty="0">
                  <a:solidFill>
                    <a:srgbClr val="FFFFFF"/>
                  </a:solidFill>
                  <a:effectLst/>
                  <a:ea typeface="Calibri" panose="020F0502020204030204" pitchFamily="34" charset="0"/>
                  <a:cs typeface="Arial" panose="020B0604020202020204" pitchFamily="34" charset="0"/>
                </a:rPr>
              </a:br>
              <a:r>
                <a:rPr lang="en-GB" sz="1100" dirty="0">
                  <a:solidFill>
                    <a:srgbClr val="FFFFFF"/>
                  </a:solidFill>
                  <a:effectLst/>
                  <a:latin typeface="Arial" panose="020B0604020202020204" pitchFamily="34" charset="0"/>
                  <a:ea typeface="Calibri" panose="020F0502020204030204" pitchFamily="34" charset="0"/>
                  <a:cs typeface="Arial" panose="020B0604020202020204" pitchFamily="34" charset="0"/>
                </a:rPr>
                <a:t> </a:t>
              </a:r>
              <a:endParaRPr lang="en-GB" sz="1100" dirty="0">
                <a:effectLst/>
                <a:latin typeface="Arial" panose="020B0604020202020204" pitchFamily="34" charset="0"/>
                <a:ea typeface="Calibri" panose="020F0502020204030204" pitchFamily="34" charset="0"/>
                <a:cs typeface="Times New Roman" panose="02020603050405020304" pitchFamily="18" charset="0"/>
              </a:endParaRPr>
            </a:p>
          </p:txBody>
        </p:sp>
      </p:grpSp>
      <p:pic>
        <p:nvPicPr>
          <p:cNvPr id="12" name="Picture 11" descr="G:\work\ALEO\logo\regions\aleo east midlands - email.jpg"/>
          <p:cNvPicPr/>
          <p:nvPr/>
        </p:nvPicPr>
        <p:blipFill>
          <a:blip r:embed="rId3">
            <a:extLst>
              <a:ext uri="{28A0092B-C50C-407E-A947-70E740481C1C}">
                <a14:useLocalDpi xmlns:a14="http://schemas.microsoft.com/office/drawing/2010/main" val="0"/>
              </a:ext>
            </a:extLst>
          </a:blip>
          <a:srcRect/>
          <a:stretch>
            <a:fillRect/>
          </a:stretch>
        </p:blipFill>
        <p:spPr bwMode="auto">
          <a:xfrm>
            <a:off x="6496050" y="683472"/>
            <a:ext cx="2190750" cy="1371600"/>
          </a:xfrm>
          <a:prstGeom prst="rect">
            <a:avLst/>
          </a:prstGeom>
          <a:noFill/>
          <a:ln>
            <a:noFill/>
          </a:ln>
        </p:spPr>
      </p:pic>
      <p:pic>
        <p:nvPicPr>
          <p:cNvPr id="4" name="Picture 3"/>
          <p:cNvPicPr>
            <a:picLocks noChangeAspect="1"/>
          </p:cNvPicPr>
          <p:nvPr/>
        </p:nvPicPr>
        <p:blipFill>
          <a:blip r:embed="rId4"/>
          <a:stretch>
            <a:fillRect/>
          </a:stretch>
        </p:blipFill>
        <p:spPr>
          <a:xfrm>
            <a:off x="4504202" y="1969349"/>
            <a:ext cx="4035854" cy="4665435"/>
          </a:xfrm>
          <a:prstGeom prst="rect">
            <a:avLst/>
          </a:prstGeom>
        </p:spPr>
      </p:pic>
    </p:spTree>
    <p:extLst>
      <p:ext uri="{BB962C8B-B14F-4D97-AF65-F5344CB8AC3E}">
        <p14:creationId xmlns:p14="http://schemas.microsoft.com/office/powerpoint/2010/main" val="26444743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031406"/>
            <a:ext cx="7872846" cy="3637954"/>
          </a:xfrm>
        </p:spPr>
        <p:txBody>
          <a:bodyPr>
            <a:normAutofit fontScale="90000"/>
          </a:bodyPr>
          <a:lstStyle/>
          <a:p>
            <a:pPr algn="l"/>
            <a:r>
              <a:rPr lang="en-GB" sz="2400" b="1" dirty="0" smtClean="0"/>
              <a:t/>
            </a:r>
            <a:br>
              <a:rPr lang="en-GB" sz="2400" b="1" dirty="0" smtClean="0"/>
            </a:br>
            <a:r>
              <a:rPr lang="en-GB" sz="2400" b="1" dirty="0" smtClean="0"/>
              <a:t>Homing </a:t>
            </a:r>
            <a:r>
              <a:rPr lang="en-GB" sz="2400" b="1" dirty="0"/>
              <a:t>In On Cold </a:t>
            </a:r>
            <a:r>
              <a:rPr lang="en-GB" sz="2400" b="1" dirty="0" smtClean="0"/>
              <a:t>Homes - ALEO </a:t>
            </a:r>
            <a:r>
              <a:rPr lang="en-GB" sz="2400" b="1" dirty="0"/>
              <a:t>National Training-Day </a:t>
            </a:r>
            <a:r>
              <a:rPr lang="en-GB" sz="2400" b="1" dirty="0" smtClean="0"/>
              <a:t>Conference To </a:t>
            </a:r>
            <a:r>
              <a:rPr lang="en-GB" sz="2400" b="1" dirty="0"/>
              <a:t>be held in </a:t>
            </a:r>
            <a:r>
              <a:rPr lang="en-GB" sz="2400" b="1" dirty="0" smtClean="0"/>
              <a:t>Bournemouth on </a:t>
            </a:r>
            <a:r>
              <a:rPr lang="en-GB" sz="2400" b="1" dirty="0"/>
              <a:t>Friday, 14 October </a:t>
            </a:r>
            <a:r>
              <a:rPr lang="en-GB" sz="2400" b="1" dirty="0" smtClean="0"/>
              <a:t>2016</a:t>
            </a:r>
            <a:br>
              <a:rPr lang="en-GB" sz="2400" b="1" dirty="0" smtClean="0"/>
            </a:br>
            <a:r>
              <a:rPr lang="en-GB" sz="2000" dirty="0" smtClean="0"/>
              <a:t>An </a:t>
            </a:r>
            <a:r>
              <a:rPr lang="en-GB" sz="2000" dirty="0"/>
              <a:t>interactive event with a focus on the government’s policies on domestic energy efficiency, fuel poverty and health, as well as ECO, community energy, localism and climate change</a:t>
            </a:r>
            <a:r>
              <a:rPr lang="en-GB" sz="2000" dirty="0" smtClean="0"/>
              <a:t>.</a:t>
            </a:r>
            <a:br>
              <a:rPr lang="en-GB" sz="2000" dirty="0" smtClean="0"/>
            </a:br>
            <a:r>
              <a:rPr lang="en-GB" sz="2000" dirty="0"/>
              <a:t/>
            </a:r>
            <a:br>
              <a:rPr lang="en-GB" sz="2000" dirty="0"/>
            </a:br>
            <a:r>
              <a:rPr lang="en-GB" sz="2000" dirty="0" smtClean="0"/>
              <a:t>If </a:t>
            </a:r>
            <a:r>
              <a:rPr lang="en-GB" sz="2000" dirty="0"/>
              <a:t>you wish to attend </a:t>
            </a:r>
            <a:r>
              <a:rPr lang="en-GB" sz="2000" dirty="0" smtClean="0"/>
              <a:t>Please </a:t>
            </a:r>
            <a:r>
              <a:rPr lang="en-GB" sz="2000" dirty="0"/>
              <a:t>book early as places are limited.</a:t>
            </a:r>
            <a:br>
              <a:rPr lang="en-GB" sz="2000" dirty="0"/>
            </a:br>
            <a:r>
              <a:rPr lang="en-GB" sz="2000" dirty="0"/>
              <a:t>The standard delegate rate to attend is £69 + VAT, but attendance is </a:t>
            </a:r>
            <a:r>
              <a:rPr lang="en-GB" sz="2000" b="1" dirty="0" smtClean="0"/>
              <a:t>FREE </a:t>
            </a:r>
            <a:r>
              <a:rPr lang="en-GB" sz="2000" b="1" dirty="0"/>
              <a:t>to employees of local authorities, housing associations, registered social landlords, the NHS and registered charities.</a:t>
            </a:r>
            <a:r>
              <a:rPr lang="en-GB" sz="2000" dirty="0"/>
              <a:t> This includes lunch and refreshments. </a:t>
            </a:r>
            <a:r>
              <a:rPr lang="en-GB" sz="2000" dirty="0" smtClean="0">
                <a:hlinkClick r:id="rId3"/>
              </a:rPr>
              <a:t>www.aleo.org.uk</a:t>
            </a:r>
            <a:r>
              <a:rPr lang="en-GB" sz="2000" dirty="0" smtClean="0"/>
              <a:t/>
            </a:r>
            <a:br>
              <a:rPr lang="en-GB" sz="2000" dirty="0" smtClean="0"/>
            </a:br>
            <a:r>
              <a:rPr lang="en-GB" sz="2000" dirty="0" smtClean="0">
                <a:latin typeface="Arial" panose="020B0604020202020204" pitchFamily="34" charset="0"/>
                <a:cs typeface="Arial" panose="020B0604020202020204" pitchFamily="34" charset="0"/>
              </a:rPr>
              <a:t/>
            </a:r>
            <a:br>
              <a:rPr lang="en-GB" sz="2000" dirty="0" smtClean="0">
                <a:latin typeface="Arial" panose="020B0604020202020204" pitchFamily="34" charset="0"/>
                <a:cs typeface="Arial" panose="020B0604020202020204" pitchFamily="34" charset="0"/>
              </a:rPr>
            </a:br>
            <a:endParaRPr lang="en-GB" sz="2000" dirty="0">
              <a:latin typeface="Arial" panose="020B0604020202020204" pitchFamily="34" charset="0"/>
              <a:cs typeface="Arial" panose="020B0604020202020204" pitchFamily="34" charset="0"/>
            </a:endParaRPr>
          </a:p>
        </p:txBody>
      </p:sp>
      <p:sp>
        <p:nvSpPr>
          <p:cNvPr id="3" name="Rectangle 2"/>
          <p:cNvSpPr/>
          <p:nvPr/>
        </p:nvSpPr>
        <p:spPr>
          <a:xfrm>
            <a:off x="1979712" y="1461745"/>
            <a:ext cx="4992569" cy="1569660"/>
          </a:xfrm>
          <a:prstGeom prst="rect">
            <a:avLst/>
          </a:prstGeom>
        </p:spPr>
        <p:txBody>
          <a:bodyPr wrap="square">
            <a:spAutoFit/>
          </a:bodyPr>
          <a:lstStyle/>
          <a:p>
            <a:r>
              <a:rPr lang="en-GB" sz="3200" b="1" dirty="0" smtClean="0">
                <a:latin typeface="Arial" panose="020B0604020202020204" pitchFamily="34" charset="0"/>
                <a:cs typeface="Arial" panose="020B0604020202020204" pitchFamily="34" charset="0"/>
              </a:rPr>
              <a:t>ALEO National</a:t>
            </a:r>
          </a:p>
          <a:p>
            <a:r>
              <a:rPr lang="en-GB" sz="3200" b="1" dirty="0" smtClean="0">
                <a:latin typeface="Arial" panose="020B0604020202020204" pitchFamily="34" charset="0"/>
                <a:cs typeface="Arial" panose="020B0604020202020204" pitchFamily="34" charset="0"/>
              </a:rPr>
              <a:t>Training Day conference at Bournemouth 2016 </a:t>
            </a:r>
            <a:endParaRPr lang="en-GB" sz="2000" b="1" dirty="0" smtClean="0">
              <a:latin typeface="Arial" panose="020B0604020202020204" pitchFamily="34" charset="0"/>
              <a:cs typeface="Arial" panose="020B0604020202020204" pitchFamily="34" charset="0"/>
            </a:endParaRPr>
          </a:p>
        </p:txBody>
      </p:sp>
      <p:grpSp>
        <p:nvGrpSpPr>
          <p:cNvPr id="6" name="Group 5"/>
          <p:cNvGrpSpPr/>
          <p:nvPr/>
        </p:nvGrpSpPr>
        <p:grpSpPr>
          <a:xfrm>
            <a:off x="5357" y="-4274"/>
            <a:ext cx="9144000" cy="2492896"/>
            <a:chOff x="0" y="0"/>
            <a:chExt cx="7560000" cy="2005200"/>
          </a:xfrm>
        </p:grpSpPr>
        <p:sp>
          <p:nvSpPr>
            <p:cNvPr id="7" name="Freeform 6"/>
            <p:cNvSpPr/>
            <p:nvPr/>
          </p:nvSpPr>
          <p:spPr>
            <a:xfrm>
              <a:off x="0" y="0"/>
              <a:ext cx="7560000" cy="2005200"/>
            </a:xfrm>
            <a:custGeom>
              <a:avLst/>
              <a:gdLst>
                <a:gd name="connsiteX0" fmla="*/ 5715 w 7360920"/>
                <a:gd name="connsiteY0" fmla="*/ 0 h 2045970"/>
                <a:gd name="connsiteX1" fmla="*/ 5715 w 7360920"/>
                <a:gd name="connsiteY1" fmla="*/ 2045970 h 2045970"/>
                <a:gd name="connsiteX2" fmla="*/ 7360920 w 7360920"/>
                <a:gd name="connsiteY2" fmla="*/ 480060 h 2045970"/>
                <a:gd name="connsiteX3" fmla="*/ 7360920 w 7360920"/>
                <a:gd name="connsiteY3" fmla="*/ 40005 h 2045970"/>
                <a:gd name="connsiteX4" fmla="*/ 0 w 7360920"/>
                <a:gd name="connsiteY4" fmla="*/ 40005 h 2045970"/>
                <a:gd name="connsiteX5" fmla="*/ 5715 w 7360920"/>
                <a:gd name="connsiteY5" fmla="*/ 0 h 2045970"/>
                <a:gd name="connsiteX0" fmla="*/ 0 w 7360920"/>
                <a:gd name="connsiteY0" fmla="*/ 41148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5" fmla="*/ 0 w 7360920"/>
                <a:gd name="connsiteY5" fmla="*/ 41148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0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0920" h="2005965">
                  <a:moveTo>
                    <a:pt x="0" y="0"/>
                  </a:moveTo>
                  <a:lnTo>
                    <a:pt x="0" y="2005965"/>
                  </a:lnTo>
                  <a:cubicBezTo>
                    <a:pt x="1977390" y="1043940"/>
                    <a:pt x="4114800" y="510540"/>
                    <a:pt x="7360920" y="440055"/>
                  </a:cubicBezTo>
                  <a:lnTo>
                    <a:pt x="7360920" y="0"/>
                  </a:lnTo>
                  <a:lnTo>
                    <a:pt x="0" y="0"/>
                  </a:lnTo>
                  <a:close/>
                </a:path>
              </a:pathLst>
            </a:custGeom>
            <a:solidFill>
              <a:srgbClr val="6A1D1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8" name="Text Box 3"/>
            <p:cNvSpPr txBox="1"/>
            <p:nvPr/>
          </p:nvSpPr>
          <p:spPr>
            <a:xfrm>
              <a:off x="148590" y="148590"/>
              <a:ext cx="7119257" cy="144589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r">
                <a:spcAft>
                  <a:spcPts val="0"/>
                </a:spcAft>
                <a:tabLst>
                  <a:tab pos="2865755" algn="ctr"/>
                  <a:tab pos="5731510" algn="r"/>
                </a:tabLst>
              </a:pPr>
              <a:r>
                <a:rPr lang="en-GB" sz="2800" dirty="0" smtClean="0">
                  <a:solidFill>
                    <a:srgbClr val="FFFFFF"/>
                  </a:solidFill>
                  <a:effectLst/>
                  <a:ea typeface="Calibri" panose="020F0502020204030204" pitchFamily="34" charset="0"/>
                  <a:cs typeface="Arial" panose="020B0604020202020204" pitchFamily="34" charset="0"/>
                </a:rPr>
                <a:t>ALEO </a:t>
              </a:r>
              <a:r>
                <a:rPr lang="en-GB" sz="2800" dirty="0">
                  <a:solidFill>
                    <a:srgbClr val="FFFFFF"/>
                  </a:solidFill>
                  <a:effectLst/>
                  <a:ea typeface="Calibri" panose="020F0502020204030204" pitchFamily="34" charset="0"/>
                  <a:cs typeface="Arial" panose="020B0604020202020204" pitchFamily="34" charset="0"/>
                </a:rPr>
                <a:t>East </a:t>
              </a:r>
              <a:r>
                <a:rPr lang="en-GB" sz="2800" dirty="0" smtClean="0">
                  <a:solidFill>
                    <a:srgbClr val="FFFFFF"/>
                  </a:solidFill>
                  <a:effectLst/>
                  <a:ea typeface="Calibri" panose="020F0502020204030204" pitchFamily="34" charset="0"/>
                  <a:cs typeface="Arial" panose="020B0604020202020204" pitchFamily="34" charset="0"/>
                </a:rPr>
                <a:t>Midlands 	</a:t>
              </a:r>
              <a:r>
                <a:rPr lang="en-GB" sz="2800" dirty="0">
                  <a:solidFill>
                    <a:srgbClr val="FFFFFF"/>
                  </a:solidFill>
                  <a:latin typeface="Arial" panose="020B0604020202020204" pitchFamily="34" charset="0"/>
                  <a:ea typeface="Calibri" panose="020F0502020204030204" pitchFamily="34" charset="0"/>
                  <a:cs typeface="Arial" panose="020B0604020202020204" pitchFamily="34" charset="0"/>
                </a:rPr>
                <a:t> </a:t>
              </a:r>
              <a:r>
                <a:rPr lang="en-GB" sz="1200" dirty="0">
                  <a:solidFill>
                    <a:srgbClr val="FFFFFF"/>
                  </a:solidFill>
                  <a:latin typeface="Arial" panose="020B0604020202020204" pitchFamily="34" charset="0"/>
                  <a:ea typeface="Calibri" panose="020F0502020204030204" pitchFamily="34" charset="0"/>
                  <a:cs typeface="Arial" panose="020B0604020202020204" pitchFamily="34" charset="0"/>
                </a:rPr>
                <a:t>the new identity of East Midlands Carbon Action Network </a:t>
              </a:r>
              <a:r>
                <a:rPr lang="en-GB" sz="2800" dirty="0" smtClean="0">
                  <a:solidFill>
                    <a:srgbClr val="FFFFFF"/>
                  </a:solidFill>
                  <a:effectLst/>
                  <a:ea typeface="Calibri" panose="020F0502020204030204" pitchFamily="34" charset="0"/>
                  <a:cs typeface="Arial" panose="020B0604020202020204" pitchFamily="34" charset="0"/>
                </a:rPr>
                <a:t>		 </a:t>
              </a:r>
              <a:r>
                <a:rPr lang="en-GB" sz="1100" dirty="0">
                  <a:solidFill>
                    <a:srgbClr val="FFFFFF"/>
                  </a:solidFill>
                  <a:effectLst/>
                  <a:ea typeface="Calibri" panose="020F0502020204030204" pitchFamily="34" charset="0"/>
                  <a:cs typeface="Arial" panose="020B0604020202020204" pitchFamily="34" charset="0"/>
                </a:rPr>
                <a:t/>
              </a:r>
              <a:br>
                <a:rPr lang="en-GB" sz="1100" dirty="0">
                  <a:solidFill>
                    <a:srgbClr val="FFFFFF"/>
                  </a:solidFill>
                  <a:effectLst/>
                  <a:ea typeface="Calibri" panose="020F0502020204030204" pitchFamily="34" charset="0"/>
                  <a:cs typeface="Arial" panose="020B0604020202020204" pitchFamily="34" charset="0"/>
                </a:rPr>
              </a:br>
              <a:r>
                <a:rPr lang="en-GB" sz="1100" dirty="0">
                  <a:solidFill>
                    <a:srgbClr val="FFFFFF"/>
                  </a:solidFill>
                  <a:effectLst/>
                  <a:latin typeface="Arial" panose="020B0604020202020204" pitchFamily="34" charset="0"/>
                  <a:ea typeface="Calibri" panose="020F0502020204030204" pitchFamily="34" charset="0"/>
                  <a:cs typeface="Arial" panose="020B0604020202020204" pitchFamily="34" charset="0"/>
                </a:rPr>
                <a:t> </a:t>
              </a:r>
              <a:endParaRPr lang="en-GB" sz="1100" dirty="0">
                <a:effectLst/>
                <a:latin typeface="Arial" panose="020B0604020202020204" pitchFamily="34" charset="0"/>
                <a:ea typeface="Calibri" panose="020F0502020204030204" pitchFamily="34" charset="0"/>
                <a:cs typeface="Times New Roman" panose="02020603050405020304" pitchFamily="18" charset="0"/>
              </a:endParaRPr>
            </a:p>
          </p:txBody>
        </p:sp>
      </p:grpSp>
      <p:pic>
        <p:nvPicPr>
          <p:cNvPr id="9" name="Picture 8" descr="G:\work\ALEO\logo\regions\aleo east midlands - email.jpg"/>
          <p:cNvPicPr/>
          <p:nvPr/>
        </p:nvPicPr>
        <p:blipFill>
          <a:blip r:embed="rId4">
            <a:extLst>
              <a:ext uri="{28A0092B-C50C-407E-A947-70E740481C1C}">
                <a14:useLocalDpi xmlns:a14="http://schemas.microsoft.com/office/drawing/2010/main" val="0"/>
              </a:ext>
            </a:extLst>
          </a:blip>
          <a:srcRect/>
          <a:stretch>
            <a:fillRect/>
          </a:stretch>
        </p:blipFill>
        <p:spPr bwMode="auto">
          <a:xfrm>
            <a:off x="6516216" y="714209"/>
            <a:ext cx="2190750" cy="1371600"/>
          </a:xfrm>
          <a:prstGeom prst="rect">
            <a:avLst/>
          </a:prstGeom>
          <a:noFill/>
          <a:ln>
            <a:noFill/>
          </a:ln>
        </p:spPr>
      </p:pic>
    </p:spTree>
    <p:extLst>
      <p:ext uri="{BB962C8B-B14F-4D97-AF65-F5344CB8AC3E}">
        <p14:creationId xmlns:p14="http://schemas.microsoft.com/office/powerpoint/2010/main" val="33474205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069" y="3140968"/>
            <a:ext cx="7319846" cy="3384376"/>
          </a:xfrm>
        </p:spPr>
        <p:txBody>
          <a:bodyPr>
            <a:normAutofit fontScale="90000"/>
          </a:bodyPr>
          <a:lstStyle/>
          <a:p>
            <a:pPr algn="l"/>
            <a:r>
              <a:rPr lang="en-GB" sz="2000" b="1" dirty="0" smtClean="0">
                <a:latin typeface="Arial" panose="020B0604020202020204" pitchFamily="34" charset="0"/>
                <a:cs typeface="Arial" panose="020B0604020202020204" pitchFamily="34" charset="0"/>
              </a:rPr>
              <a:t>Leasehold Reform (energy efficiency) bill: energy efficient flats</a:t>
            </a:r>
            <a:br>
              <a:rPr lang="en-GB" sz="2000" b="1" dirty="0" smtClean="0">
                <a:latin typeface="Arial" panose="020B0604020202020204" pitchFamily="34" charset="0"/>
                <a:cs typeface="Arial" panose="020B0604020202020204" pitchFamily="34" charset="0"/>
              </a:rPr>
            </a:br>
            <a:r>
              <a:rPr lang="en-GB" sz="2000" b="1" dirty="0" smtClean="0">
                <a:latin typeface="Arial" panose="020B0604020202020204" pitchFamily="34" charset="0"/>
                <a:cs typeface="Arial" panose="020B0604020202020204" pitchFamily="34" charset="0"/>
              </a:rPr>
              <a:t/>
            </a:r>
            <a:br>
              <a:rPr lang="en-GB" sz="2000" b="1" dirty="0" smtClean="0">
                <a:latin typeface="Arial" panose="020B0604020202020204" pitchFamily="34" charset="0"/>
                <a:cs typeface="Arial" panose="020B0604020202020204" pitchFamily="34" charset="0"/>
              </a:rPr>
            </a:br>
            <a:r>
              <a:rPr lang="en-GB" sz="2000" dirty="0" smtClean="0">
                <a:latin typeface="Arial" panose="020B0604020202020204" pitchFamily="34" charset="0"/>
                <a:cs typeface="Arial" panose="020B0604020202020204" pitchFamily="34" charset="0"/>
              </a:rPr>
              <a:t>- to make energy improvements in blocks of flats easier</a:t>
            </a:r>
            <a:br>
              <a:rPr lang="en-GB" sz="2000" dirty="0" smtClean="0">
                <a:latin typeface="Arial" panose="020B0604020202020204" pitchFamily="34" charset="0"/>
                <a:cs typeface="Arial" panose="020B0604020202020204" pitchFamily="34" charset="0"/>
              </a:rPr>
            </a:br>
            <a:r>
              <a:rPr lang="en-GB" sz="2000" dirty="0" smtClean="0">
                <a:latin typeface="Arial" panose="020B0604020202020204" pitchFamily="34" charset="0"/>
                <a:cs typeface="Arial" panose="020B0604020202020204" pitchFamily="34" charset="0"/>
              </a:rPr>
              <a:t>- would apply to homes in England and Wales (not Scotland)</a:t>
            </a:r>
            <a:br>
              <a:rPr lang="en-GB" sz="2000" dirty="0" smtClean="0">
                <a:latin typeface="Arial" panose="020B0604020202020204" pitchFamily="34" charset="0"/>
                <a:cs typeface="Arial" panose="020B0604020202020204" pitchFamily="34" charset="0"/>
              </a:rPr>
            </a:br>
            <a:r>
              <a:rPr lang="en-GB" sz="2000" b="1" dirty="0" smtClean="0">
                <a:latin typeface="Arial" panose="020B0604020202020204" pitchFamily="34" charset="0"/>
                <a:cs typeface="Arial" panose="020B0604020202020204" pitchFamily="34" charset="0"/>
              </a:rPr>
              <a:t/>
            </a:r>
            <a:br>
              <a:rPr lang="en-GB" sz="2000" b="1" dirty="0" smtClean="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The Association for the Conservation of Energy and others have asked us to support a call for a private member’s bill to address energy efficiency in leasehold properties</a:t>
            </a:r>
            <a:r>
              <a:rPr lang="en-GB" sz="2000" dirty="0" smtClean="0">
                <a:latin typeface="Arial" panose="020B0604020202020204" pitchFamily="34" charset="0"/>
                <a:cs typeface="Arial" panose="020B0604020202020204" pitchFamily="34" charset="0"/>
              </a:rPr>
              <a:t>. </a:t>
            </a:r>
            <a:br>
              <a:rPr lang="en-GB" sz="2000" dirty="0" smtClean="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
            </a:r>
            <a:br>
              <a:rPr lang="en-GB" sz="2000" dirty="0">
                <a:latin typeface="Arial" panose="020B0604020202020204" pitchFamily="34" charset="0"/>
                <a:cs typeface="Arial" panose="020B0604020202020204" pitchFamily="34" charset="0"/>
              </a:rPr>
            </a:br>
            <a:r>
              <a:rPr lang="en-GB" sz="2000" b="1" dirty="0" smtClean="0">
                <a:latin typeface="Arial" panose="020B0604020202020204" pitchFamily="34" charset="0"/>
                <a:cs typeface="Arial" panose="020B0604020202020204" pitchFamily="34" charset="0"/>
              </a:rPr>
              <a:t>ALEO has registered its support.</a:t>
            </a:r>
            <a:br>
              <a:rPr lang="en-GB" sz="2000" b="1" dirty="0" smtClean="0">
                <a:latin typeface="Arial" panose="020B0604020202020204" pitchFamily="34" charset="0"/>
                <a:cs typeface="Arial" panose="020B0604020202020204" pitchFamily="34" charset="0"/>
              </a:rPr>
            </a:br>
            <a:r>
              <a:rPr lang="en-GB" sz="2000" b="1" dirty="0" smtClean="0">
                <a:latin typeface="Arial" panose="020B0604020202020204" pitchFamily="34" charset="0"/>
                <a:cs typeface="Arial" panose="020B0604020202020204" pitchFamily="34" charset="0"/>
              </a:rPr>
              <a:t>Any update?</a:t>
            </a:r>
            <a:endParaRPr lang="en-GB" sz="2000" b="1" dirty="0">
              <a:latin typeface="Arial" panose="020B0604020202020204" pitchFamily="34" charset="0"/>
              <a:cs typeface="Arial" panose="020B0604020202020204" pitchFamily="34" charset="0"/>
            </a:endParaRPr>
          </a:p>
        </p:txBody>
      </p:sp>
      <p:sp>
        <p:nvSpPr>
          <p:cNvPr id="3" name="Rectangle 2"/>
          <p:cNvSpPr/>
          <p:nvPr/>
        </p:nvSpPr>
        <p:spPr>
          <a:xfrm>
            <a:off x="899591" y="1991953"/>
            <a:ext cx="7440047" cy="1077218"/>
          </a:xfrm>
          <a:prstGeom prst="rect">
            <a:avLst/>
          </a:prstGeom>
        </p:spPr>
        <p:txBody>
          <a:bodyPr wrap="square">
            <a:spAutoFit/>
          </a:bodyPr>
          <a:lstStyle/>
          <a:p>
            <a:r>
              <a:rPr lang="en-GB" sz="3200" b="1" dirty="0" smtClean="0">
                <a:latin typeface="Arial" panose="020B0604020202020204" pitchFamily="34" charset="0"/>
                <a:cs typeface="Arial" panose="020B0604020202020204" pitchFamily="34" charset="0"/>
              </a:rPr>
              <a:t>Leasehold Reform (Energy Efficiency) Bill – private members bill</a:t>
            </a:r>
          </a:p>
        </p:txBody>
      </p:sp>
      <p:grpSp>
        <p:nvGrpSpPr>
          <p:cNvPr id="6" name="Group 5"/>
          <p:cNvGrpSpPr/>
          <p:nvPr/>
        </p:nvGrpSpPr>
        <p:grpSpPr>
          <a:xfrm>
            <a:off x="0" y="9665"/>
            <a:ext cx="9144000" cy="2492896"/>
            <a:chOff x="0" y="0"/>
            <a:chExt cx="7560000" cy="2005200"/>
          </a:xfrm>
        </p:grpSpPr>
        <p:sp>
          <p:nvSpPr>
            <p:cNvPr id="7" name="Freeform 6"/>
            <p:cNvSpPr/>
            <p:nvPr/>
          </p:nvSpPr>
          <p:spPr>
            <a:xfrm>
              <a:off x="0" y="0"/>
              <a:ext cx="7560000" cy="2005200"/>
            </a:xfrm>
            <a:custGeom>
              <a:avLst/>
              <a:gdLst>
                <a:gd name="connsiteX0" fmla="*/ 5715 w 7360920"/>
                <a:gd name="connsiteY0" fmla="*/ 0 h 2045970"/>
                <a:gd name="connsiteX1" fmla="*/ 5715 w 7360920"/>
                <a:gd name="connsiteY1" fmla="*/ 2045970 h 2045970"/>
                <a:gd name="connsiteX2" fmla="*/ 7360920 w 7360920"/>
                <a:gd name="connsiteY2" fmla="*/ 480060 h 2045970"/>
                <a:gd name="connsiteX3" fmla="*/ 7360920 w 7360920"/>
                <a:gd name="connsiteY3" fmla="*/ 40005 h 2045970"/>
                <a:gd name="connsiteX4" fmla="*/ 0 w 7360920"/>
                <a:gd name="connsiteY4" fmla="*/ 40005 h 2045970"/>
                <a:gd name="connsiteX5" fmla="*/ 5715 w 7360920"/>
                <a:gd name="connsiteY5" fmla="*/ 0 h 2045970"/>
                <a:gd name="connsiteX0" fmla="*/ 0 w 7360920"/>
                <a:gd name="connsiteY0" fmla="*/ 41148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5" fmla="*/ 0 w 7360920"/>
                <a:gd name="connsiteY5" fmla="*/ 41148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0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0920" h="2005965">
                  <a:moveTo>
                    <a:pt x="0" y="0"/>
                  </a:moveTo>
                  <a:lnTo>
                    <a:pt x="0" y="2005965"/>
                  </a:lnTo>
                  <a:cubicBezTo>
                    <a:pt x="1977390" y="1043940"/>
                    <a:pt x="4114800" y="510540"/>
                    <a:pt x="7360920" y="440055"/>
                  </a:cubicBezTo>
                  <a:lnTo>
                    <a:pt x="7360920" y="0"/>
                  </a:lnTo>
                  <a:lnTo>
                    <a:pt x="0" y="0"/>
                  </a:lnTo>
                  <a:close/>
                </a:path>
              </a:pathLst>
            </a:custGeom>
            <a:solidFill>
              <a:srgbClr val="6A1D1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8" name="Text Box 3"/>
            <p:cNvSpPr txBox="1"/>
            <p:nvPr/>
          </p:nvSpPr>
          <p:spPr>
            <a:xfrm>
              <a:off x="148590" y="148590"/>
              <a:ext cx="7119257" cy="144589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r">
                <a:spcAft>
                  <a:spcPts val="0"/>
                </a:spcAft>
                <a:tabLst>
                  <a:tab pos="2865755" algn="ctr"/>
                  <a:tab pos="5731510" algn="r"/>
                </a:tabLst>
              </a:pPr>
              <a:r>
                <a:rPr lang="en-GB" sz="2800" dirty="0" smtClean="0">
                  <a:solidFill>
                    <a:srgbClr val="FFFFFF"/>
                  </a:solidFill>
                  <a:effectLst/>
                  <a:ea typeface="Calibri" panose="020F0502020204030204" pitchFamily="34" charset="0"/>
                  <a:cs typeface="Arial" panose="020B0604020202020204" pitchFamily="34" charset="0"/>
                </a:rPr>
                <a:t>ALEO </a:t>
              </a:r>
              <a:r>
                <a:rPr lang="en-GB" sz="2800" dirty="0">
                  <a:solidFill>
                    <a:srgbClr val="FFFFFF"/>
                  </a:solidFill>
                  <a:effectLst/>
                  <a:ea typeface="Calibri" panose="020F0502020204030204" pitchFamily="34" charset="0"/>
                  <a:cs typeface="Arial" panose="020B0604020202020204" pitchFamily="34" charset="0"/>
                </a:rPr>
                <a:t>East </a:t>
              </a:r>
              <a:r>
                <a:rPr lang="en-GB" sz="2800" dirty="0" smtClean="0">
                  <a:solidFill>
                    <a:srgbClr val="FFFFFF"/>
                  </a:solidFill>
                  <a:effectLst/>
                  <a:ea typeface="Calibri" panose="020F0502020204030204" pitchFamily="34" charset="0"/>
                  <a:cs typeface="Arial" panose="020B0604020202020204" pitchFamily="34" charset="0"/>
                </a:rPr>
                <a:t>Midlands 	</a:t>
              </a:r>
              <a:r>
                <a:rPr lang="en-GB" sz="2800" dirty="0">
                  <a:solidFill>
                    <a:srgbClr val="FFFFFF"/>
                  </a:solidFill>
                  <a:latin typeface="Arial" panose="020B0604020202020204" pitchFamily="34" charset="0"/>
                  <a:ea typeface="Calibri" panose="020F0502020204030204" pitchFamily="34" charset="0"/>
                  <a:cs typeface="Arial" panose="020B0604020202020204" pitchFamily="34" charset="0"/>
                </a:rPr>
                <a:t> </a:t>
              </a:r>
              <a:r>
                <a:rPr lang="en-GB" sz="1200" dirty="0">
                  <a:solidFill>
                    <a:srgbClr val="FFFFFF"/>
                  </a:solidFill>
                  <a:latin typeface="Arial" panose="020B0604020202020204" pitchFamily="34" charset="0"/>
                  <a:ea typeface="Calibri" panose="020F0502020204030204" pitchFamily="34" charset="0"/>
                  <a:cs typeface="Arial" panose="020B0604020202020204" pitchFamily="34" charset="0"/>
                </a:rPr>
                <a:t>the new identity of East Midlands Carbon Action Network </a:t>
              </a:r>
              <a:r>
                <a:rPr lang="en-GB" sz="2800" dirty="0" smtClean="0">
                  <a:solidFill>
                    <a:srgbClr val="FFFFFF"/>
                  </a:solidFill>
                  <a:effectLst/>
                  <a:ea typeface="Calibri" panose="020F0502020204030204" pitchFamily="34" charset="0"/>
                  <a:cs typeface="Arial" panose="020B0604020202020204" pitchFamily="34" charset="0"/>
                </a:rPr>
                <a:t>		 </a:t>
              </a:r>
              <a:r>
                <a:rPr lang="en-GB" sz="1100" dirty="0">
                  <a:solidFill>
                    <a:srgbClr val="FFFFFF"/>
                  </a:solidFill>
                  <a:effectLst/>
                  <a:ea typeface="Calibri" panose="020F0502020204030204" pitchFamily="34" charset="0"/>
                  <a:cs typeface="Arial" panose="020B0604020202020204" pitchFamily="34" charset="0"/>
                </a:rPr>
                <a:t/>
              </a:r>
              <a:br>
                <a:rPr lang="en-GB" sz="1100" dirty="0">
                  <a:solidFill>
                    <a:srgbClr val="FFFFFF"/>
                  </a:solidFill>
                  <a:effectLst/>
                  <a:ea typeface="Calibri" panose="020F0502020204030204" pitchFamily="34" charset="0"/>
                  <a:cs typeface="Arial" panose="020B0604020202020204" pitchFamily="34" charset="0"/>
                </a:rPr>
              </a:br>
              <a:r>
                <a:rPr lang="en-GB" sz="1100" dirty="0">
                  <a:solidFill>
                    <a:srgbClr val="FFFFFF"/>
                  </a:solidFill>
                  <a:effectLst/>
                  <a:latin typeface="Arial" panose="020B0604020202020204" pitchFamily="34" charset="0"/>
                  <a:ea typeface="Calibri" panose="020F0502020204030204" pitchFamily="34" charset="0"/>
                  <a:cs typeface="Arial" panose="020B0604020202020204" pitchFamily="34" charset="0"/>
                </a:rPr>
                <a:t> </a:t>
              </a:r>
              <a:endParaRPr lang="en-GB" sz="1100" dirty="0">
                <a:effectLst/>
                <a:latin typeface="Arial" panose="020B0604020202020204" pitchFamily="34" charset="0"/>
                <a:ea typeface="Calibri" panose="020F0502020204030204" pitchFamily="34" charset="0"/>
                <a:cs typeface="Times New Roman" panose="02020603050405020304" pitchFamily="18" charset="0"/>
              </a:endParaRPr>
            </a:p>
          </p:txBody>
        </p:sp>
      </p:grpSp>
      <p:pic>
        <p:nvPicPr>
          <p:cNvPr id="9" name="Picture 8" descr="G:\work\ALEO\logo\regions\aleo east midlands - email.jpg"/>
          <p:cNvPicPr/>
          <p:nvPr/>
        </p:nvPicPr>
        <p:blipFill>
          <a:blip r:embed="rId3">
            <a:extLst>
              <a:ext uri="{28A0092B-C50C-407E-A947-70E740481C1C}">
                <a14:useLocalDpi xmlns:a14="http://schemas.microsoft.com/office/drawing/2010/main" val="0"/>
              </a:ext>
            </a:extLst>
          </a:blip>
          <a:srcRect/>
          <a:stretch>
            <a:fillRect/>
          </a:stretch>
        </p:blipFill>
        <p:spPr bwMode="auto">
          <a:xfrm>
            <a:off x="6477155" y="699204"/>
            <a:ext cx="2190750" cy="1371600"/>
          </a:xfrm>
          <a:prstGeom prst="rect">
            <a:avLst/>
          </a:prstGeom>
          <a:noFill/>
          <a:ln>
            <a:noFill/>
          </a:ln>
        </p:spPr>
      </p:pic>
    </p:spTree>
    <p:extLst>
      <p:ext uri="{BB962C8B-B14F-4D97-AF65-F5344CB8AC3E}">
        <p14:creationId xmlns:p14="http://schemas.microsoft.com/office/powerpoint/2010/main" val="3637001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496763"/>
            <a:ext cx="7776863" cy="3884565"/>
          </a:xfrm>
        </p:spPr>
        <p:txBody>
          <a:bodyPr>
            <a:normAutofit/>
          </a:bodyPr>
          <a:lstStyle/>
          <a:p>
            <a:pPr algn="l"/>
            <a:r>
              <a:rPr lang="en-GB" sz="2000" b="1" dirty="0" smtClean="0">
                <a:latin typeface="Arial" panose="020B0604020202020204" pitchFamily="34" charset="0"/>
                <a:cs typeface="Arial" panose="020B0604020202020204" pitchFamily="34" charset="0"/>
              </a:rPr>
              <a:t>DECC consultation on Warm Homes Discount Scheme 2016/17</a:t>
            </a:r>
            <a:br>
              <a:rPr lang="en-GB" sz="2000" b="1" dirty="0" smtClean="0">
                <a:latin typeface="Arial" panose="020B0604020202020204" pitchFamily="34" charset="0"/>
                <a:cs typeface="Arial" panose="020B0604020202020204" pitchFamily="34" charset="0"/>
              </a:rPr>
            </a:br>
            <a:r>
              <a:rPr lang="en-GB" sz="2000" dirty="0" smtClean="0">
                <a:latin typeface="Arial" panose="020B0604020202020204" pitchFamily="34" charset="0"/>
                <a:cs typeface="Arial" panose="020B0604020202020204" pitchFamily="34" charset="0"/>
              </a:rPr>
              <a:t>- Consultation opened 8</a:t>
            </a:r>
            <a:r>
              <a:rPr lang="en-GB" sz="2000" baseline="30000" dirty="0" smtClean="0">
                <a:latin typeface="Arial" panose="020B0604020202020204" pitchFamily="34" charset="0"/>
                <a:cs typeface="Arial" panose="020B0604020202020204" pitchFamily="34" charset="0"/>
              </a:rPr>
              <a:t>th</a:t>
            </a:r>
            <a:r>
              <a:rPr lang="en-GB" sz="2000" dirty="0" smtClean="0">
                <a:latin typeface="Arial" panose="020B0604020202020204" pitchFamily="34" charset="0"/>
                <a:cs typeface="Arial" panose="020B0604020202020204" pitchFamily="34" charset="0"/>
              </a:rPr>
              <a:t> April and closed on 6</a:t>
            </a:r>
            <a:r>
              <a:rPr lang="en-GB" sz="2000" baseline="30000" dirty="0" smtClean="0">
                <a:latin typeface="Arial" panose="020B0604020202020204" pitchFamily="34" charset="0"/>
                <a:cs typeface="Arial" panose="020B0604020202020204" pitchFamily="34" charset="0"/>
              </a:rPr>
              <a:t>th</a:t>
            </a:r>
            <a:r>
              <a:rPr lang="en-GB" sz="2000" dirty="0" smtClean="0">
                <a:latin typeface="Arial" panose="020B0604020202020204" pitchFamily="34" charset="0"/>
                <a:cs typeface="Arial" panose="020B0604020202020204" pitchFamily="34" charset="0"/>
              </a:rPr>
              <a:t> May 2016</a:t>
            </a:r>
            <a:br>
              <a:rPr lang="en-GB" sz="2000" dirty="0" smtClean="0">
                <a:latin typeface="Arial" panose="020B0604020202020204" pitchFamily="34" charset="0"/>
                <a:cs typeface="Arial" panose="020B0604020202020204" pitchFamily="34" charset="0"/>
              </a:rPr>
            </a:br>
            <a:r>
              <a:rPr lang="en-GB" sz="2000" dirty="0" smtClean="0">
                <a:latin typeface="Arial" panose="020B0604020202020204" pitchFamily="34" charset="0"/>
                <a:cs typeface="Arial" panose="020B0604020202020204" pitchFamily="34" charset="0"/>
              </a:rPr>
              <a:t>- set out what the WHD has achieved since its introduction in 2011 and proposals for changes to the scheme for 2016/17. It also sought views on future WHD eligibility beyond 2017.</a:t>
            </a:r>
            <a:br>
              <a:rPr lang="en-GB" sz="2000" dirty="0" smtClean="0">
                <a:latin typeface="Arial" panose="020B0604020202020204" pitchFamily="34" charset="0"/>
                <a:cs typeface="Arial" panose="020B0604020202020204" pitchFamily="34" charset="0"/>
              </a:rPr>
            </a:br>
            <a:r>
              <a:rPr lang="en-GB" sz="2000" dirty="0" smtClean="0">
                <a:latin typeface="Arial" panose="020B0604020202020204" pitchFamily="34" charset="0"/>
                <a:cs typeface="Arial" panose="020B0604020202020204" pitchFamily="34" charset="0"/>
              </a:rPr>
              <a:t/>
            </a:r>
            <a:br>
              <a:rPr lang="en-GB" sz="2000" dirty="0" smtClean="0">
                <a:latin typeface="Arial" panose="020B0604020202020204" pitchFamily="34" charset="0"/>
                <a:cs typeface="Arial" panose="020B0604020202020204" pitchFamily="34" charset="0"/>
              </a:rPr>
            </a:br>
            <a:r>
              <a:rPr lang="en-GB" sz="2000" b="1" dirty="0" smtClean="0">
                <a:latin typeface="Arial" panose="020B0604020202020204" pitchFamily="34" charset="0"/>
                <a:cs typeface="Arial" panose="020B0604020202020204" pitchFamily="34" charset="0"/>
              </a:rPr>
              <a:t>Status</a:t>
            </a:r>
            <a:r>
              <a:rPr lang="en-GB" sz="2000" dirty="0" smtClean="0">
                <a:latin typeface="Arial" panose="020B0604020202020204" pitchFamily="34" charset="0"/>
                <a:cs typeface="Arial" panose="020B0604020202020204" pitchFamily="34" charset="0"/>
              </a:rPr>
              <a:t> – DECC published its response 29</a:t>
            </a:r>
            <a:r>
              <a:rPr lang="en-GB" sz="2000" baseline="30000" dirty="0" smtClean="0">
                <a:latin typeface="Arial" panose="020B0604020202020204" pitchFamily="34" charset="0"/>
                <a:cs typeface="Arial" panose="020B0604020202020204" pitchFamily="34" charset="0"/>
              </a:rPr>
              <a:t>th</a:t>
            </a:r>
            <a:r>
              <a:rPr lang="en-GB" sz="2000" dirty="0" smtClean="0">
                <a:latin typeface="Arial" panose="020B0604020202020204" pitchFamily="34" charset="0"/>
                <a:cs typeface="Arial" panose="020B0604020202020204" pitchFamily="34" charset="0"/>
              </a:rPr>
              <a:t> June 2016</a:t>
            </a:r>
            <a:r>
              <a:rPr lang="en-GB" sz="2000" dirty="0"/>
              <a:t> </a:t>
            </a:r>
            <a:r>
              <a:rPr lang="en-GB" sz="2000" dirty="0">
                <a:hlinkClick r:id="rId3"/>
              </a:rPr>
              <a:t>https://</a:t>
            </a:r>
            <a:r>
              <a:rPr lang="en-GB" sz="2000" dirty="0" smtClean="0">
                <a:hlinkClick r:id="rId3"/>
              </a:rPr>
              <a:t>www.gov.uk/government/consultations/warm-home-discount-scheme-201617</a:t>
            </a:r>
            <a:r>
              <a:rPr lang="en-GB" sz="2000" dirty="0" smtClean="0"/>
              <a:t/>
            </a:r>
            <a:br>
              <a:rPr lang="en-GB" sz="2000" dirty="0" smtClean="0"/>
            </a:br>
            <a:r>
              <a:rPr lang="en-GB" sz="2000" dirty="0" smtClean="0"/>
              <a:t> </a:t>
            </a:r>
            <a:r>
              <a:rPr lang="en-GB" sz="2000" dirty="0"/>
              <a:t/>
            </a:r>
            <a:br>
              <a:rPr lang="en-GB" sz="2000" dirty="0"/>
            </a:br>
            <a:endParaRPr lang="en-GB" sz="2000" dirty="0">
              <a:latin typeface="Arial" panose="020B0604020202020204" pitchFamily="34" charset="0"/>
              <a:cs typeface="Arial" panose="020B0604020202020204" pitchFamily="34" charset="0"/>
            </a:endParaRPr>
          </a:p>
        </p:txBody>
      </p:sp>
      <p:sp>
        <p:nvSpPr>
          <p:cNvPr id="3" name="Rectangle 2"/>
          <p:cNvSpPr/>
          <p:nvPr/>
        </p:nvSpPr>
        <p:spPr>
          <a:xfrm>
            <a:off x="1572767" y="1781828"/>
            <a:ext cx="5184575" cy="584775"/>
          </a:xfrm>
          <a:prstGeom prst="rect">
            <a:avLst/>
          </a:prstGeom>
        </p:spPr>
        <p:txBody>
          <a:bodyPr wrap="square">
            <a:spAutoFit/>
          </a:bodyPr>
          <a:lstStyle/>
          <a:p>
            <a:r>
              <a:rPr lang="en-GB" sz="3200" b="1" dirty="0" smtClean="0">
                <a:latin typeface="Arial" panose="020B0604020202020204" pitchFamily="34" charset="0"/>
                <a:cs typeface="Arial" panose="020B0604020202020204" pitchFamily="34" charset="0"/>
              </a:rPr>
              <a:t>DECC WHD Consultation</a:t>
            </a:r>
            <a:endParaRPr lang="en-GB" sz="2000" b="1" dirty="0" smtClean="0">
              <a:latin typeface="Arial" panose="020B0604020202020204" pitchFamily="34" charset="0"/>
              <a:cs typeface="Arial" panose="020B0604020202020204" pitchFamily="34" charset="0"/>
            </a:endParaRPr>
          </a:p>
        </p:txBody>
      </p:sp>
      <p:grpSp>
        <p:nvGrpSpPr>
          <p:cNvPr id="6" name="Group 5"/>
          <p:cNvGrpSpPr/>
          <p:nvPr/>
        </p:nvGrpSpPr>
        <p:grpSpPr>
          <a:xfrm>
            <a:off x="0" y="9665"/>
            <a:ext cx="9144000" cy="2492896"/>
            <a:chOff x="0" y="0"/>
            <a:chExt cx="7560000" cy="2005200"/>
          </a:xfrm>
        </p:grpSpPr>
        <p:sp>
          <p:nvSpPr>
            <p:cNvPr id="7" name="Freeform 6"/>
            <p:cNvSpPr/>
            <p:nvPr/>
          </p:nvSpPr>
          <p:spPr>
            <a:xfrm>
              <a:off x="0" y="0"/>
              <a:ext cx="7560000" cy="2005200"/>
            </a:xfrm>
            <a:custGeom>
              <a:avLst/>
              <a:gdLst>
                <a:gd name="connsiteX0" fmla="*/ 5715 w 7360920"/>
                <a:gd name="connsiteY0" fmla="*/ 0 h 2045970"/>
                <a:gd name="connsiteX1" fmla="*/ 5715 w 7360920"/>
                <a:gd name="connsiteY1" fmla="*/ 2045970 h 2045970"/>
                <a:gd name="connsiteX2" fmla="*/ 7360920 w 7360920"/>
                <a:gd name="connsiteY2" fmla="*/ 480060 h 2045970"/>
                <a:gd name="connsiteX3" fmla="*/ 7360920 w 7360920"/>
                <a:gd name="connsiteY3" fmla="*/ 40005 h 2045970"/>
                <a:gd name="connsiteX4" fmla="*/ 0 w 7360920"/>
                <a:gd name="connsiteY4" fmla="*/ 40005 h 2045970"/>
                <a:gd name="connsiteX5" fmla="*/ 5715 w 7360920"/>
                <a:gd name="connsiteY5" fmla="*/ 0 h 2045970"/>
                <a:gd name="connsiteX0" fmla="*/ 0 w 7360920"/>
                <a:gd name="connsiteY0" fmla="*/ 41148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5" fmla="*/ 0 w 7360920"/>
                <a:gd name="connsiteY5" fmla="*/ 41148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0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0920" h="2005965">
                  <a:moveTo>
                    <a:pt x="0" y="0"/>
                  </a:moveTo>
                  <a:lnTo>
                    <a:pt x="0" y="2005965"/>
                  </a:lnTo>
                  <a:cubicBezTo>
                    <a:pt x="1977390" y="1043940"/>
                    <a:pt x="4114800" y="510540"/>
                    <a:pt x="7360920" y="440055"/>
                  </a:cubicBezTo>
                  <a:lnTo>
                    <a:pt x="7360920" y="0"/>
                  </a:lnTo>
                  <a:lnTo>
                    <a:pt x="0" y="0"/>
                  </a:lnTo>
                  <a:close/>
                </a:path>
              </a:pathLst>
            </a:custGeom>
            <a:solidFill>
              <a:srgbClr val="6A1D1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8" name="Text Box 3"/>
            <p:cNvSpPr txBox="1"/>
            <p:nvPr/>
          </p:nvSpPr>
          <p:spPr>
            <a:xfrm>
              <a:off x="148590" y="148590"/>
              <a:ext cx="7119257" cy="144589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r">
                <a:spcAft>
                  <a:spcPts val="0"/>
                </a:spcAft>
                <a:tabLst>
                  <a:tab pos="2865755" algn="ctr"/>
                  <a:tab pos="5731510" algn="r"/>
                </a:tabLst>
              </a:pPr>
              <a:r>
                <a:rPr lang="en-GB" sz="2800" dirty="0" smtClean="0">
                  <a:solidFill>
                    <a:srgbClr val="FFFFFF"/>
                  </a:solidFill>
                  <a:effectLst/>
                  <a:ea typeface="Calibri" panose="020F0502020204030204" pitchFamily="34" charset="0"/>
                  <a:cs typeface="Arial" panose="020B0604020202020204" pitchFamily="34" charset="0"/>
                </a:rPr>
                <a:t>ALEO </a:t>
              </a:r>
              <a:r>
                <a:rPr lang="en-GB" sz="2800" dirty="0">
                  <a:solidFill>
                    <a:srgbClr val="FFFFFF"/>
                  </a:solidFill>
                  <a:effectLst/>
                  <a:ea typeface="Calibri" panose="020F0502020204030204" pitchFamily="34" charset="0"/>
                  <a:cs typeface="Arial" panose="020B0604020202020204" pitchFamily="34" charset="0"/>
                </a:rPr>
                <a:t>East </a:t>
              </a:r>
              <a:r>
                <a:rPr lang="en-GB" sz="2800" dirty="0" smtClean="0">
                  <a:solidFill>
                    <a:srgbClr val="FFFFFF"/>
                  </a:solidFill>
                  <a:effectLst/>
                  <a:ea typeface="Calibri" panose="020F0502020204030204" pitchFamily="34" charset="0"/>
                  <a:cs typeface="Arial" panose="020B0604020202020204" pitchFamily="34" charset="0"/>
                </a:rPr>
                <a:t>Midlands 	</a:t>
              </a:r>
              <a:r>
                <a:rPr lang="en-GB" sz="2800" dirty="0">
                  <a:solidFill>
                    <a:srgbClr val="FFFFFF"/>
                  </a:solidFill>
                  <a:latin typeface="Arial" panose="020B0604020202020204" pitchFamily="34" charset="0"/>
                  <a:ea typeface="Calibri" panose="020F0502020204030204" pitchFamily="34" charset="0"/>
                  <a:cs typeface="Arial" panose="020B0604020202020204" pitchFamily="34" charset="0"/>
                </a:rPr>
                <a:t> </a:t>
              </a:r>
              <a:r>
                <a:rPr lang="en-GB" sz="1200" dirty="0">
                  <a:solidFill>
                    <a:srgbClr val="FFFFFF"/>
                  </a:solidFill>
                  <a:latin typeface="Arial" panose="020B0604020202020204" pitchFamily="34" charset="0"/>
                  <a:ea typeface="Calibri" panose="020F0502020204030204" pitchFamily="34" charset="0"/>
                  <a:cs typeface="Arial" panose="020B0604020202020204" pitchFamily="34" charset="0"/>
                </a:rPr>
                <a:t>the new identity of East Midlands Carbon Action Network </a:t>
              </a:r>
              <a:r>
                <a:rPr lang="en-GB" sz="2800" dirty="0" smtClean="0">
                  <a:solidFill>
                    <a:srgbClr val="FFFFFF"/>
                  </a:solidFill>
                  <a:effectLst/>
                  <a:ea typeface="Calibri" panose="020F0502020204030204" pitchFamily="34" charset="0"/>
                  <a:cs typeface="Arial" panose="020B0604020202020204" pitchFamily="34" charset="0"/>
                </a:rPr>
                <a:t>		 </a:t>
              </a:r>
              <a:r>
                <a:rPr lang="en-GB" sz="1100" dirty="0">
                  <a:solidFill>
                    <a:srgbClr val="FFFFFF"/>
                  </a:solidFill>
                  <a:effectLst/>
                  <a:ea typeface="Calibri" panose="020F0502020204030204" pitchFamily="34" charset="0"/>
                  <a:cs typeface="Arial" panose="020B0604020202020204" pitchFamily="34" charset="0"/>
                </a:rPr>
                <a:t/>
              </a:r>
              <a:br>
                <a:rPr lang="en-GB" sz="1100" dirty="0">
                  <a:solidFill>
                    <a:srgbClr val="FFFFFF"/>
                  </a:solidFill>
                  <a:effectLst/>
                  <a:ea typeface="Calibri" panose="020F0502020204030204" pitchFamily="34" charset="0"/>
                  <a:cs typeface="Arial" panose="020B0604020202020204" pitchFamily="34" charset="0"/>
                </a:rPr>
              </a:br>
              <a:r>
                <a:rPr lang="en-GB" sz="1100" dirty="0">
                  <a:solidFill>
                    <a:srgbClr val="FFFFFF"/>
                  </a:solidFill>
                  <a:effectLst/>
                  <a:latin typeface="Arial" panose="020B0604020202020204" pitchFamily="34" charset="0"/>
                  <a:ea typeface="Calibri" panose="020F0502020204030204" pitchFamily="34" charset="0"/>
                  <a:cs typeface="Arial" panose="020B0604020202020204" pitchFamily="34" charset="0"/>
                </a:rPr>
                <a:t> </a:t>
              </a:r>
              <a:endParaRPr lang="en-GB" sz="1100" dirty="0">
                <a:effectLst/>
                <a:latin typeface="Arial" panose="020B0604020202020204" pitchFamily="34" charset="0"/>
                <a:ea typeface="Calibri" panose="020F0502020204030204" pitchFamily="34" charset="0"/>
                <a:cs typeface="Times New Roman" panose="02020603050405020304" pitchFamily="18" charset="0"/>
              </a:endParaRPr>
            </a:p>
          </p:txBody>
        </p:sp>
      </p:grpSp>
      <p:pic>
        <p:nvPicPr>
          <p:cNvPr id="9" name="Picture 8" descr="G:\work\ALEO\logo\regions\aleo east midlands - email.jpg"/>
          <p:cNvPicPr/>
          <p:nvPr/>
        </p:nvPicPr>
        <p:blipFill>
          <a:blip r:embed="rId4">
            <a:extLst>
              <a:ext uri="{28A0092B-C50C-407E-A947-70E740481C1C}">
                <a14:useLocalDpi xmlns:a14="http://schemas.microsoft.com/office/drawing/2010/main" val="0"/>
              </a:ext>
            </a:extLst>
          </a:blip>
          <a:srcRect/>
          <a:stretch>
            <a:fillRect/>
          </a:stretch>
        </p:blipFill>
        <p:spPr bwMode="auto">
          <a:xfrm>
            <a:off x="6477155" y="699204"/>
            <a:ext cx="2190750" cy="1371600"/>
          </a:xfrm>
          <a:prstGeom prst="rect">
            <a:avLst/>
          </a:prstGeom>
          <a:noFill/>
          <a:ln>
            <a:noFill/>
          </a:ln>
        </p:spPr>
      </p:pic>
    </p:spTree>
    <p:extLst>
      <p:ext uri="{BB962C8B-B14F-4D97-AF65-F5344CB8AC3E}">
        <p14:creationId xmlns:p14="http://schemas.microsoft.com/office/powerpoint/2010/main" val="35398011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4522" y="2198312"/>
            <a:ext cx="8039926" cy="4399040"/>
          </a:xfrm>
        </p:spPr>
        <p:txBody>
          <a:bodyPr>
            <a:noAutofit/>
          </a:bodyPr>
          <a:lstStyle/>
          <a:p>
            <a:pPr algn="l"/>
            <a:r>
              <a:rPr lang="en-GB" sz="2400" b="1" dirty="0" smtClean="0">
                <a:latin typeface="Arial" panose="020B0604020202020204" pitchFamily="34" charset="0"/>
                <a:cs typeface="Arial" panose="020B0604020202020204" pitchFamily="34" charset="0"/>
              </a:rPr>
              <a:t>Allocation of voluntary redress payments in the context of Enforcement cases</a:t>
            </a:r>
            <a:br>
              <a:rPr lang="en-GB" sz="2400" b="1" dirty="0" smtClean="0">
                <a:latin typeface="Arial" panose="020B0604020202020204" pitchFamily="34" charset="0"/>
                <a:cs typeface="Arial" panose="020B0604020202020204" pitchFamily="34" charset="0"/>
              </a:rPr>
            </a:br>
            <a:r>
              <a:rPr lang="en-GB" sz="1800" dirty="0" smtClean="0">
                <a:latin typeface="Arial" panose="020B0604020202020204" pitchFamily="34" charset="0"/>
                <a:cs typeface="Arial" panose="020B0604020202020204" pitchFamily="34" charset="0"/>
              </a:rPr>
              <a:t>Consultation took views on ways </a:t>
            </a:r>
            <a:r>
              <a:rPr lang="en-GB" sz="1800" dirty="0" smtClean="0"/>
              <a:t>to </a:t>
            </a:r>
            <a:r>
              <a:rPr lang="en-GB" sz="1800" dirty="0"/>
              <a:t>improve the allocation of voluntary redress payments that are made in the context of enforcement investigations conducted </a:t>
            </a:r>
            <a:r>
              <a:rPr lang="en-GB" sz="1800" dirty="0" smtClean="0"/>
              <a:t>by OFGEM using the </a:t>
            </a:r>
            <a:r>
              <a:rPr lang="en-GB" sz="1800" dirty="0"/>
              <a:t>Gas and Electricity Act powers. Voluntary redress payments are paid by companies investigated by </a:t>
            </a:r>
            <a:r>
              <a:rPr lang="en-GB" sz="1800" dirty="0" smtClean="0"/>
              <a:t>OFGEM, such </a:t>
            </a:r>
            <a:r>
              <a:rPr lang="en-GB" sz="1800" dirty="0"/>
              <a:t>payments are separate from (and can be in addition to) compensation payments made directly to consumers harmed by the companies’ wrongdoing. Voluntary redress payments are in lieu of, or in addition to, a financial penalty. </a:t>
            </a:r>
            <a:r>
              <a:rPr lang="en-GB" sz="1800" dirty="0" smtClean="0"/>
              <a:t>OFGEM decides the </a:t>
            </a:r>
            <a:r>
              <a:rPr lang="en-GB" sz="1800" dirty="0"/>
              <a:t>allocation of voluntary redress payments </a:t>
            </a:r>
            <a:r>
              <a:rPr lang="en-GB" sz="1800" dirty="0" smtClean="0"/>
              <a:t>after they’ve  agreed payment amount with </a:t>
            </a:r>
            <a:r>
              <a:rPr lang="en-GB" sz="1800" dirty="0"/>
              <a:t>the company.</a:t>
            </a:r>
            <a:r>
              <a:rPr lang="en-GB" sz="1800" b="1" dirty="0" smtClean="0">
                <a:latin typeface="Arial" panose="020B0604020202020204" pitchFamily="34" charset="0"/>
                <a:cs typeface="Arial" panose="020B0604020202020204" pitchFamily="34" charset="0"/>
              </a:rPr>
              <a:t/>
            </a:r>
            <a:br>
              <a:rPr lang="en-GB" sz="1800" b="1" dirty="0" smtClean="0">
                <a:latin typeface="Arial" panose="020B0604020202020204" pitchFamily="34" charset="0"/>
                <a:cs typeface="Arial" panose="020B0604020202020204" pitchFamily="34" charset="0"/>
              </a:rPr>
            </a:br>
            <a:r>
              <a:rPr lang="en-GB" sz="1800" dirty="0">
                <a:latin typeface="Arial" panose="020B0604020202020204" pitchFamily="34" charset="0"/>
                <a:cs typeface="Arial" panose="020B0604020202020204" pitchFamily="34" charset="0"/>
              </a:rPr>
              <a:t>I</a:t>
            </a:r>
            <a:r>
              <a:rPr lang="en-GB" sz="1800" dirty="0" smtClean="0">
                <a:latin typeface="Arial" panose="020B0604020202020204" pitchFamily="34" charset="0"/>
                <a:cs typeface="Arial" panose="020B0604020202020204" pitchFamily="34" charset="0"/>
              </a:rPr>
              <a:t>n 2014 and 2015 £73.5million was paid to charitable organisations and benefitted 223,000 customers.</a:t>
            </a:r>
            <a:br>
              <a:rPr lang="en-GB" sz="1800" dirty="0" smtClean="0">
                <a:latin typeface="Arial" panose="020B0604020202020204" pitchFamily="34" charset="0"/>
                <a:cs typeface="Arial" panose="020B0604020202020204" pitchFamily="34" charset="0"/>
              </a:rPr>
            </a:br>
            <a:r>
              <a:rPr lang="en-GB" sz="2000" b="1" dirty="0" smtClean="0">
                <a:latin typeface="Arial" panose="020B0604020202020204" pitchFamily="34" charset="0"/>
                <a:cs typeface="Arial" panose="020B0604020202020204" pitchFamily="34" charset="0"/>
              </a:rPr>
              <a:t>Consultation is closed on 24</a:t>
            </a:r>
            <a:r>
              <a:rPr lang="en-GB" sz="2000" b="1" baseline="30000" dirty="0" smtClean="0">
                <a:latin typeface="Arial" panose="020B0604020202020204" pitchFamily="34" charset="0"/>
                <a:cs typeface="Arial" panose="020B0604020202020204" pitchFamily="34" charset="0"/>
              </a:rPr>
              <a:t>th</a:t>
            </a:r>
            <a:r>
              <a:rPr lang="en-GB" sz="2000" b="1" dirty="0" smtClean="0">
                <a:latin typeface="Arial" panose="020B0604020202020204" pitchFamily="34" charset="0"/>
                <a:cs typeface="Arial" panose="020B0604020202020204" pitchFamily="34" charset="0"/>
              </a:rPr>
              <a:t> August 2016</a:t>
            </a:r>
            <a:br>
              <a:rPr lang="en-GB" sz="2000" b="1" dirty="0" smtClean="0">
                <a:latin typeface="Arial" panose="020B0604020202020204" pitchFamily="34" charset="0"/>
                <a:cs typeface="Arial" panose="020B0604020202020204" pitchFamily="34" charset="0"/>
              </a:rPr>
            </a:br>
            <a:r>
              <a:rPr lang="en-GB" sz="2000" b="1" dirty="0" smtClean="0">
                <a:latin typeface="Arial" panose="020B0604020202020204" pitchFamily="34" charset="0"/>
                <a:cs typeface="Arial" panose="020B0604020202020204" pitchFamily="34" charset="0"/>
              </a:rPr>
              <a:t>Status –</a:t>
            </a:r>
            <a:r>
              <a:rPr lang="en-GB" sz="2000" dirty="0" smtClean="0">
                <a:latin typeface="Arial" panose="020B0604020202020204" pitchFamily="34" charset="0"/>
                <a:cs typeface="Arial" panose="020B0604020202020204" pitchFamily="34" charset="0"/>
              </a:rPr>
              <a:t> closed awaiting decision </a:t>
            </a:r>
            <a:r>
              <a:rPr lang="en-GB" sz="2400" dirty="0" smtClean="0">
                <a:latin typeface="Arial" panose="020B0604020202020204" pitchFamily="34" charset="0"/>
                <a:cs typeface="Arial" panose="020B0604020202020204" pitchFamily="34" charset="0"/>
              </a:rPr>
              <a:t/>
            </a:r>
            <a:br>
              <a:rPr lang="en-GB" sz="2400" dirty="0" smtClean="0">
                <a:latin typeface="Arial" panose="020B0604020202020204" pitchFamily="34" charset="0"/>
                <a:cs typeface="Arial" panose="020B0604020202020204" pitchFamily="34" charset="0"/>
              </a:rPr>
            </a:br>
            <a:r>
              <a:rPr lang="en-GB" sz="2400" dirty="0" smtClean="0">
                <a:latin typeface="Arial" panose="020B0604020202020204" pitchFamily="34" charset="0"/>
                <a:cs typeface="Arial" panose="020B0604020202020204" pitchFamily="34" charset="0"/>
              </a:rPr>
              <a:t>ALEO put a response in</a:t>
            </a:r>
            <a:endParaRPr lang="en-GB" sz="2400" dirty="0">
              <a:latin typeface="Arial" panose="020B0604020202020204" pitchFamily="34" charset="0"/>
              <a:cs typeface="Arial" panose="020B0604020202020204" pitchFamily="34" charset="0"/>
            </a:endParaRPr>
          </a:p>
        </p:txBody>
      </p:sp>
      <p:sp>
        <p:nvSpPr>
          <p:cNvPr id="3" name="Rectangle 2"/>
          <p:cNvSpPr/>
          <p:nvPr/>
        </p:nvSpPr>
        <p:spPr>
          <a:xfrm>
            <a:off x="2145807" y="1613537"/>
            <a:ext cx="4464496" cy="584775"/>
          </a:xfrm>
          <a:prstGeom prst="rect">
            <a:avLst/>
          </a:prstGeom>
        </p:spPr>
        <p:txBody>
          <a:bodyPr wrap="square">
            <a:spAutoFit/>
          </a:bodyPr>
          <a:lstStyle/>
          <a:p>
            <a:r>
              <a:rPr lang="en-GB" sz="3200" b="1" dirty="0" smtClean="0">
                <a:latin typeface="Arial" panose="020B0604020202020204" pitchFamily="34" charset="0"/>
                <a:cs typeface="Arial" panose="020B0604020202020204" pitchFamily="34" charset="0"/>
              </a:rPr>
              <a:t>OFGEM consultation</a:t>
            </a:r>
            <a:endParaRPr lang="en-GB" sz="2000" b="1" dirty="0" smtClean="0">
              <a:latin typeface="Arial" panose="020B0604020202020204" pitchFamily="34" charset="0"/>
              <a:cs typeface="Arial" panose="020B0604020202020204" pitchFamily="34" charset="0"/>
            </a:endParaRPr>
          </a:p>
        </p:txBody>
      </p:sp>
      <p:grpSp>
        <p:nvGrpSpPr>
          <p:cNvPr id="6" name="Group 5"/>
          <p:cNvGrpSpPr/>
          <p:nvPr/>
        </p:nvGrpSpPr>
        <p:grpSpPr>
          <a:xfrm>
            <a:off x="0" y="0"/>
            <a:ext cx="9144000" cy="2492896"/>
            <a:chOff x="0" y="0"/>
            <a:chExt cx="7560000" cy="2005200"/>
          </a:xfrm>
        </p:grpSpPr>
        <p:sp>
          <p:nvSpPr>
            <p:cNvPr id="7" name="Freeform 6"/>
            <p:cNvSpPr/>
            <p:nvPr/>
          </p:nvSpPr>
          <p:spPr>
            <a:xfrm>
              <a:off x="0" y="0"/>
              <a:ext cx="7560000" cy="2005200"/>
            </a:xfrm>
            <a:custGeom>
              <a:avLst/>
              <a:gdLst>
                <a:gd name="connsiteX0" fmla="*/ 5715 w 7360920"/>
                <a:gd name="connsiteY0" fmla="*/ 0 h 2045970"/>
                <a:gd name="connsiteX1" fmla="*/ 5715 w 7360920"/>
                <a:gd name="connsiteY1" fmla="*/ 2045970 h 2045970"/>
                <a:gd name="connsiteX2" fmla="*/ 7360920 w 7360920"/>
                <a:gd name="connsiteY2" fmla="*/ 480060 h 2045970"/>
                <a:gd name="connsiteX3" fmla="*/ 7360920 w 7360920"/>
                <a:gd name="connsiteY3" fmla="*/ 40005 h 2045970"/>
                <a:gd name="connsiteX4" fmla="*/ 0 w 7360920"/>
                <a:gd name="connsiteY4" fmla="*/ 40005 h 2045970"/>
                <a:gd name="connsiteX5" fmla="*/ 5715 w 7360920"/>
                <a:gd name="connsiteY5" fmla="*/ 0 h 2045970"/>
                <a:gd name="connsiteX0" fmla="*/ 0 w 7360920"/>
                <a:gd name="connsiteY0" fmla="*/ 41148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5" fmla="*/ 0 w 7360920"/>
                <a:gd name="connsiteY5" fmla="*/ 41148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5715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 name="connsiteX0" fmla="*/ 0 w 7360920"/>
                <a:gd name="connsiteY0" fmla="*/ 0 h 2005965"/>
                <a:gd name="connsiteX1" fmla="*/ 0 w 7360920"/>
                <a:gd name="connsiteY1" fmla="*/ 2005965 h 2005965"/>
                <a:gd name="connsiteX2" fmla="*/ 7360920 w 7360920"/>
                <a:gd name="connsiteY2" fmla="*/ 440055 h 2005965"/>
                <a:gd name="connsiteX3" fmla="*/ 7360920 w 7360920"/>
                <a:gd name="connsiteY3" fmla="*/ 0 h 2005965"/>
                <a:gd name="connsiteX4" fmla="*/ 0 w 7360920"/>
                <a:gd name="connsiteY4" fmla="*/ 0 h 20059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0920" h="2005965">
                  <a:moveTo>
                    <a:pt x="0" y="0"/>
                  </a:moveTo>
                  <a:lnTo>
                    <a:pt x="0" y="2005965"/>
                  </a:lnTo>
                  <a:cubicBezTo>
                    <a:pt x="1977390" y="1043940"/>
                    <a:pt x="4114800" y="510540"/>
                    <a:pt x="7360920" y="440055"/>
                  </a:cubicBezTo>
                  <a:lnTo>
                    <a:pt x="7360920" y="0"/>
                  </a:lnTo>
                  <a:lnTo>
                    <a:pt x="0" y="0"/>
                  </a:lnTo>
                  <a:close/>
                </a:path>
              </a:pathLst>
            </a:custGeom>
            <a:solidFill>
              <a:srgbClr val="6A1D1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8" name="Text Box 3"/>
            <p:cNvSpPr txBox="1"/>
            <p:nvPr/>
          </p:nvSpPr>
          <p:spPr>
            <a:xfrm>
              <a:off x="148590" y="148590"/>
              <a:ext cx="7119257" cy="144589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r">
                <a:spcAft>
                  <a:spcPts val="0"/>
                </a:spcAft>
                <a:tabLst>
                  <a:tab pos="2865755" algn="ctr"/>
                  <a:tab pos="5731510" algn="r"/>
                </a:tabLst>
              </a:pPr>
              <a:r>
                <a:rPr lang="en-GB" sz="2800" dirty="0" smtClean="0">
                  <a:solidFill>
                    <a:srgbClr val="FFFFFF"/>
                  </a:solidFill>
                  <a:effectLst/>
                  <a:ea typeface="Calibri" panose="020F0502020204030204" pitchFamily="34" charset="0"/>
                  <a:cs typeface="Arial" panose="020B0604020202020204" pitchFamily="34" charset="0"/>
                </a:rPr>
                <a:t>ALEO </a:t>
              </a:r>
              <a:r>
                <a:rPr lang="en-GB" sz="2800" dirty="0">
                  <a:solidFill>
                    <a:srgbClr val="FFFFFF"/>
                  </a:solidFill>
                  <a:effectLst/>
                  <a:ea typeface="Calibri" panose="020F0502020204030204" pitchFamily="34" charset="0"/>
                  <a:cs typeface="Arial" panose="020B0604020202020204" pitchFamily="34" charset="0"/>
                </a:rPr>
                <a:t>East </a:t>
              </a:r>
              <a:r>
                <a:rPr lang="en-GB" sz="2800" dirty="0" smtClean="0">
                  <a:solidFill>
                    <a:srgbClr val="FFFFFF"/>
                  </a:solidFill>
                  <a:effectLst/>
                  <a:ea typeface="Calibri" panose="020F0502020204030204" pitchFamily="34" charset="0"/>
                  <a:cs typeface="Arial" panose="020B0604020202020204" pitchFamily="34" charset="0"/>
                </a:rPr>
                <a:t>Midlands 	</a:t>
              </a:r>
              <a:r>
                <a:rPr lang="en-GB" sz="2800" dirty="0">
                  <a:solidFill>
                    <a:srgbClr val="FFFFFF"/>
                  </a:solidFill>
                  <a:latin typeface="Arial" panose="020B0604020202020204" pitchFamily="34" charset="0"/>
                  <a:ea typeface="Calibri" panose="020F0502020204030204" pitchFamily="34" charset="0"/>
                  <a:cs typeface="Arial" panose="020B0604020202020204" pitchFamily="34" charset="0"/>
                </a:rPr>
                <a:t> </a:t>
              </a:r>
              <a:r>
                <a:rPr lang="en-GB" sz="1200" dirty="0">
                  <a:solidFill>
                    <a:srgbClr val="FFFFFF"/>
                  </a:solidFill>
                  <a:latin typeface="Arial" panose="020B0604020202020204" pitchFamily="34" charset="0"/>
                  <a:ea typeface="Calibri" panose="020F0502020204030204" pitchFamily="34" charset="0"/>
                  <a:cs typeface="Arial" panose="020B0604020202020204" pitchFamily="34" charset="0"/>
                </a:rPr>
                <a:t>the new identity of East Midlands Carbon Action Network </a:t>
              </a:r>
              <a:r>
                <a:rPr lang="en-GB" sz="2800" dirty="0" smtClean="0">
                  <a:solidFill>
                    <a:srgbClr val="FFFFFF"/>
                  </a:solidFill>
                  <a:effectLst/>
                  <a:ea typeface="Calibri" panose="020F0502020204030204" pitchFamily="34" charset="0"/>
                  <a:cs typeface="Arial" panose="020B0604020202020204" pitchFamily="34" charset="0"/>
                </a:rPr>
                <a:t>		 </a:t>
              </a:r>
              <a:r>
                <a:rPr lang="en-GB" sz="1100" dirty="0">
                  <a:solidFill>
                    <a:srgbClr val="FFFFFF"/>
                  </a:solidFill>
                  <a:effectLst/>
                  <a:ea typeface="Calibri" panose="020F0502020204030204" pitchFamily="34" charset="0"/>
                  <a:cs typeface="Arial" panose="020B0604020202020204" pitchFamily="34" charset="0"/>
                </a:rPr>
                <a:t/>
              </a:r>
              <a:br>
                <a:rPr lang="en-GB" sz="1100" dirty="0">
                  <a:solidFill>
                    <a:srgbClr val="FFFFFF"/>
                  </a:solidFill>
                  <a:effectLst/>
                  <a:ea typeface="Calibri" panose="020F0502020204030204" pitchFamily="34" charset="0"/>
                  <a:cs typeface="Arial" panose="020B0604020202020204" pitchFamily="34" charset="0"/>
                </a:rPr>
              </a:br>
              <a:r>
                <a:rPr lang="en-GB" sz="1100" dirty="0">
                  <a:solidFill>
                    <a:srgbClr val="FFFFFF"/>
                  </a:solidFill>
                  <a:effectLst/>
                  <a:latin typeface="Arial" panose="020B0604020202020204" pitchFamily="34" charset="0"/>
                  <a:ea typeface="Calibri" panose="020F0502020204030204" pitchFamily="34" charset="0"/>
                  <a:cs typeface="Arial" panose="020B0604020202020204" pitchFamily="34" charset="0"/>
                </a:rPr>
                <a:t> </a:t>
              </a:r>
              <a:endParaRPr lang="en-GB" sz="1100" dirty="0">
                <a:effectLst/>
                <a:latin typeface="Arial" panose="020B0604020202020204" pitchFamily="34" charset="0"/>
                <a:ea typeface="Calibri" panose="020F0502020204030204" pitchFamily="34" charset="0"/>
                <a:cs typeface="Times New Roman" panose="02020603050405020304" pitchFamily="18" charset="0"/>
              </a:endParaRPr>
            </a:p>
          </p:txBody>
        </p:sp>
      </p:grpSp>
      <p:pic>
        <p:nvPicPr>
          <p:cNvPr id="9" name="Picture 8" descr="G:\work\ALEO\logo\regions\aleo east midlands - email.jpg"/>
          <p:cNvPicPr/>
          <p:nvPr/>
        </p:nvPicPr>
        <p:blipFill>
          <a:blip r:embed="rId3">
            <a:extLst>
              <a:ext uri="{28A0092B-C50C-407E-A947-70E740481C1C}">
                <a14:useLocalDpi xmlns:a14="http://schemas.microsoft.com/office/drawing/2010/main" val="0"/>
              </a:ext>
            </a:extLst>
          </a:blip>
          <a:srcRect/>
          <a:stretch>
            <a:fillRect/>
          </a:stretch>
        </p:blipFill>
        <p:spPr bwMode="auto">
          <a:xfrm>
            <a:off x="6496050" y="707616"/>
            <a:ext cx="2190750" cy="1371600"/>
          </a:xfrm>
          <a:prstGeom prst="rect">
            <a:avLst/>
          </a:prstGeom>
          <a:noFill/>
          <a:ln>
            <a:noFill/>
          </a:ln>
        </p:spPr>
      </p:pic>
    </p:spTree>
    <p:extLst>
      <p:ext uri="{BB962C8B-B14F-4D97-AF65-F5344CB8AC3E}">
        <p14:creationId xmlns:p14="http://schemas.microsoft.com/office/powerpoint/2010/main" val="33848169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16062</TotalTime>
  <Words>680</Words>
  <Application>Microsoft Office PowerPoint</Application>
  <PresentationFormat>On-screen Show (4:3)</PresentationFormat>
  <Paragraphs>113</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 ALEO East Midlands  Friday 9th September </vt:lpstr>
      <vt:lpstr>ALEO East Midlands Chairs Update  Friday 9th September 2016</vt:lpstr>
      <vt:lpstr>ALEO Executive</vt:lpstr>
      <vt:lpstr>PowerPoint Presentation</vt:lpstr>
      <vt:lpstr>      </vt:lpstr>
      <vt:lpstr> Homing In On Cold Homes - ALEO National Training-Day Conference To be held in Bournemouth on Friday, 14 October 2016 An interactive event with a focus on the government’s policies on domestic energy efficiency, fuel poverty and health, as well as ECO, community energy, localism and climate change.  If you wish to attend Please book early as places are limited. The standard delegate rate to attend is £69 + VAT, but attendance is FREE to employees of local authorities, housing associations, registered social landlords, the NHS and registered charities. This includes lunch and refreshments. www.aleo.org.uk  </vt:lpstr>
      <vt:lpstr>Leasehold Reform (energy efficiency) bill: energy efficient flats  - to make energy improvements in blocks of flats easier - would apply to homes in England and Wales (not Scotland)  The Association for the Conservation of Energy and others have asked us to support a call for a private member’s bill to address energy efficiency in leasehold properties.   ALEO has registered its support. Any update?</vt:lpstr>
      <vt:lpstr>DECC consultation on Warm Homes Discount Scheme 2016/17 - Consultation opened 8th April and closed on 6th May 2016 - set out what the WHD has achieved since its introduction in 2011 and proposals for changes to the scheme for 2016/17. It also sought views on future WHD eligibility beyond 2017.  Status – DECC published its response 29th June 2016 https://www.gov.uk/government/consultations/warm-home-discount-scheme-201617   </vt:lpstr>
      <vt:lpstr>Allocation of voluntary redress payments in the context of Enforcement cases Consultation took views on ways to improve the allocation of voluntary redress payments that are made in the context of enforcement investigations conducted by OFGEM using the Gas and Electricity Act powers. Voluntary redress payments are paid by companies investigated by OFGEM, such payments are separate from (and can be in addition to) compensation payments made directly to consumers harmed by the companies’ wrongdoing. Voluntary redress payments are in lieu of, or in addition to, a financial penalty. OFGEM decides the allocation of voluntary redress payments after they’ve  agreed payment amount with the company. In 2014 and 2015 £73.5million was paid to charitable organisations and benefitted 223,000 customers. Consultation is closed on 24th August 2016 Status – closed awaiting decision  ALEO put a response in</vt:lpstr>
      <vt:lpstr>PowerPoint Presentation</vt:lpstr>
      <vt:lpstr>Dr Peter Bonfield appointed  by DECC and DCLG to carry out review on standards of energy efficiency and renewable instalments and whether frameworks in place are robust and ensure a suitable standard to protect customers.   Update:- review results were to be advised to government in March 2016. No update available on BEIS website.</vt:lpstr>
      <vt:lpstr>DECC – Central Heating Fund</vt:lpstr>
      <vt:lpstr>  </vt:lpstr>
      <vt:lpstr>Forthcoming Events</vt:lpstr>
      <vt:lpstr>NEA Annual Conference - 21st to 23rd September in Manchester www.nea.org.uk/the-difference-we-make/events/nea-annual-conference-2016/    NEA East Midlands Fuel poverty Forum at Ellipse Energy Leicester on 3rd November – 9.30 -12.30   </vt:lpstr>
      <vt:lpstr>Sponsor ? Venue? Speakers? </vt:lpstr>
      <vt:lpstr>Contact Details:- Karen Lond – Chair ALEO East Midlands Energy &amp; Climate Change Officer 01427 676618   West Lindsey District Council,  Guildhall, Marshall’s Yard Gainsborough, DN21 2NA karen.lond@west-lindsey.gov.uk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Lond, Karen</dc:creator>
  <cp:lastModifiedBy>David Young</cp:lastModifiedBy>
  <cp:revision>308</cp:revision>
  <cp:lastPrinted>2016-06-08T15:02:43Z</cp:lastPrinted>
  <dcterms:created xsi:type="dcterms:W3CDTF">2014-05-06T11:14:12Z</dcterms:created>
  <dcterms:modified xsi:type="dcterms:W3CDTF">2016-09-08T14:53:03Z</dcterms:modified>
</cp:coreProperties>
</file>