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2" r:id="rId2"/>
    <p:sldId id="269" r:id="rId3"/>
    <p:sldId id="261" r:id="rId4"/>
    <p:sldId id="263" r:id="rId5"/>
    <p:sldId id="265" r:id="rId6"/>
    <p:sldId id="268" r:id="rId7"/>
    <p:sldId id="259" r:id="rId8"/>
    <p:sldId id="260" r:id="rId9"/>
    <p:sldId id="258" r:id="rId10"/>
    <p:sldId id="25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785782-0DAB-410A-8525-553C84D30383}" type="datetimeFigureOut">
              <a:rPr lang="en-GB" smtClean="0"/>
              <a:t>11/03/2014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6114324-DD48-43AB-AFBA-A0F7EB7F6C2E}" type="slidenum">
              <a:rPr lang="en-GB" smtClean="0"/>
              <a:t>‹#›</a:t>
            </a:fld>
            <a:endParaRPr lang="en-GB"/>
          </a:p>
        </p:txBody>
      </p:sp>
    </p:spTree>
    <p:extLst>
      <p:ext uri="{BB962C8B-B14F-4D97-AF65-F5344CB8AC3E}">
        <p14:creationId xmlns:p14="http://schemas.microsoft.com/office/powerpoint/2010/main" val="2359124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6B6F11-73AA-4C89-B563-9799DD31D5E8}" type="datetimeFigureOut">
              <a:rPr lang="en-GB" smtClean="0"/>
              <a:t>11/03/2014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279F6B1-1887-4B1D-AB1F-B6AF8FE91D45}" type="slidenum">
              <a:rPr lang="en-GB" smtClean="0"/>
              <a:t>‹#›</a:t>
            </a:fld>
            <a:endParaRPr lang="en-GB"/>
          </a:p>
        </p:txBody>
      </p:sp>
    </p:spTree>
    <p:extLst>
      <p:ext uri="{BB962C8B-B14F-4D97-AF65-F5344CB8AC3E}">
        <p14:creationId xmlns:p14="http://schemas.microsoft.com/office/powerpoint/2010/main" val="326895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a:t>
            </a:fld>
            <a:endParaRPr lang="en-GB"/>
          </a:p>
        </p:txBody>
      </p:sp>
    </p:spTree>
    <p:extLst>
      <p:ext uri="{BB962C8B-B14F-4D97-AF65-F5344CB8AC3E}">
        <p14:creationId xmlns:p14="http://schemas.microsoft.com/office/powerpoint/2010/main" val="80539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2</a:t>
            </a:fld>
            <a:endParaRPr lang="en-GB"/>
          </a:p>
        </p:txBody>
      </p:sp>
    </p:spTree>
    <p:extLst>
      <p:ext uri="{BB962C8B-B14F-4D97-AF65-F5344CB8AC3E}">
        <p14:creationId xmlns:p14="http://schemas.microsoft.com/office/powerpoint/2010/main" val="92432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94F184-5653-4391-84F1-86EB746E6B0A}" type="slidenum">
              <a:rPr lang="en-GB" smtClean="0"/>
              <a:t>3</a:t>
            </a:fld>
            <a:endParaRPr lang="en-GB"/>
          </a:p>
        </p:txBody>
      </p:sp>
    </p:spTree>
    <p:extLst>
      <p:ext uri="{BB962C8B-B14F-4D97-AF65-F5344CB8AC3E}">
        <p14:creationId xmlns:p14="http://schemas.microsoft.com/office/powerpoint/2010/main" val="398621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latin typeface="Arial" panose="020B0604020202020204" pitchFamily="34" charset="0"/>
                <a:cs typeface="Arial" panose="020B0604020202020204" pitchFamily="34" charset="0"/>
              </a:rPr>
              <a:t>Even with the new definition East Midlands has the 2</a:t>
            </a:r>
            <a:r>
              <a:rPr lang="en-GB" sz="1600" baseline="30000" dirty="0" smtClean="0">
                <a:latin typeface="Arial" panose="020B0604020202020204" pitchFamily="34" charset="0"/>
                <a:cs typeface="Arial" panose="020B0604020202020204" pitchFamily="34" charset="0"/>
              </a:rPr>
              <a:t>nd</a:t>
            </a:r>
            <a:r>
              <a:rPr lang="en-GB" sz="1600" dirty="0" smtClean="0">
                <a:latin typeface="Arial" panose="020B0604020202020204" pitchFamily="34" charset="0"/>
                <a:cs typeface="Arial" panose="020B0604020202020204" pitchFamily="34" charset="0"/>
              </a:rPr>
              <a:t> highest % levels of fuel poverty of all the regions. You’ll notice some of the other regions have faired worst than us.</a:t>
            </a: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794F184-5653-4391-84F1-86EB746E6B0A}" type="slidenum">
              <a:rPr lang="en-GB" smtClean="0"/>
              <a:t>5</a:t>
            </a:fld>
            <a:endParaRPr lang="en-GB"/>
          </a:p>
        </p:txBody>
      </p:sp>
    </p:spTree>
    <p:extLst>
      <p:ext uri="{BB962C8B-B14F-4D97-AF65-F5344CB8AC3E}">
        <p14:creationId xmlns:p14="http://schemas.microsoft.com/office/powerpoint/2010/main" val="54010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9F6B1-1887-4B1D-AB1F-B6AF8FE91D45}" type="slidenum">
              <a:rPr lang="en-GB" smtClean="0"/>
              <a:t>6</a:t>
            </a:fld>
            <a:endParaRPr lang="en-GB"/>
          </a:p>
        </p:txBody>
      </p:sp>
    </p:spTree>
    <p:extLst>
      <p:ext uri="{BB962C8B-B14F-4D97-AF65-F5344CB8AC3E}">
        <p14:creationId xmlns:p14="http://schemas.microsoft.com/office/powerpoint/2010/main" val="4185674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7</a:t>
            </a:fld>
            <a:endParaRPr lang="en-GB"/>
          </a:p>
        </p:txBody>
      </p:sp>
    </p:spTree>
    <p:extLst>
      <p:ext uri="{BB962C8B-B14F-4D97-AF65-F5344CB8AC3E}">
        <p14:creationId xmlns:p14="http://schemas.microsoft.com/office/powerpoint/2010/main" val="1173871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8</a:t>
            </a:fld>
            <a:endParaRPr lang="en-GB"/>
          </a:p>
        </p:txBody>
      </p:sp>
    </p:spTree>
    <p:extLst>
      <p:ext uri="{BB962C8B-B14F-4D97-AF65-F5344CB8AC3E}">
        <p14:creationId xmlns:p14="http://schemas.microsoft.com/office/powerpoint/2010/main" val="127435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9</a:t>
            </a:fld>
            <a:endParaRPr lang="en-GB"/>
          </a:p>
        </p:txBody>
      </p:sp>
    </p:spTree>
    <p:extLst>
      <p:ext uri="{BB962C8B-B14F-4D97-AF65-F5344CB8AC3E}">
        <p14:creationId xmlns:p14="http://schemas.microsoft.com/office/powerpoint/2010/main" val="1154717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10</a:t>
            </a:fld>
            <a:endParaRPr lang="en-GB"/>
          </a:p>
        </p:txBody>
      </p:sp>
    </p:spTree>
    <p:extLst>
      <p:ext uri="{BB962C8B-B14F-4D97-AF65-F5344CB8AC3E}">
        <p14:creationId xmlns:p14="http://schemas.microsoft.com/office/powerpoint/2010/main" val="347713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5B1622-19BE-4D54-9E74-2B1329B502CC}"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134802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5B1622-19BE-4D54-9E74-2B1329B502CC}"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58385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5B1622-19BE-4D54-9E74-2B1329B502CC}"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2611903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5B1622-19BE-4D54-9E74-2B1329B502CC}"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175289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B1622-19BE-4D54-9E74-2B1329B502CC}"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417970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5B1622-19BE-4D54-9E74-2B1329B502CC}" type="datetimeFigureOut">
              <a:rPr lang="en-GB" smtClean="0"/>
              <a:t>11/03/2014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134140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5B1622-19BE-4D54-9E74-2B1329B502CC}" type="datetimeFigureOut">
              <a:rPr lang="en-GB" smtClean="0"/>
              <a:t>11/03/2014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54403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5B1622-19BE-4D54-9E74-2B1329B502CC}" type="datetimeFigureOut">
              <a:rPr lang="en-GB" smtClean="0"/>
              <a:t>11/03/2014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10066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B1622-19BE-4D54-9E74-2B1329B502CC}" type="datetimeFigureOut">
              <a:rPr lang="en-GB" smtClean="0"/>
              <a:t>11/03/2014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349932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B1622-19BE-4D54-9E74-2B1329B502CC}" type="datetimeFigureOut">
              <a:rPr lang="en-GB" smtClean="0"/>
              <a:t>11/03/2014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156037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B1622-19BE-4D54-9E74-2B1329B502CC}" type="datetimeFigureOut">
              <a:rPr lang="en-GB" smtClean="0"/>
              <a:t>11/03/2014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C3FC90-D1BA-4B8E-B5DC-D5D94B3A1BC1}" type="slidenum">
              <a:rPr lang="en-GB" smtClean="0"/>
              <a:t>‹#›</a:t>
            </a:fld>
            <a:endParaRPr lang="en-GB"/>
          </a:p>
        </p:txBody>
      </p:sp>
    </p:spTree>
    <p:extLst>
      <p:ext uri="{BB962C8B-B14F-4D97-AF65-F5344CB8AC3E}">
        <p14:creationId xmlns:p14="http://schemas.microsoft.com/office/powerpoint/2010/main" val="291227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B1622-19BE-4D54-9E74-2B1329B502CC}" type="datetimeFigureOut">
              <a:rPr lang="en-GB" smtClean="0"/>
              <a:t>11/03/2014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3FC90-D1BA-4B8E-B5DC-D5D94B3A1BC1}" type="slidenum">
              <a:rPr lang="en-GB" smtClean="0"/>
              <a:t>‹#›</a:t>
            </a:fld>
            <a:endParaRPr lang="en-GB"/>
          </a:p>
        </p:txBody>
      </p:sp>
    </p:spTree>
    <p:extLst>
      <p:ext uri="{BB962C8B-B14F-4D97-AF65-F5344CB8AC3E}">
        <p14:creationId xmlns:p14="http://schemas.microsoft.com/office/powerpoint/2010/main" val="87122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http://flourishpartnership.org.uk/images/logo.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karen.lond@west-lindsey.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jcj@nea.org.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800200"/>
          </a:xfrm>
        </p:spPr>
        <p:txBody>
          <a:bodyPr>
            <a:normAutofit fontScale="90000"/>
          </a:bodyPr>
          <a:lstStyle/>
          <a:p>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East Midlands CAN</a:t>
            </a:r>
            <a:br>
              <a:rPr lang="en-GB"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Thursday 6</a:t>
            </a:r>
            <a:r>
              <a:rPr lang="en-GB" sz="3100" baseline="30000" dirty="0" smtClean="0">
                <a:latin typeface="Arial" panose="020B0604020202020204" pitchFamily="34" charset="0"/>
                <a:cs typeface="Arial" panose="020B0604020202020204" pitchFamily="34" charset="0"/>
              </a:rPr>
              <a:t>th</a:t>
            </a:r>
            <a:r>
              <a:rPr lang="en-GB" sz="3100" dirty="0" smtClean="0">
                <a:latin typeface="Arial" panose="020B0604020202020204" pitchFamily="34" charset="0"/>
                <a:cs typeface="Arial" panose="020B0604020202020204" pitchFamily="34" charset="0"/>
              </a:rPr>
              <a:t> March</a:t>
            </a: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96" y="22029"/>
            <a:ext cx="9114851" cy="2448272"/>
          </a:xfrm>
        </p:spPr>
      </p:pic>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http://flourishpartnership.org.uk/images/logo.jpg"/>
          <p:cNvPicPr preferRelativeResize="0">
            <a:picLocks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79229" y="4173263"/>
            <a:ext cx="2808312"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419872" y="4545207"/>
            <a:ext cx="5256584" cy="1200329"/>
          </a:xfrm>
          <a:prstGeom prst="rect">
            <a:avLst/>
          </a:prstGeom>
          <a:noFill/>
        </p:spPr>
        <p:txBody>
          <a:bodyPr wrap="square" rtlCol="0">
            <a:spAutoFit/>
          </a:bodyPr>
          <a:lstStyle/>
          <a:p>
            <a:r>
              <a:rPr lang="en-GB" dirty="0"/>
              <a:t> </a:t>
            </a:r>
          </a:p>
          <a:p>
            <a:r>
              <a:rPr lang="en-GB" dirty="0"/>
              <a:t>Kindly sponsoring the East Midlands Carbon Action Network Secretariat</a:t>
            </a:r>
          </a:p>
          <a:p>
            <a:endParaRPr lang="en-GB" dirty="0"/>
          </a:p>
        </p:txBody>
      </p:sp>
    </p:spTree>
    <p:extLst>
      <p:ext uri="{BB962C8B-B14F-4D97-AF65-F5344CB8AC3E}">
        <p14:creationId xmlns:p14="http://schemas.microsoft.com/office/powerpoint/2010/main" val="421152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229600" cy="1080120"/>
          </a:xfrm>
        </p:spPr>
        <p:txBody>
          <a:bodyPr>
            <a:normAutofit/>
          </a:bodyPr>
          <a:lstStyle/>
          <a:p>
            <a:r>
              <a:rPr lang="en-GB" dirty="0" smtClean="0">
                <a:latin typeface="Arial" panose="020B0604020202020204" pitchFamily="34" charset="0"/>
                <a:cs typeface="Arial" panose="020B0604020202020204" pitchFamily="34" charset="0"/>
              </a:rPr>
              <a:t>Thank you</a:t>
            </a:r>
            <a:endParaRPr lang="en-GB"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96" y="22029"/>
            <a:ext cx="9114851" cy="2448272"/>
          </a:xfrm>
        </p:spPr>
      </p:pic>
      <p:sp>
        <p:nvSpPr>
          <p:cNvPr id="3" name="TextBox 2"/>
          <p:cNvSpPr txBox="1"/>
          <p:nvPr/>
        </p:nvSpPr>
        <p:spPr>
          <a:xfrm>
            <a:off x="962263" y="3429000"/>
            <a:ext cx="7272808" cy="3139321"/>
          </a:xfrm>
          <a:prstGeom prst="rect">
            <a:avLst/>
          </a:prstGeom>
          <a:noFill/>
        </p:spPr>
        <p:txBody>
          <a:bodyPr wrap="square" rtlCol="0">
            <a:spAutoFit/>
          </a:bodyPr>
          <a:lstStyle/>
          <a:p>
            <a:endParaRPr lang="en-GB"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Contact Details:-</a:t>
            </a:r>
          </a:p>
          <a:p>
            <a:r>
              <a:rPr lang="en-GB" dirty="0" smtClean="0">
                <a:latin typeface="Arial" panose="020B0604020202020204" pitchFamily="34" charset="0"/>
                <a:cs typeface="Arial" panose="020B0604020202020204" pitchFamily="34" charset="0"/>
              </a:rPr>
              <a:t>Karen </a:t>
            </a:r>
            <a:r>
              <a:rPr lang="en-GB" dirty="0" err="1" smtClean="0">
                <a:latin typeface="Arial" panose="020B0604020202020204" pitchFamily="34" charset="0"/>
                <a:cs typeface="Arial" panose="020B0604020202020204" pitchFamily="34" charset="0"/>
              </a:rPr>
              <a:t>Lond</a:t>
            </a:r>
            <a:r>
              <a:rPr lang="en-GB" dirty="0" smtClean="0">
                <a:latin typeface="Arial" panose="020B0604020202020204" pitchFamily="34" charset="0"/>
                <a:cs typeface="Arial" panose="020B0604020202020204" pitchFamily="34" charset="0"/>
              </a:rPr>
              <a:t> – EMCAN Chair</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Energy &amp; Climate Change Officer</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01427 676618</a:t>
            </a:r>
          </a:p>
          <a:p>
            <a:r>
              <a:rPr lang="en-GB" dirty="0">
                <a:latin typeface="Arial" panose="020B0604020202020204" pitchFamily="34" charset="0"/>
                <a:cs typeface="Arial" panose="020B0604020202020204" pitchFamily="34" charset="0"/>
              </a:rPr>
              <a:t>West Lindsey District Council, </a:t>
            </a:r>
          </a:p>
          <a:p>
            <a:r>
              <a:rPr lang="en-GB" dirty="0">
                <a:latin typeface="Arial" panose="020B0604020202020204" pitchFamily="34" charset="0"/>
                <a:cs typeface="Arial" panose="020B0604020202020204" pitchFamily="34" charset="0"/>
              </a:rPr>
              <a:t>Guildhall, Marshall’s Yard, Gainsborough, Lincolnshire, DN21 2NA</a:t>
            </a:r>
          </a:p>
          <a:p>
            <a:r>
              <a:rPr lang="en-GB" u="sng" dirty="0">
                <a:latin typeface="Arial" panose="020B0604020202020204" pitchFamily="34" charset="0"/>
                <a:cs typeface="Arial" panose="020B0604020202020204" pitchFamily="34" charset="0"/>
                <a:hlinkClick r:id="rId4"/>
              </a:rPr>
              <a:t>karen.lond@west-lindsey.gov.uk</a:t>
            </a:r>
            <a:endParaRPr lang="en-GB" dirty="0">
              <a:latin typeface="Arial" panose="020B0604020202020204" pitchFamily="34" charset="0"/>
              <a:cs typeface="Arial" panose="020B0604020202020204" pitchFamily="34" charset="0"/>
            </a:endParaRPr>
          </a:p>
          <a:p>
            <a:r>
              <a:rPr lang="en-GB" dirty="0"/>
              <a:t> </a:t>
            </a:r>
          </a:p>
          <a:p>
            <a:endParaRPr lang="en-GB" dirty="0"/>
          </a:p>
        </p:txBody>
      </p:sp>
    </p:spTree>
    <p:extLst>
      <p:ext uri="{BB962C8B-B14F-4D97-AF65-F5344CB8AC3E}">
        <p14:creationId xmlns:p14="http://schemas.microsoft.com/office/powerpoint/2010/main" val="2819115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1944216"/>
          </a:xfrm>
        </p:spPr>
        <p:txBody>
          <a:bodyPr>
            <a:normAutofit fontScale="90000"/>
          </a:bodyPr>
          <a:lstStyle/>
          <a:p>
            <a:r>
              <a:rPr lang="en-GB" sz="5300" b="1" dirty="0">
                <a:latin typeface="Arial" panose="020B0604020202020204" pitchFamily="34" charset="0"/>
                <a:cs typeface="Arial" panose="020B0604020202020204" pitchFamily="34" charset="0"/>
              </a:rPr>
              <a:t>EMCAN Chairs </a:t>
            </a:r>
            <a:r>
              <a:rPr lang="en-GB" sz="5300" b="1" dirty="0" smtClean="0">
                <a:latin typeface="Arial" panose="020B0604020202020204" pitchFamily="34" charset="0"/>
                <a:cs typeface="Arial" panose="020B0604020202020204" pitchFamily="34" charset="0"/>
              </a:rPr>
              <a:t>Update</a:t>
            </a:r>
            <a:r>
              <a:rPr lang="en-GB" sz="4800" b="1" dirty="0" smtClean="0">
                <a:latin typeface="Arial" panose="020B0604020202020204" pitchFamily="34" charset="0"/>
                <a:cs typeface="Arial" panose="020B0604020202020204" pitchFamily="34" charset="0"/>
              </a:rPr>
              <a:t/>
            </a:r>
            <a:br>
              <a:rPr lang="en-GB" sz="4800"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Thursday 6</a:t>
            </a:r>
            <a:r>
              <a:rPr lang="en-GB" b="1" baseline="30000" dirty="0" smtClean="0">
                <a:latin typeface="Arial" panose="020B0604020202020204" pitchFamily="34" charset="0"/>
                <a:cs typeface="Arial" panose="020B0604020202020204" pitchFamily="34" charset="0"/>
              </a:rPr>
              <a:t>th</a:t>
            </a:r>
            <a:r>
              <a:rPr lang="en-GB" b="1" dirty="0" smtClean="0">
                <a:latin typeface="Arial" panose="020B0604020202020204" pitchFamily="34" charset="0"/>
                <a:cs typeface="Arial" panose="020B0604020202020204" pitchFamily="34" charset="0"/>
              </a:rPr>
              <a:t> March 2014</a:t>
            </a:r>
            <a:endParaRPr lang="en-GB"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96" y="22029"/>
            <a:ext cx="9114851" cy="2448272"/>
          </a:xfrm>
        </p:spPr>
      </p:pic>
    </p:spTree>
    <p:extLst>
      <p:ext uri="{BB962C8B-B14F-4D97-AF65-F5344CB8AC3E}">
        <p14:creationId xmlns:p14="http://schemas.microsoft.com/office/powerpoint/2010/main" val="2925568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298" y="0"/>
            <a:ext cx="9114851" cy="2448272"/>
          </a:xfrm>
        </p:spPr>
      </p:pic>
      <p:sp>
        <p:nvSpPr>
          <p:cNvPr id="2" name="Title 1"/>
          <p:cNvSpPr>
            <a:spLocks noGrp="1"/>
          </p:cNvSpPr>
          <p:nvPr>
            <p:ph type="title"/>
          </p:nvPr>
        </p:nvSpPr>
        <p:spPr>
          <a:xfrm>
            <a:off x="107504" y="1268760"/>
            <a:ext cx="4968552" cy="1296144"/>
          </a:xfrm>
        </p:spPr>
        <p:txBody>
          <a:bodyPr>
            <a:normAutofit/>
          </a:bodyPr>
          <a:lstStyle/>
          <a:p>
            <a:r>
              <a:rPr lang="en-GB" sz="3200" b="1" dirty="0" smtClean="0">
                <a:latin typeface="Arial" panose="020B0604020202020204" pitchFamily="34" charset="0"/>
                <a:cs typeface="Arial" panose="020B0604020202020204" pitchFamily="34" charset="0"/>
              </a:rPr>
              <a:t>     DECC Green Deal Communities Funding</a:t>
            </a:r>
            <a:endParaRPr lang="en-GB" sz="3200" b="1" dirty="0">
              <a:latin typeface="Arial" panose="020B0604020202020204" pitchFamily="34" charset="0"/>
              <a:cs typeface="Arial" panose="020B0604020202020204" pitchFamily="34" charset="0"/>
            </a:endParaRPr>
          </a:p>
        </p:txBody>
      </p:sp>
      <p:sp>
        <p:nvSpPr>
          <p:cNvPr id="5" name="TextBox 4"/>
          <p:cNvSpPr txBox="1"/>
          <p:nvPr/>
        </p:nvSpPr>
        <p:spPr>
          <a:xfrm>
            <a:off x="532276" y="2420888"/>
            <a:ext cx="8064896" cy="427809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£20 million of capital funding is available for Green Deal street/area based proposals</a:t>
            </a:r>
            <a:r>
              <a:rPr lang="en-GB" sz="1600" dirty="0" smtClean="0">
                <a:latin typeface="Arial" panose="020B0604020202020204" pitchFamily="34" charset="0"/>
                <a:cs typeface="Arial" panose="020B0604020202020204" pitchFamily="34" charset="0"/>
              </a:rPr>
              <a:t>. </a:t>
            </a:r>
          </a:p>
          <a:p>
            <a:r>
              <a:rPr lang="en-GB" sz="1600" dirty="0" smtClean="0">
                <a:latin typeface="Arial" panose="020B0604020202020204" pitchFamily="34" charset="0"/>
                <a:cs typeface="Arial" panose="020B0604020202020204" pitchFamily="34" charset="0"/>
              </a:rPr>
              <a:t>Applications must be submitted by </a:t>
            </a:r>
            <a:r>
              <a:rPr lang="en-GB" sz="1600" b="1" dirty="0" smtClean="0">
                <a:latin typeface="Arial" panose="020B0604020202020204" pitchFamily="34" charset="0"/>
                <a:cs typeface="Arial" panose="020B0604020202020204" pitchFamily="34" charset="0"/>
              </a:rPr>
              <a:t>31 December 2013 </a:t>
            </a:r>
            <a:r>
              <a:rPr lang="en-GB" sz="1600" dirty="0" smtClean="0">
                <a:latin typeface="Arial" panose="020B0604020202020204" pitchFamily="34" charset="0"/>
                <a:cs typeface="Arial" panose="020B0604020202020204" pitchFamily="34" charset="0"/>
              </a:rPr>
              <a:t>for a minimum of £1 million.</a:t>
            </a:r>
          </a:p>
          <a:p>
            <a:r>
              <a:rPr lang="en-GB" sz="1600" b="1" dirty="0" smtClean="0">
                <a:latin typeface="Arial" panose="020B0604020202020204" pitchFamily="34" charset="0"/>
                <a:cs typeface="Arial" panose="020B0604020202020204" pitchFamily="34" charset="0"/>
              </a:rPr>
              <a:t>DECC Update </a:t>
            </a:r>
            <a:r>
              <a:rPr lang="en-GB" sz="1600" b="1" dirty="0">
                <a:latin typeface="Arial" panose="020B0604020202020204" pitchFamily="34" charset="0"/>
                <a:cs typeface="Arial" panose="020B0604020202020204" pitchFamily="34" charset="0"/>
              </a:rPr>
              <a:t>27 November 2013</a:t>
            </a:r>
          </a:p>
          <a:p>
            <a:r>
              <a:rPr lang="en-GB" sz="1600" dirty="0">
                <a:latin typeface="Arial" panose="020B0604020202020204" pitchFamily="34" charset="0"/>
                <a:cs typeface="Arial" panose="020B0604020202020204" pitchFamily="34" charset="0"/>
              </a:rPr>
              <a:t>To date we have received 33 Green Deal Communities’ bids which we’re are considering. None have been approved at this stage</a:t>
            </a:r>
            <a:r>
              <a:rPr lang="en-GB" sz="1600" dirty="0" smtClean="0">
                <a:latin typeface="Arial" panose="020B0604020202020204" pitchFamily="34" charset="0"/>
                <a:cs typeface="Arial" panose="020B0604020202020204" pitchFamily="34" charset="0"/>
              </a:rPr>
              <a:t>.</a:t>
            </a:r>
          </a:p>
          <a:p>
            <a:r>
              <a:rPr lang="en-GB" sz="1600" b="1" dirty="0" smtClean="0">
                <a:latin typeface="Arial" panose="020B0604020202020204" pitchFamily="34" charset="0"/>
                <a:cs typeface="Arial" panose="020B0604020202020204" pitchFamily="34" charset="0"/>
              </a:rPr>
              <a:t>DECC Update 2 December 2013</a:t>
            </a:r>
          </a:p>
          <a:p>
            <a:r>
              <a:rPr lang="en-GB" sz="1600" dirty="0" smtClean="0">
                <a:latin typeface="Arial" panose="020B0604020202020204" pitchFamily="34" charset="0"/>
                <a:cs typeface="Arial" panose="020B0604020202020204" pitchFamily="34" charset="0"/>
              </a:rPr>
              <a:t>Fund has now been increased to £80 million</a:t>
            </a:r>
          </a:p>
          <a:p>
            <a:r>
              <a:rPr lang="en-GB" sz="1600" b="1" dirty="0" smtClean="0">
                <a:latin typeface="Arial" panose="020B0604020202020204" pitchFamily="34" charset="0"/>
                <a:cs typeface="Arial" panose="020B0604020202020204" pitchFamily="34" charset="0"/>
              </a:rPr>
              <a:t>Update 4 March 2014</a:t>
            </a:r>
          </a:p>
          <a:p>
            <a:r>
              <a:rPr lang="en-GB" sz="1600" dirty="0" smtClean="0">
                <a:latin typeface="Arial" panose="020B0604020202020204" pitchFamily="34" charset="0"/>
                <a:cs typeface="Arial" panose="020B0604020202020204" pitchFamily="34" charset="0"/>
              </a:rPr>
              <a:t>First six schemes supported under the Green Deal Communities initiative are:</a:t>
            </a:r>
          </a:p>
          <a:p>
            <a:r>
              <a:rPr lang="en-GB" sz="1600" dirty="0" smtClean="0">
                <a:latin typeface="Arial" panose="020B0604020202020204" pitchFamily="34" charset="0"/>
                <a:cs typeface="Arial" panose="020B0604020202020204" pitchFamily="34" charset="0"/>
              </a:rPr>
              <a:t>Cambridgeshire</a:t>
            </a:r>
          </a:p>
          <a:p>
            <a:r>
              <a:rPr lang="en-GB" sz="1600" dirty="0" smtClean="0">
                <a:latin typeface="Arial" panose="020B0604020202020204" pitchFamily="34" charset="0"/>
                <a:cs typeface="Arial" panose="020B0604020202020204" pitchFamily="34" charset="0"/>
              </a:rPr>
              <a:t>Ashfield</a:t>
            </a:r>
          </a:p>
          <a:p>
            <a:r>
              <a:rPr lang="en-GB" sz="1600" dirty="0" smtClean="0">
                <a:latin typeface="Arial" panose="020B0604020202020204" pitchFamily="34" charset="0"/>
                <a:cs typeface="Arial" panose="020B0604020202020204" pitchFamily="34" charset="0"/>
              </a:rPr>
              <a:t>Suffolk</a:t>
            </a:r>
          </a:p>
          <a:p>
            <a:r>
              <a:rPr lang="en-GB" sz="1600" dirty="0" smtClean="0">
                <a:latin typeface="Arial" panose="020B0604020202020204" pitchFamily="34" charset="0"/>
                <a:cs typeface="Arial" panose="020B0604020202020204" pitchFamily="34" charset="0"/>
              </a:rPr>
              <a:t>Peterborough</a:t>
            </a:r>
          </a:p>
          <a:p>
            <a:r>
              <a:rPr lang="en-GB" sz="1600" dirty="0" smtClean="0">
                <a:latin typeface="Arial" panose="020B0604020202020204" pitchFamily="34" charset="0"/>
                <a:cs typeface="Arial" panose="020B0604020202020204" pitchFamily="34" charset="0"/>
              </a:rPr>
              <a:t>6 north London boroughs led by Haringey, and </a:t>
            </a:r>
          </a:p>
          <a:p>
            <a:r>
              <a:rPr lang="en-GB" sz="1600" dirty="0" smtClean="0">
                <a:latin typeface="Arial" panose="020B0604020202020204" pitchFamily="34" charset="0"/>
                <a:cs typeface="Arial" panose="020B0604020202020204" pitchFamily="34" charset="0"/>
              </a:rPr>
              <a:t>Bracknell Forest </a:t>
            </a:r>
          </a:p>
          <a:p>
            <a:r>
              <a:rPr lang="en-GB" sz="1600" dirty="0" smtClean="0">
                <a:latin typeface="Arial" panose="020B0604020202020204" pitchFamily="34" charset="0"/>
                <a:cs typeface="Arial" panose="020B0604020202020204" pitchFamily="34" charset="0"/>
              </a:rPr>
              <a:t>Together they represent a total of £19.5m and aim to deliver over 5,500 Green Deal Plans, to over 7,000 households.</a:t>
            </a:r>
          </a:p>
        </p:txBody>
      </p:sp>
    </p:spTree>
    <p:extLst>
      <p:ext uri="{BB962C8B-B14F-4D97-AF65-F5344CB8AC3E}">
        <p14:creationId xmlns:p14="http://schemas.microsoft.com/office/powerpoint/2010/main" val="2445266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22029"/>
            <a:ext cx="9114851" cy="2448272"/>
          </a:xfrm>
          <a:prstGeom prst="rect">
            <a:avLst/>
          </a:prstGeom>
        </p:spPr>
      </p:pic>
      <p:sp>
        <p:nvSpPr>
          <p:cNvPr id="2" name="Title 1"/>
          <p:cNvSpPr>
            <a:spLocks noGrp="1"/>
          </p:cNvSpPr>
          <p:nvPr>
            <p:ph type="title"/>
          </p:nvPr>
        </p:nvSpPr>
        <p:spPr>
          <a:xfrm>
            <a:off x="395536" y="2132856"/>
            <a:ext cx="7488832" cy="769493"/>
          </a:xfrm>
        </p:spPr>
        <p:txBody>
          <a:bodyPr>
            <a:normAutofit fontScale="90000"/>
          </a:bodyPr>
          <a:lstStyle/>
          <a:p>
            <a:r>
              <a:rPr lang="en-GB" b="1" dirty="0" smtClean="0">
                <a:latin typeface="Arial" panose="020B0604020202020204" pitchFamily="34" charset="0"/>
                <a:cs typeface="Arial" panose="020B0604020202020204" pitchFamily="34" charset="0"/>
              </a:rPr>
              <a:t>Community Energy Strategy</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2852936"/>
            <a:ext cx="5544616" cy="3816424"/>
          </a:xfrm>
        </p:spPr>
        <p:txBody>
          <a:bodyPr>
            <a:noAutofit/>
          </a:bodyPr>
          <a:lstStyle/>
          <a:p>
            <a:pPr marL="0" indent="0">
              <a:buNone/>
            </a:pPr>
            <a:r>
              <a:rPr lang="en-GB" sz="2000" dirty="0" smtClean="0">
                <a:latin typeface="Arial" panose="020B0604020202020204" pitchFamily="34" charset="0"/>
                <a:cs typeface="Arial" panose="020B0604020202020204" pitchFamily="34" charset="0"/>
              </a:rPr>
              <a:t>DECC Published 27</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J</a:t>
            </a:r>
            <a:r>
              <a:rPr lang="en-GB" sz="2000" dirty="0" smtClean="0">
                <a:latin typeface="Arial" panose="020B0604020202020204" pitchFamily="34" charset="0"/>
                <a:cs typeface="Arial" panose="020B0604020202020204" pitchFamily="34" charset="0"/>
              </a:rPr>
              <a:t>anuary 2014</a:t>
            </a:r>
          </a:p>
          <a:p>
            <a:pPr marL="0" indent="0">
              <a:buNone/>
            </a:pPr>
            <a:r>
              <a:rPr lang="en-GB" sz="2000" dirty="0">
                <a:latin typeface="Arial" panose="020B0604020202020204" pitchFamily="34" charset="0"/>
                <a:cs typeface="Arial" panose="020B0604020202020204" pitchFamily="34" charset="0"/>
              </a:rPr>
              <a:t>Strategy identifies four types of energy activities that communities can get involved in:-</a:t>
            </a:r>
          </a:p>
          <a:p>
            <a:r>
              <a:rPr lang="en-GB" sz="2000" dirty="0">
                <a:latin typeface="Arial" panose="020B0604020202020204" pitchFamily="34" charset="0"/>
                <a:cs typeface="Arial" panose="020B0604020202020204" pitchFamily="34" charset="0"/>
              </a:rPr>
              <a:t>Generating Energy (electricity or heat)</a:t>
            </a:r>
          </a:p>
          <a:p>
            <a:r>
              <a:rPr lang="en-GB" sz="2000" dirty="0">
                <a:latin typeface="Arial" panose="020B0604020202020204" pitchFamily="34" charset="0"/>
                <a:cs typeface="Arial" panose="020B0604020202020204" pitchFamily="34" charset="0"/>
              </a:rPr>
              <a:t>Reducing Energy Use (saving energy through energy efficiency and behaviour change)</a:t>
            </a:r>
          </a:p>
          <a:p>
            <a:r>
              <a:rPr lang="en-GB" sz="2000" dirty="0">
                <a:latin typeface="Arial" panose="020B0604020202020204" pitchFamily="34" charset="0"/>
                <a:cs typeface="Arial" panose="020B0604020202020204" pitchFamily="34" charset="0"/>
              </a:rPr>
              <a:t>Managing Energy (balancing supply and demand)</a:t>
            </a:r>
          </a:p>
          <a:p>
            <a:r>
              <a:rPr lang="en-GB" sz="2000" dirty="0">
                <a:latin typeface="Arial" panose="020B0604020202020204" pitchFamily="34" charset="0"/>
                <a:cs typeface="Arial" panose="020B0604020202020204" pitchFamily="34" charset="0"/>
              </a:rPr>
              <a:t>Purchasing Energy (Collective purchasing or switching to save money or energy</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3140968"/>
            <a:ext cx="2520748" cy="3568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5621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96" y="22029"/>
            <a:ext cx="9114851" cy="2448272"/>
          </a:xfrm>
        </p:spPr>
      </p:pic>
      <p:sp>
        <p:nvSpPr>
          <p:cNvPr id="3" name="Rectangle 2"/>
          <p:cNvSpPr/>
          <p:nvPr/>
        </p:nvSpPr>
        <p:spPr>
          <a:xfrm>
            <a:off x="467544" y="3356992"/>
            <a:ext cx="8136904" cy="3139321"/>
          </a:xfrm>
          <a:prstGeom prst="rect">
            <a:avLst/>
          </a:prstGeom>
        </p:spPr>
        <p:txBody>
          <a:bodyPr wrap="square">
            <a:spAutoFit/>
          </a:bodyPr>
          <a:lstStyle/>
          <a:p>
            <a:r>
              <a:rPr lang="en-GB" dirty="0" smtClean="0">
                <a:latin typeface="Arial" panose="020B0604020202020204" pitchFamily="34" charset="0"/>
                <a:cs typeface="Arial" panose="020B0604020202020204" pitchFamily="34" charset="0"/>
              </a:rPr>
              <a:t>Under the plans Government will broaden the support available for community energy projects, whereby people come together to reduce their energy use or purchase and generate their own energy. Plans include: </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£10m Urban Community Energy Fund to kick-start community energy generation projects in England;</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£1m Big Energy Saving Network funding to support the work of volunteers helping vulnerable consumers to reduce their energy; </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 community energy saving competition, offering £100,000 to communities to develop innovative approaches to saving energy and money; and</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 “one-stop shop” information resource for people interested in developing community energy projects.</a:t>
            </a:r>
          </a:p>
        </p:txBody>
      </p:sp>
      <p:sp>
        <p:nvSpPr>
          <p:cNvPr id="9" name="Title 1"/>
          <p:cNvSpPr>
            <a:spLocks noGrp="1"/>
          </p:cNvSpPr>
          <p:nvPr>
            <p:ph type="title"/>
          </p:nvPr>
        </p:nvSpPr>
        <p:spPr>
          <a:xfrm>
            <a:off x="374848" y="2060848"/>
            <a:ext cx="8229600" cy="1143000"/>
          </a:xfrm>
        </p:spPr>
        <p:txBody>
          <a:bodyPr>
            <a:normAutofit/>
          </a:bodyPr>
          <a:lstStyle/>
          <a:p>
            <a:r>
              <a:rPr lang="en-GB" b="1" dirty="0" smtClean="0">
                <a:latin typeface="Arial" panose="020B0604020202020204" pitchFamily="34" charset="0"/>
                <a:cs typeface="Arial" panose="020B0604020202020204" pitchFamily="34" charset="0"/>
              </a:rPr>
              <a:t>Community Energy Strategy</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433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168"/>
            <a:ext cx="9114851" cy="2448272"/>
          </a:xfrm>
          <a:prstGeom prst="rect">
            <a:avLst/>
          </a:prstGeom>
        </p:spPr>
      </p:pic>
      <p:sp>
        <p:nvSpPr>
          <p:cNvPr id="2" name="Title 1"/>
          <p:cNvSpPr>
            <a:spLocks noGrp="1"/>
          </p:cNvSpPr>
          <p:nvPr>
            <p:ph type="title"/>
          </p:nvPr>
        </p:nvSpPr>
        <p:spPr>
          <a:xfrm>
            <a:off x="2051720" y="2060848"/>
            <a:ext cx="4381911" cy="1143000"/>
          </a:xfrm>
        </p:spPr>
        <p:txBody>
          <a:bodyPr/>
          <a:lstStyle/>
          <a:p>
            <a:r>
              <a:rPr lang="en-GB" b="1" dirty="0" smtClean="0">
                <a:latin typeface="Arial" panose="020B0604020202020204" pitchFamily="34" charset="0"/>
                <a:cs typeface="Arial" panose="020B0604020202020204" pitchFamily="34" charset="0"/>
              </a:rPr>
              <a:t>CAN Executive</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8121" y="3356993"/>
            <a:ext cx="8229600" cy="2952328"/>
          </a:xfrm>
        </p:spPr>
        <p:txBody>
          <a:bodyPr>
            <a:normAutofit/>
          </a:bodyPr>
          <a:lstStyle/>
          <a:p>
            <a:r>
              <a:rPr lang="en-GB" sz="2000" dirty="0" smtClean="0">
                <a:latin typeface="Arial" panose="020B0604020202020204" pitchFamily="34" charset="0"/>
                <a:cs typeface="Arial" panose="020B0604020202020204" pitchFamily="34" charset="0"/>
              </a:rPr>
              <a:t>Training away day Islington, London  - 25</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February 2014</a:t>
            </a:r>
          </a:p>
          <a:p>
            <a:pPr lvl="2">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Fuel Poverty Consultation – not available yet</a:t>
            </a:r>
          </a:p>
          <a:p>
            <a:pPr lvl="2">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ECO + Green Deal</a:t>
            </a:r>
          </a:p>
          <a:p>
            <a:r>
              <a:rPr lang="en-GB" sz="2000" dirty="0" smtClean="0">
                <a:latin typeface="Arial" panose="020B0604020202020204" pitchFamily="34" charset="0"/>
                <a:cs typeface="Arial" panose="020B0604020202020204" pitchFamily="34" charset="0"/>
              </a:rPr>
              <a:t>CAN Sponsorship with EON runs till end of September 2014 </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Next meeting 10</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April, Camden, London - AGM</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082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3816424"/>
          </a:xfrm>
        </p:spPr>
        <p:txBody>
          <a:bodyPr>
            <a:normAutofit/>
          </a:bodyPr>
          <a:lstStyle/>
          <a:p>
            <a:pPr algn="l"/>
            <a:r>
              <a:rPr lang="en-GB" sz="2200" dirty="0" smtClean="0">
                <a:latin typeface="Arial" panose="020B0604020202020204" pitchFamily="34" charset="0"/>
                <a:cs typeface="Arial" panose="020B0604020202020204" pitchFamily="34" charset="0"/>
              </a:rPr>
              <a:t>Next</a:t>
            </a:r>
            <a:r>
              <a:rPr lang="en-GB" sz="2200" b="1" dirty="0" smtClean="0">
                <a:latin typeface="Arial" panose="020B0604020202020204" pitchFamily="34" charset="0"/>
                <a:cs typeface="Arial" panose="020B0604020202020204" pitchFamily="34" charset="0"/>
              </a:rPr>
              <a:t> National Carbon Action Network Training-Day Conference - The Future…….for Fuel Poverty &amp; Energy Efficiency</a:t>
            </a:r>
            <a:r>
              <a:rPr lang="en-GB" sz="4000" b="1" dirty="0" smtClean="0">
                <a:latin typeface="Arial" panose="020B0604020202020204" pitchFamily="34" charset="0"/>
                <a:cs typeface="Arial" panose="020B0604020202020204" pitchFamily="34" charset="0"/>
              </a:rPr>
              <a:t/>
            </a:r>
            <a:br>
              <a:rPr lang="en-GB" sz="4000" b="1"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Wednesday 7</a:t>
            </a:r>
            <a:r>
              <a:rPr lang="en-GB" sz="1800" baseline="30000" dirty="0" smtClean="0">
                <a:latin typeface="Arial" panose="020B0604020202020204" pitchFamily="34" charset="0"/>
                <a:cs typeface="Arial" panose="020B0604020202020204" pitchFamily="34" charset="0"/>
              </a:rPr>
              <a:t>th</a:t>
            </a:r>
            <a:r>
              <a:rPr lang="en-GB" sz="1800" dirty="0" smtClean="0">
                <a:latin typeface="Arial" panose="020B0604020202020204" pitchFamily="34" charset="0"/>
                <a:cs typeface="Arial" panose="020B0604020202020204" pitchFamily="34" charset="0"/>
              </a:rPr>
              <a:t> May 2014 at Park Inn, Manchester</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September 2014 at Ricoh Arena, Coventry</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 will include nominations for CAN regional awards and lifetime 		achievement award</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July 2014 South West, venue, date </a:t>
            </a:r>
            <a:r>
              <a:rPr lang="en-GB" sz="1800" dirty="0" err="1" smtClean="0">
                <a:latin typeface="Arial" panose="020B0604020202020204" pitchFamily="34" charset="0"/>
                <a:cs typeface="Arial" panose="020B0604020202020204" pitchFamily="34" charset="0"/>
              </a:rPr>
              <a:t>tbc</a:t>
            </a:r>
            <a:endParaRPr lang="en-GB" sz="18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818" y="-30158"/>
            <a:ext cx="9114851" cy="2448272"/>
          </a:xfrm>
        </p:spPr>
      </p:pic>
      <p:sp>
        <p:nvSpPr>
          <p:cNvPr id="3" name="Rectangle 2"/>
          <p:cNvSpPr/>
          <p:nvPr/>
        </p:nvSpPr>
        <p:spPr>
          <a:xfrm>
            <a:off x="564523" y="1707570"/>
            <a:ext cx="4223502" cy="584775"/>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Forthcoming Events</a:t>
            </a:r>
            <a:endParaRPr lang="en-GB" sz="1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4125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96" y="22029"/>
            <a:ext cx="9114851" cy="2448272"/>
          </a:xfrm>
        </p:spPr>
      </p:pic>
      <p:sp>
        <p:nvSpPr>
          <p:cNvPr id="7" name="TextBox 6"/>
          <p:cNvSpPr txBox="1"/>
          <p:nvPr/>
        </p:nvSpPr>
        <p:spPr>
          <a:xfrm>
            <a:off x="539552" y="2420888"/>
            <a:ext cx="8208912" cy="4278094"/>
          </a:xfrm>
          <a:prstGeom prst="rect">
            <a:avLst/>
          </a:prstGeom>
          <a:noFill/>
        </p:spPr>
        <p:txBody>
          <a:bodyPr wrap="square" rtlCol="0">
            <a:spAutoFit/>
          </a:bodyPr>
          <a:lstStyle/>
          <a:p>
            <a:r>
              <a:rPr lang="en-GB" sz="2000" b="1" dirty="0" smtClean="0">
                <a:latin typeface="Arial" panose="020B0604020202020204" pitchFamily="34" charset="0"/>
                <a:cs typeface="Arial" panose="020B0604020202020204" pitchFamily="34" charset="0"/>
              </a:rPr>
              <a:t>NEA Nation’s </a:t>
            </a:r>
            <a:r>
              <a:rPr lang="en-GB" sz="2000" b="1" dirty="0">
                <a:latin typeface="Arial" panose="020B0604020202020204" pitchFamily="34" charset="0"/>
                <a:cs typeface="Arial" panose="020B0604020202020204" pitchFamily="34" charset="0"/>
              </a:rPr>
              <a:t>Biggest Housewarming </a:t>
            </a:r>
            <a:r>
              <a:rPr lang="en-GB" sz="2000" b="1" dirty="0" smtClean="0">
                <a:latin typeface="Arial" panose="020B0604020202020204" pitchFamily="34" charset="0"/>
                <a:cs typeface="Arial" panose="020B0604020202020204" pitchFamily="34" charset="0"/>
              </a:rPr>
              <a:t>on Friday </a:t>
            </a:r>
            <a:r>
              <a:rPr lang="en-GB" sz="2000" b="1" dirty="0">
                <a:latin typeface="Arial" panose="020B0604020202020204" pitchFamily="34" charset="0"/>
                <a:cs typeface="Arial" panose="020B0604020202020204" pitchFamily="34" charset="0"/>
              </a:rPr>
              <a:t>28th March </a:t>
            </a:r>
            <a:endParaRPr lang="en-GB" sz="2000" b="1"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oincides </a:t>
            </a:r>
            <a:r>
              <a:rPr lang="en-GB" dirty="0">
                <a:latin typeface="Arial" panose="020B0604020202020204" pitchFamily="34" charset="0"/>
                <a:cs typeface="Arial" panose="020B0604020202020204" pitchFamily="34" charset="0"/>
              </a:rPr>
              <a:t>with Fuel Poverty Awareness </a:t>
            </a:r>
            <a:r>
              <a:rPr lang="en-GB" dirty="0" smtClean="0">
                <a:latin typeface="Arial" panose="020B0604020202020204" pitchFamily="34" charset="0"/>
                <a:cs typeface="Arial" panose="020B0604020202020204" pitchFamily="34" charset="0"/>
              </a:rPr>
              <a:t>Day</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NEA wants us to organise housewarming events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Bake cakes, pies </a:t>
            </a:r>
            <a:r>
              <a:rPr lang="en-GB" dirty="0" err="1" smtClean="0">
                <a:latin typeface="Arial" panose="020B0604020202020204" pitchFamily="34" charset="0"/>
                <a:cs typeface="Arial" panose="020B0604020202020204" pitchFamily="34" charset="0"/>
              </a:rPr>
              <a:t>etc</a:t>
            </a:r>
            <a:endParaRPr lang="en-GB"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Invite family, friends, colleagues</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Ask for donations to NEA</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Join </a:t>
            </a:r>
            <a:r>
              <a:rPr lang="en-GB" dirty="0">
                <a:latin typeface="Arial" panose="020B0604020202020204" pitchFamily="34" charset="0"/>
                <a:cs typeface="Arial" panose="020B0604020202020204" pitchFamily="34" charset="0"/>
              </a:rPr>
              <a:t>in with the Nation’s Biggest Housewarming to raise much needed funds to enable NEA to deliver fuel poverty projects and to campaign to ensure that all households are able to live in homes which are warmer, healthier and affordable to heat</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take part and receive your promotional posters and Housewarming mugs please contact Jen Carruthers Jones at </a:t>
            </a:r>
            <a:r>
              <a:rPr lang="en-GB" u="sng" dirty="0" smtClean="0">
                <a:latin typeface="Arial" panose="020B0604020202020204" pitchFamily="34" charset="0"/>
                <a:cs typeface="Arial" panose="020B0604020202020204" pitchFamily="34" charset="0"/>
                <a:hlinkClick r:id="rId4"/>
              </a:rPr>
              <a:t>jcj@nea.org.uk</a:t>
            </a:r>
            <a:endParaRPr lang="en-GB"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37784" y="1484784"/>
            <a:ext cx="4320480" cy="792088"/>
          </a:xfrm>
        </p:spPr>
        <p:txBody>
          <a:bodyPr>
            <a:normAutofit/>
          </a:bodyPr>
          <a:lstStyle/>
          <a:p>
            <a:r>
              <a:rPr lang="en-GB" sz="3200" b="1" dirty="0" smtClean="0">
                <a:latin typeface="Arial" panose="020B0604020202020204" pitchFamily="34" charset="0"/>
                <a:cs typeface="Arial" panose="020B0604020202020204" pitchFamily="34" charset="0"/>
              </a:rPr>
              <a:t>Forthcoming Events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735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229600" cy="1080120"/>
          </a:xfrm>
        </p:spPr>
        <p:txBody>
          <a:bodyPr>
            <a:normAutofit fontScale="90000"/>
          </a:bodyPr>
          <a:lstStyle/>
          <a:p>
            <a:r>
              <a:rPr lang="en-GB" dirty="0" smtClean="0">
                <a:latin typeface="Arial" panose="020B0604020202020204" pitchFamily="34" charset="0"/>
                <a:cs typeface="Arial" panose="020B0604020202020204" pitchFamily="34" charset="0"/>
              </a:rPr>
              <a:t>Next East Midlands CAN meeting Thursday 12</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June 2014</a:t>
            </a:r>
            <a:endParaRPr lang="en-GB"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96" y="22029"/>
            <a:ext cx="9114851" cy="2448272"/>
          </a:xfrm>
        </p:spPr>
      </p:pic>
      <p:sp>
        <p:nvSpPr>
          <p:cNvPr id="3" name="TextBox 2"/>
          <p:cNvSpPr txBox="1"/>
          <p:nvPr/>
        </p:nvSpPr>
        <p:spPr>
          <a:xfrm>
            <a:off x="683568" y="4437112"/>
            <a:ext cx="7560840" cy="1200329"/>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Sponsor?</a:t>
            </a:r>
          </a:p>
          <a:p>
            <a:r>
              <a:rPr lang="en-GB" sz="2400" dirty="0" smtClean="0">
                <a:latin typeface="Arial" panose="020B0604020202020204" pitchFamily="34" charset="0"/>
                <a:cs typeface="Arial" panose="020B0604020202020204" pitchFamily="34" charset="0"/>
              </a:rPr>
              <a:t>Venue to be confirmed</a:t>
            </a:r>
          </a:p>
          <a:p>
            <a:r>
              <a:rPr lang="en-GB" sz="2400" dirty="0" smtClean="0">
                <a:latin typeface="Arial" panose="020B0604020202020204" pitchFamily="34" charset="0"/>
                <a:cs typeface="Arial" panose="020B0604020202020204" pitchFamily="34" charset="0"/>
              </a:rPr>
              <a:t>Speakers?</a:t>
            </a:r>
          </a:p>
        </p:txBody>
      </p:sp>
    </p:spTree>
    <p:extLst>
      <p:ext uri="{BB962C8B-B14F-4D97-AF65-F5344CB8AC3E}">
        <p14:creationId xmlns:p14="http://schemas.microsoft.com/office/powerpoint/2010/main" val="4259016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549</Words>
  <Application>Microsoft Office PowerPoint</Application>
  <PresentationFormat>On-screen Show (4:3)</PresentationFormat>
  <Paragraphs>78</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East Midlands CAN  Thursday 6th March </vt:lpstr>
      <vt:lpstr>EMCAN Chairs Update  Thursday 6th March 2014</vt:lpstr>
      <vt:lpstr>     DECC Green Deal Communities Funding</vt:lpstr>
      <vt:lpstr>Community Energy Strategy</vt:lpstr>
      <vt:lpstr>Community Energy Strategy</vt:lpstr>
      <vt:lpstr>CAN Executive</vt:lpstr>
      <vt:lpstr>Next National Carbon Action Network Training-Day Conference - The Future…….for Fuel Poverty &amp; Energy Efficiency Wednesday 7th May 2014 at Park Inn, Manchester  September 2014 at Ricoh Arena, Coventry  - will include nominations for CAN regional awards and lifetime   achievement award  July 2014 South West, venue, date tbc</vt:lpstr>
      <vt:lpstr>Forthcoming Events</vt:lpstr>
      <vt:lpstr>Next East Midlands CAN meeting Thursday 12th June 2014</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Lond, Karen</dc:creator>
  <cp:lastModifiedBy>Pippa Reeve</cp:lastModifiedBy>
  <cp:revision>20</cp:revision>
  <cp:lastPrinted>2014-03-05T14:57:35Z</cp:lastPrinted>
  <dcterms:created xsi:type="dcterms:W3CDTF">2014-03-05T09:46:34Z</dcterms:created>
  <dcterms:modified xsi:type="dcterms:W3CDTF">2014-03-11T12:12:42Z</dcterms:modified>
</cp:coreProperties>
</file>