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 id="2147483984" r:id="rId3"/>
  </p:sldMasterIdLst>
  <p:notesMasterIdLst>
    <p:notesMasterId r:id="rId21"/>
  </p:notesMasterIdLst>
  <p:sldIdLst>
    <p:sldId id="256" r:id="rId4"/>
    <p:sldId id="266" r:id="rId5"/>
    <p:sldId id="258" r:id="rId6"/>
    <p:sldId id="259" r:id="rId7"/>
    <p:sldId id="260" r:id="rId8"/>
    <p:sldId id="261" r:id="rId9"/>
    <p:sldId id="268" r:id="rId10"/>
    <p:sldId id="270" r:id="rId11"/>
    <p:sldId id="273" r:id="rId12"/>
    <p:sldId id="274" r:id="rId13"/>
    <p:sldId id="275" r:id="rId14"/>
    <p:sldId id="263" r:id="rId15"/>
    <p:sldId id="272" r:id="rId16"/>
    <p:sldId id="276" r:id="rId17"/>
    <p:sldId id="267" r:id="rId18"/>
    <p:sldId id="277"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11" autoAdjust="0"/>
  </p:normalViewPr>
  <p:slideViewPr>
    <p:cSldViewPr snapToGrid="0" snapToObjects="1">
      <p:cViewPr>
        <p:scale>
          <a:sx n="68" d="100"/>
          <a:sy n="68" d="100"/>
        </p:scale>
        <p:origin x="-952"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aurenprobert:Desktop:FP%20Composi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1"/>
          <c:order val="0"/>
          <c:tx>
            <c:strRef>
              <c:f>Sheet1!$C$1</c:f>
              <c:strCache>
                <c:ptCount val="1"/>
                <c:pt idx="0">
                  <c:v>Hills</c:v>
                </c:pt>
              </c:strCache>
            </c:strRef>
          </c:tx>
          <c:spPr>
            <a:solidFill>
              <a:schemeClr val="accent3"/>
            </a:solidFill>
            <a:ln>
              <a:noFill/>
            </a:ln>
          </c:spPr>
          <c:invertIfNegative val="0"/>
          <c:cat>
            <c:strRef>
              <c:f>Sheet1!$A$2:$A$8</c:f>
              <c:strCache>
                <c:ptCount val="7"/>
                <c:pt idx="0">
                  <c:v>Couple with dependent child(ren)</c:v>
                </c:pt>
                <c:pt idx="1">
                  <c:v>Couple, no dependent child(ren) aged 60 or over</c:v>
                </c:pt>
                <c:pt idx="2">
                  <c:v>Couple, no dependent child(ren) under 60</c:v>
                </c:pt>
                <c:pt idx="3">
                  <c:v>Lone parent with dependent child(ren)</c:v>
                </c:pt>
                <c:pt idx="4">
                  <c:v>One person aged 60 or over</c:v>
                </c:pt>
                <c:pt idx="5">
                  <c:v>One person under 60</c:v>
                </c:pt>
                <c:pt idx="6">
                  <c:v>Other multi-person households</c:v>
                </c:pt>
              </c:strCache>
            </c:strRef>
          </c:cat>
          <c:val>
            <c:numRef>
              <c:f>Sheet1!$C$2:$C$8</c:f>
              <c:numCache>
                <c:formatCode>General</c:formatCode>
                <c:ptCount val="7"/>
                <c:pt idx="0">
                  <c:v>23.8</c:v>
                </c:pt>
                <c:pt idx="1">
                  <c:v>14.5</c:v>
                </c:pt>
                <c:pt idx="2">
                  <c:v>8.7</c:v>
                </c:pt>
                <c:pt idx="3">
                  <c:v>19.8</c:v>
                </c:pt>
                <c:pt idx="4">
                  <c:v>10.7</c:v>
                </c:pt>
                <c:pt idx="5">
                  <c:v>13.7</c:v>
                </c:pt>
                <c:pt idx="6">
                  <c:v>8.7</c:v>
                </c:pt>
              </c:numCache>
            </c:numRef>
          </c:val>
        </c:ser>
        <c:ser>
          <c:idx val="0"/>
          <c:order val="1"/>
          <c:tx>
            <c:strRef>
              <c:f>Sheet1!$B$1</c:f>
              <c:strCache>
                <c:ptCount val="1"/>
                <c:pt idx="0">
                  <c:v>Boardman</c:v>
                </c:pt>
              </c:strCache>
            </c:strRef>
          </c:tx>
          <c:spPr>
            <a:solidFill>
              <a:schemeClr val="accent2"/>
            </a:solidFill>
          </c:spPr>
          <c:invertIfNegative val="0"/>
          <c:cat>
            <c:strRef>
              <c:f>Sheet1!$A$2:$A$8</c:f>
              <c:strCache>
                <c:ptCount val="7"/>
                <c:pt idx="0">
                  <c:v>Couple with dependent child(ren)</c:v>
                </c:pt>
                <c:pt idx="1">
                  <c:v>Couple, no dependent child(ren) aged 60 or over</c:v>
                </c:pt>
                <c:pt idx="2">
                  <c:v>Couple, no dependent child(ren) under 60</c:v>
                </c:pt>
                <c:pt idx="3">
                  <c:v>Lone parent with dependent child(ren)</c:v>
                </c:pt>
                <c:pt idx="4">
                  <c:v>One person aged 60 or over</c:v>
                </c:pt>
                <c:pt idx="5">
                  <c:v>One person under 60</c:v>
                </c:pt>
                <c:pt idx="6">
                  <c:v>Other multi-person households</c:v>
                </c:pt>
              </c:strCache>
            </c:strRef>
          </c:cat>
          <c:val>
            <c:numRef>
              <c:f>Sheet1!$B$2:$B$8</c:f>
              <c:numCache>
                <c:formatCode>General</c:formatCode>
                <c:ptCount val="7"/>
                <c:pt idx="0">
                  <c:v>8.5</c:v>
                </c:pt>
                <c:pt idx="1">
                  <c:v>18.9</c:v>
                </c:pt>
                <c:pt idx="2">
                  <c:v>6.4</c:v>
                </c:pt>
                <c:pt idx="3">
                  <c:v>8.9</c:v>
                </c:pt>
                <c:pt idx="4">
                  <c:v>31.1</c:v>
                </c:pt>
                <c:pt idx="5">
                  <c:v>19.6</c:v>
                </c:pt>
                <c:pt idx="6">
                  <c:v>6.6</c:v>
                </c:pt>
              </c:numCache>
            </c:numRef>
          </c:val>
        </c:ser>
        <c:dLbls>
          <c:showLegendKey val="0"/>
          <c:showVal val="0"/>
          <c:showCatName val="0"/>
          <c:showSerName val="0"/>
          <c:showPercent val="0"/>
          <c:showBubbleSize val="0"/>
        </c:dLbls>
        <c:gapWidth val="150"/>
        <c:axId val="657155656"/>
        <c:axId val="235178696"/>
      </c:barChart>
      <c:catAx>
        <c:axId val="657155656"/>
        <c:scaling>
          <c:orientation val="minMax"/>
        </c:scaling>
        <c:delete val="0"/>
        <c:axPos val="l"/>
        <c:majorTickMark val="out"/>
        <c:minorTickMark val="none"/>
        <c:tickLblPos val="nextTo"/>
        <c:txPr>
          <a:bodyPr/>
          <a:lstStyle/>
          <a:p>
            <a:pPr>
              <a:defRPr sz="1400"/>
            </a:pPr>
            <a:endParaRPr lang="en-US"/>
          </a:p>
        </c:txPr>
        <c:crossAx val="235178696"/>
        <c:crosses val="autoZero"/>
        <c:auto val="1"/>
        <c:lblAlgn val="ctr"/>
        <c:lblOffset val="100"/>
        <c:noMultiLvlLbl val="0"/>
      </c:catAx>
      <c:valAx>
        <c:axId val="235178696"/>
        <c:scaling>
          <c:orientation val="minMax"/>
        </c:scaling>
        <c:delete val="0"/>
        <c:axPos val="b"/>
        <c:majorGridlines/>
        <c:numFmt formatCode="General" sourceLinked="1"/>
        <c:majorTickMark val="out"/>
        <c:minorTickMark val="none"/>
        <c:tickLblPos val="nextTo"/>
        <c:crossAx val="65715565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54DEC-1B5C-9D4B-AA69-C425F7B727B8}" type="datetimeFigureOut">
              <a:rPr lang="en-US" smtClean="0"/>
              <a:t>20/09/2012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DCF4D-6977-5446-A19B-CD3D15500284}" type="slidenum">
              <a:rPr lang="en-GB" smtClean="0"/>
              <a:t>‹#›</a:t>
            </a:fld>
            <a:endParaRPr lang="en-GB"/>
          </a:p>
        </p:txBody>
      </p:sp>
    </p:spTree>
    <p:extLst>
      <p:ext uri="{BB962C8B-B14F-4D97-AF65-F5344CB8AC3E}">
        <p14:creationId xmlns:p14="http://schemas.microsoft.com/office/powerpoint/2010/main" val="5986247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latin typeface="+mn-lt"/>
                <a:ea typeface="+mn-ea"/>
                <a:cs typeface="+mn-cs"/>
              </a:rPr>
              <a:t>1)      </a:t>
            </a:r>
            <a:r>
              <a:rPr lang="es-ES_tradnl" sz="1200" kern="1200" dirty="0" err="1" smtClean="0">
                <a:solidFill>
                  <a:schemeClr val="tx1"/>
                </a:solidFill>
                <a:latin typeface="+mn-lt"/>
                <a:ea typeface="+mn-ea"/>
                <a:cs typeface="+mn-cs"/>
              </a:rPr>
              <a:t>The</a:t>
            </a:r>
            <a:r>
              <a:rPr lang="es-ES_tradnl" sz="1200" kern="1200" dirty="0" smtClean="0">
                <a:solidFill>
                  <a:schemeClr val="tx1"/>
                </a:solidFill>
                <a:latin typeface="+mn-lt"/>
                <a:ea typeface="+mn-ea"/>
                <a:cs typeface="+mn-cs"/>
              </a:rPr>
              <a:t> fuel </a:t>
            </a:r>
            <a:r>
              <a:rPr lang="es-ES_tradnl" sz="1200" kern="1200" dirty="0" err="1" smtClean="0">
                <a:solidFill>
                  <a:schemeClr val="tx1"/>
                </a:solidFill>
                <a:latin typeface="+mn-lt"/>
                <a:ea typeface="+mn-ea"/>
                <a:cs typeface="+mn-cs"/>
              </a:rPr>
              <a:t>poverty</a:t>
            </a:r>
            <a:r>
              <a:rPr lang="es-ES_tradnl" sz="1200" kern="1200" dirty="0" smtClean="0">
                <a:solidFill>
                  <a:schemeClr val="tx1"/>
                </a:solidFill>
                <a:latin typeface="+mn-lt"/>
                <a:ea typeface="+mn-ea"/>
                <a:cs typeface="+mn-cs"/>
              </a:rPr>
              <a:t> gap</a:t>
            </a:r>
          </a:p>
          <a:p>
            <a:r>
              <a:rPr lang="en-US" sz="1200" kern="1200" dirty="0" smtClean="0">
                <a:solidFill>
                  <a:schemeClr val="tx1"/>
                </a:solidFill>
                <a:latin typeface="+mn-lt"/>
                <a:ea typeface="+mn-ea"/>
                <a:cs typeface="+mn-cs"/>
              </a:rPr>
              <a:t>2)      Impact of </a:t>
            </a:r>
            <a:r>
              <a:rPr lang="en-US" sz="1200" kern="1200" dirty="0" err="1" smtClean="0">
                <a:solidFill>
                  <a:schemeClr val="tx1"/>
                </a:solidFill>
                <a:latin typeface="+mn-lt"/>
                <a:ea typeface="+mn-ea"/>
                <a:cs typeface="+mn-cs"/>
              </a:rPr>
              <a:t>neutralising</a:t>
            </a:r>
            <a:r>
              <a:rPr lang="en-US" sz="1200" kern="1200" dirty="0" smtClean="0">
                <a:solidFill>
                  <a:schemeClr val="tx1"/>
                </a:solidFill>
                <a:latin typeface="+mn-lt"/>
                <a:ea typeface="+mn-ea"/>
                <a:cs typeface="+mn-cs"/>
              </a:rPr>
              <a:t> of energy prices</a:t>
            </a:r>
          </a:p>
          <a:p>
            <a:r>
              <a:rPr lang="en-US" sz="1200" kern="1200" dirty="0" smtClean="0">
                <a:solidFill>
                  <a:schemeClr val="tx1"/>
                </a:solidFill>
                <a:latin typeface="+mn-lt"/>
                <a:ea typeface="+mn-ea"/>
                <a:cs typeface="+mn-cs"/>
              </a:rPr>
              <a:t>3)      How to achieve the definition</a:t>
            </a:r>
          </a:p>
          <a:p>
            <a:r>
              <a:rPr lang="en-US" sz="1200" kern="1200" dirty="0" smtClean="0">
                <a:solidFill>
                  <a:schemeClr val="tx1"/>
                </a:solidFill>
                <a:latin typeface="+mn-lt"/>
                <a:ea typeface="+mn-ea"/>
                <a:cs typeface="+mn-cs"/>
              </a:rPr>
              <a:t>4)      The dangers on smaller households</a:t>
            </a:r>
          </a:p>
          <a:p>
            <a:r>
              <a:rPr lang="en-US" sz="1200" kern="1200" dirty="0" smtClean="0">
                <a:solidFill>
                  <a:schemeClr val="tx1"/>
                </a:solidFill>
                <a:latin typeface="+mn-lt"/>
                <a:ea typeface="+mn-ea"/>
                <a:cs typeface="+mn-cs"/>
              </a:rPr>
              <a:t>5)      What professionals should do to identify and help the fuel poor</a:t>
            </a:r>
          </a:p>
        </p:txBody>
      </p:sp>
      <p:sp>
        <p:nvSpPr>
          <p:cNvPr id="4" name="Slide Number Placeholder 3"/>
          <p:cNvSpPr>
            <a:spLocks noGrp="1"/>
          </p:cNvSpPr>
          <p:nvPr>
            <p:ph type="sldNum" sz="quarter" idx="10"/>
          </p:nvPr>
        </p:nvSpPr>
        <p:spPr/>
        <p:txBody>
          <a:bodyPr/>
          <a:lstStyle/>
          <a:p>
            <a:fld id="{6CFDCF4D-6977-5446-A19B-CD3D15500284}" type="slidenum">
              <a:rPr lang="en-GB" smtClean="0"/>
              <a:t>1</a:t>
            </a:fld>
            <a:endParaRPr lang="en-GB"/>
          </a:p>
        </p:txBody>
      </p:sp>
    </p:spTree>
    <p:extLst>
      <p:ext uri="{BB962C8B-B14F-4D97-AF65-F5344CB8AC3E}">
        <p14:creationId xmlns:p14="http://schemas.microsoft.com/office/powerpoint/2010/main" val="170466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r>
              <a:rPr lang="en-GB" dirty="0" err="1" smtClean="0"/>
              <a:t>uel</a:t>
            </a:r>
            <a:r>
              <a:rPr lang="en-GB" dirty="0" smtClean="0"/>
              <a:t> poverty</a:t>
            </a:r>
            <a:r>
              <a:rPr lang="en-GB" baseline="0" dirty="0" smtClean="0"/>
              <a:t> gap</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10</a:t>
            </a:fld>
            <a:endParaRPr lang="en-GB"/>
          </a:p>
        </p:txBody>
      </p:sp>
    </p:spTree>
    <p:extLst>
      <p:ext uri="{BB962C8B-B14F-4D97-AF65-F5344CB8AC3E}">
        <p14:creationId xmlns:p14="http://schemas.microsoft.com/office/powerpoint/2010/main" val="2752617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
            </a:r>
            <a:r>
              <a:rPr lang="en-US" dirty="0" smtClean="0"/>
              <a:t>e</a:t>
            </a:r>
            <a:r>
              <a:rPr lang="en-GB" dirty="0" err="1" smtClean="0"/>
              <a:t>monstrates</a:t>
            </a:r>
            <a:r>
              <a:rPr lang="en-GB" dirty="0" smtClean="0"/>
              <a:t> impact of neutralising energy prices.</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11</a:t>
            </a:fld>
            <a:endParaRPr lang="en-GB"/>
          </a:p>
        </p:txBody>
      </p:sp>
    </p:spTree>
    <p:extLst>
      <p:ext uri="{BB962C8B-B14F-4D97-AF65-F5344CB8AC3E}">
        <p14:creationId xmlns:p14="http://schemas.microsoft.com/office/powerpoint/2010/main" val="138412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this means for the make-up</a:t>
            </a:r>
            <a:r>
              <a:rPr lang="en-GB" baseline="0" dirty="0" smtClean="0"/>
              <a:t> of the fuel poor</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12</a:t>
            </a:fld>
            <a:endParaRPr lang="en-GB"/>
          </a:p>
        </p:txBody>
      </p:sp>
    </p:spTree>
    <p:extLst>
      <p:ext uri="{BB962C8B-B14F-4D97-AF65-F5344CB8AC3E}">
        <p14:creationId xmlns:p14="http://schemas.microsoft.com/office/powerpoint/2010/main" val="383732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Fuel poverty in the East Midlands</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13</a:t>
            </a:fld>
            <a:endParaRPr lang="en-GB"/>
          </a:p>
        </p:txBody>
      </p:sp>
    </p:spTree>
    <p:extLst>
      <p:ext uri="{BB962C8B-B14F-4D97-AF65-F5344CB8AC3E}">
        <p14:creationId xmlns:p14="http://schemas.microsoft.com/office/powerpoint/2010/main" val="32727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does it tackle issues</a:t>
            </a:r>
            <a:r>
              <a:rPr lang="en-GB" baseline="0" dirty="0" smtClean="0"/>
              <a:t> with old definition (cross them out).</a:t>
            </a:r>
          </a:p>
          <a:p>
            <a:endParaRPr lang="en-GB" baseline="0" dirty="0" smtClean="0"/>
          </a:p>
          <a:p>
            <a:r>
              <a:rPr lang="en-GB" baseline="0" dirty="0" smtClean="0"/>
              <a:t>I prefer it! </a:t>
            </a:r>
          </a:p>
          <a:p>
            <a:endParaRPr lang="en-GB" baseline="0" dirty="0" smtClean="0"/>
          </a:p>
          <a:p>
            <a:r>
              <a:rPr lang="en-GB" baseline="0" dirty="0" smtClean="0"/>
              <a:t>It’s about equality</a:t>
            </a:r>
          </a:p>
          <a:p>
            <a:endParaRPr lang="en-GB" baseline="0" dirty="0" smtClean="0"/>
          </a:p>
          <a:p>
            <a:r>
              <a:rPr lang="en-GB" baseline="0" dirty="0" smtClean="0"/>
              <a:t>AS do Government, as of Tuesday </a:t>
            </a:r>
            <a:r>
              <a:rPr lang="en-US" baseline="0" dirty="0" smtClean="0"/>
              <a:t>–</a:t>
            </a:r>
            <a:r>
              <a:rPr lang="en-GB" baseline="0" dirty="0" smtClean="0"/>
              <a:t> they’ll still be including the old definition in </a:t>
            </a:r>
            <a:r>
              <a:rPr lang="en-GB" baseline="0" dirty="0" err="1" smtClean="0"/>
              <a:t>statistcs</a:t>
            </a:r>
            <a:r>
              <a:rPr lang="en-GB" baseline="0" dirty="0" smtClean="0"/>
              <a:t> though</a:t>
            </a:r>
          </a:p>
          <a:p>
            <a:r>
              <a:rPr lang="en-GB" baseline="0" dirty="0" smtClean="0"/>
              <a:t>! But very ambitious</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14</a:t>
            </a:fld>
            <a:endParaRPr lang="en-GB"/>
          </a:p>
        </p:txBody>
      </p:sp>
    </p:spTree>
    <p:extLst>
      <p:ext uri="{BB962C8B-B14F-4D97-AF65-F5344CB8AC3E}">
        <p14:creationId xmlns:p14="http://schemas.microsoft.com/office/powerpoint/2010/main" val="73706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Controversies </a:t>
            </a:r>
            <a:r>
              <a:rPr lang="en-US" baseline="0" dirty="0" smtClean="0"/>
              <a:t>–</a:t>
            </a:r>
            <a:r>
              <a:rPr lang="en-GB" baseline="0" dirty="0" smtClean="0"/>
              <a:t> issues over threshold, should it be more ambitious?</a:t>
            </a:r>
          </a:p>
          <a:p>
            <a:endParaRPr lang="en-GB" baseline="0" dirty="0" smtClean="0"/>
          </a:p>
          <a:p>
            <a:r>
              <a:rPr lang="en-GB" baseline="0" dirty="0" smtClean="0"/>
              <a:t>Government want to still count DLA as income (hills suggested considering otherwise). Government usually do include them, want to be consistent.</a:t>
            </a:r>
          </a:p>
          <a:p>
            <a:endParaRPr lang="en-GB" baseline="0" dirty="0" smtClean="0"/>
          </a:p>
          <a:p>
            <a:r>
              <a:rPr lang="en-GB" baseline="0" dirty="0" smtClean="0"/>
              <a:t>How to eradicate fuel poverty? Not impossible! But very ambitious </a:t>
            </a:r>
            <a:r>
              <a:rPr lang="en-US" baseline="0" dirty="0" smtClean="0"/>
              <a:t>–</a:t>
            </a:r>
            <a:r>
              <a:rPr lang="en-GB" baseline="0" dirty="0" smtClean="0"/>
              <a:t> consultation suggests a change to WHECA primary legislation.</a:t>
            </a:r>
            <a:endParaRPr lang="en-GB" dirty="0" smtClean="0"/>
          </a:p>
          <a:p>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15</a:t>
            </a:fld>
            <a:endParaRPr lang="en-GB"/>
          </a:p>
        </p:txBody>
      </p:sp>
    </p:spTree>
    <p:extLst>
      <p:ext uri="{BB962C8B-B14F-4D97-AF65-F5344CB8AC3E}">
        <p14:creationId xmlns:p14="http://schemas.microsoft.com/office/powerpoint/2010/main" val="71463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this means for practitioners</a:t>
            </a:r>
          </a:p>
          <a:p>
            <a:endParaRPr lang="en-GB" dirty="0" smtClean="0"/>
          </a:p>
          <a:p>
            <a:r>
              <a:rPr lang="en-US" dirty="0" smtClean="0"/>
              <a:t>I</a:t>
            </a:r>
            <a:r>
              <a:rPr lang="en-GB" dirty="0" err="1" smtClean="0"/>
              <a:t>dentifying</a:t>
            </a:r>
            <a:r>
              <a:rPr lang="en-GB" dirty="0" smtClean="0"/>
              <a:t> the fuel poor </a:t>
            </a:r>
            <a:r>
              <a:rPr lang="en-US" dirty="0" smtClean="0"/>
              <a:t>–</a:t>
            </a:r>
            <a:r>
              <a:rPr lang="en-GB" dirty="0" smtClean="0"/>
              <a:t> in practice, we use</a:t>
            </a:r>
            <a:r>
              <a:rPr lang="en-GB" baseline="0" dirty="0" smtClean="0"/>
              <a:t> proxies.</a:t>
            </a:r>
          </a:p>
          <a:p>
            <a:endParaRPr lang="en-GB" baseline="0" dirty="0" smtClean="0"/>
          </a:p>
          <a:p>
            <a:r>
              <a:rPr lang="en-GB" baseline="0" dirty="0" smtClean="0"/>
              <a:t>Issues with Super Priority Group</a:t>
            </a:r>
          </a:p>
          <a:p>
            <a:endParaRPr lang="en-GB" baseline="0" dirty="0" smtClean="0"/>
          </a:p>
          <a:p>
            <a:r>
              <a:rPr lang="en-GB" baseline="0" dirty="0" smtClean="0"/>
              <a:t>More focused </a:t>
            </a:r>
            <a:r>
              <a:rPr lang="en-US" baseline="0" dirty="0" smtClean="0"/>
              <a:t>–</a:t>
            </a:r>
            <a:r>
              <a:rPr lang="en-GB" baseline="0" dirty="0" smtClean="0"/>
              <a:t> but harder to find/engage?</a:t>
            </a:r>
            <a:endParaRPr lang="en-GB" dirty="0"/>
          </a:p>
        </p:txBody>
      </p:sp>
      <p:sp>
        <p:nvSpPr>
          <p:cNvPr id="4" name="Slide Number Placeholder 3"/>
          <p:cNvSpPr>
            <a:spLocks noGrp="1"/>
          </p:cNvSpPr>
          <p:nvPr>
            <p:ph type="sldNum" sz="quarter" idx="10"/>
          </p:nvPr>
        </p:nvSpPr>
        <p:spPr/>
        <p:txBody>
          <a:bodyPr/>
          <a:lstStyle/>
          <a:p>
            <a:fld id="{101AB1E3-BF5C-654F-B453-081C98C5970F}"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218698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AB1E3-BF5C-654F-B453-081C98C5970F}"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419212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current definition of fuel poverty, which many of you will be familiar with, was originally proposed by Brenda Boardman (who I believe has spoken at this forum before) in her PhD and subsequent 1991 book </a:t>
            </a:r>
            <a:r>
              <a:rPr lang="en-GB" i="1" baseline="0" dirty="0" smtClean="0"/>
              <a:t>Fuel Poverty</a:t>
            </a:r>
            <a:r>
              <a:rPr lang="en-GB" baseline="0" dirty="0" smtClean="0"/>
              <a:t>. This defines a fuel poor household as one that spends greater or equal to 10% of its income on all energy use, whilst maintaining an adequate level of household warmth. This is at the root of the current government definition, which has attached a methodology, and selected ways to define “adequate warmth” and “household income”. I’m not going to dwell too much on the details of these, as I suspect you’ll be familiar, but we can always return to then at the end.</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3</a:t>
            </a:fld>
            <a:endParaRPr lang="en-GB"/>
          </a:p>
        </p:txBody>
      </p:sp>
    </p:spTree>
    <p:extLst>
      <p:ext uri="{BB962C8B-B14F-4D97-AF65-F5344CB8AC3E}">
        <p14:creationId xmlns:p14="http://schemas.microsoft.com/office/powerpoint/2010/main" val="387156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current definition has strengths</a:t>
            </a:r>
            <a:r>
              <a:rPr lang="en-GB" baseline="0" dirty="0" smtClean="0"/>
              <a:t> and weaknesses</a:t>
            </a:r>
          </a:p>
          <a:p>
            <a:endParaRPr lang="en-GB" baseline="0" dirty="0" smtClean="0"/>
          </a:p>
          <a:p>
            <a:r>
              <a:rPr lang="en-GB" dirty="0" smtClean="0"/>
              <a:t>Strengths:</a:t>
            </a:r>
          </a:p>
          <a:p>
            <a:endParaRPr lang="en-GB" dirty="0" smtClean="0"/>
          </a:p>
          <a:p>
            <a:r>
              <a:rPr lang="en-GB" dirty="0" smtClean="0"/>
              <a:t>Modelled (by government)</a:t>
            </a:r>
          </a:p>
          <a:p>
            <a:endParaRPr lang="en-GB" dirty="0" smtClean="0"/>
          </a:p>
          <a:p>
            <a:r>
              <a:rPr lang="en-GB" dirty="0" smtClean="0"/>
              <a:t>Core factors stand up.</a:t>
            </a:r>
          </a:p>
          <a:p>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4</a:t>
            </a:fld>
            <a:endParaRPr lang="en-GB"/>
          </a:p>
        </p:txBody>
      </p:sp>
    </p:spTree>
    <p:extLst>
      <p:ext uri="{BB962C8B-B14F-4D97-AF65-F5344CB8AC3E}">
        <p14:creationId xmlns:p14="http://schemas.microsoft.com/office/powerpoint/2010/main" val="73706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a:t>
            </a:r>
          </a:p>
          <a:p>
            <a:endParaRPr lang="en-GB" dirty="0" smtClean="0"/>
          </a:p>
          <a:p>
            <a:r>
              <a:rPr lang="en-US" dirty="0" smtClean="0"/>
              <a:t>R</a:t>
            </a:r>
            <a:r>
              <a:rPr lang="en-GB" dirty="0" err="1" smtClean="0"/>
              <a:t>easons</a:t>
            </a:r>
            <a:r>
              <a:rPr lang="en-GB" dirty="0" smtClean="0"/>
              <a:t> </a:t>
            </a:r>
            <a:r>
              <a:rPr lang="en-US" dirty="0" smtClean="0"/>
              <a:t>–</a:t>
            </a:r>
            <a:r>
              <a:rPr lang="en-GB" dirty="0" smtClean="0"/>
              <a:t> depends on</a:t>
            </a:r>
            <a:r>
              <a:rPr lang="en-GB" baseline="0" dirty="0" smtClean="0"/>
              <a:t> how cynical you’d like to be.</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5</a:t>
            </a:fld>
            <a:endParaRPr lang="en-GB"/>
          </a:p>
        </p:txBody>
      </p:sp>
    </p:spTree>
    <p:extLst>
      <p:ext uri="{BB962C8B-B14F-4D97-AF65-F5344CB8AC3E}">
        <p14:creationId xmlns:p14="http://schemas.microsoft.com/office/powerpoint/2010/main" val="109211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John Hills released an interim report in November 2011, and a final report in March 2012. </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6</a:t>
            </a:fld>
            <a:endParaRPr lang="en-GB"/>
          </a:p>
        </p:txBody>
      </p:sp>
    </p:spTree>
    <p:extLst>
      <p:ext uri="{BB962C8B-B14F-4D97-AF65-F5344CB8AC3E}">
        <p14:creationId xmlns:p14="http://schemas.microsoft.com/office/powerpoint/2010/main" val="304113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core recommendation</a:t>
            </a:r>
            <a:r>
              <a:rPr lang="en-GB" baseline="0" dirty="0" smtClean="0"/>
              <a:t> was for a shift from the current definition to a new LIHC (low income high costs) indicator. </a:t>
            </a:r>
            <a:endParaRPr lang="en-GB" dirty="0" smtClean="0"/>
          </a:p>
          <a:p>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7</a:t>
            </a:fld>
            <a:endParaRPr lang="en-GB"/>
          </a:p>
        </p:txBody>
      </p:sp>
    </p:spTree>
    <p:extLst>
      <p:ext uri="{BB962C8B-B14F-4D97-AF65-F5344CB8AC3E}">
        <p14:creationId xmlns:p14="http://schemas.microsoft.com/office/powerpoint/2010/main" val="285630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Fuel poverty gap</a:t>
            </a:r>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8</a:t>
            </a:fld>
            <a:endParaRPr lang="en-GB"/>
          </a:p>
        </p:txBody>
      </p:sp>
    </p:spTree>
    <p:extLst>
      <p:ext uri="{BB962C8B-B14F-4D97-AF65-F5344CB8AC3E}">
        <p14:creationId xmlns:p14="http://schemas.microsoft.com/office/powerpoint/2010/main" val="285630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FDCF4D-6977-5446-A19B-CD3D15500284}" type="slidenum">
              <a:rPr lang="en-GB" smtClean="0"/>
              <a:t>9</a:t>
            </a:fld>
            <a:endParaRPr lang="en-GB"/>
          </a:p>
        </p:txBody>
      </p:sp>
    </p:spTree>
    <p:extLst>
      <p:ext uri="{BB962C8B-B14F-4D97-AF65-F5344CB8AC3E}">
        <p14:creationId xmlns:p14="http://schemas.microsoft.com/office/powerpoint/2010/main" val="410936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Thursday, 20 September 2012</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Thursday, 20 September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Thursday, 20 September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A271A1-F6D6-438B-A432-4747EE7ECD40}" type="datetimeFigureOut">
              <a:rPr lang="en-US" smtClean="0">
                <a:latin typeface="Tw Cen MT"/>
              </a:rPr>
              <a:pPr/>
              <a:t>20/09/2012</a:t>
            </a:fld>
            <a:endParaRPr lang="en-US" dirty="0">
              <a:latin typeface="Tw Cen MT"/>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latin typeface="Tw Cen MT"/>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lang="en-US" smtClean="0">
                <a:solidFill>
                  <a:srgbClr val="EBDDC3"/>
                </a:solidFill>
                <a:latin typeface="Tw Cen MT"/>
              </a:rPr>
              <a:pPr/>
              <a:t>‹#›</a:t>
            </a:fld>
            <a:endParaRPr lang="en-US" dirty="0">
              <a:solidFill>
                <a:srgbClr val="EBDDC3"/>
              </a:solidFill>
              <a:latin typeface="Tw Cen MT"/>
            </a:endParaRPr>
          </a:p>
        </p:txBody>
      </p:sp>
    </p:spTree>
    <p:extLst>
      <p:ext uri="{BB962C8B-B14F-4D97-AF65-F5344CB8AC3E}">
        <p14:creationId xmlns:p14="http://schemas.microsoft.com/office/powerpoint/2010/main" val="15351142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latin typeface="Tw Cen MT"/>
              </a:rPr>
              <a:pPr/>
              <a:t>‹#›</a:t>
            </a:fld>
            <a:endParaRPr lang="en-US" dirty="0">
              <a:latin typeface="Tw Cen MT"/>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extLst>
      <p:ext uri="{BB962C8B-B14F-4D97-AF65-F5344CB8AC3E}">
        <p14:creationId xmlns:p14="http://schemas.microsoft.com/office/powerpoint/2010/main" val="350171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C94032-CD4C-4C25-B0C2-CEC720522D92}" type="slidenum">
              <a:rPr lang="en-US" smtClean="0">
                <a:latin typeface="Tw Cen MT"/>
              </a:rPr>
              <a:pPr/>
              <a:t>‹#›</a:t>
            </a:fld>
            <a:endParaRPr lang="en-US" dirty="0">
              <a:latin typeface="Tw Cen MT"/>
            </a:endParaRPr>
          </a:p>
        </p:txBody>
      </p:sp>
      <p:sp>
        <p:nvSpPr>
          <p:cNvPr id="14" name="Footer Placeholder 13"/>
          <p:cNvSpPr>
            <a:spLocks noGrp="1"/>
          </p:cNvSpPr>
          <p:nvPr>
            <p:ph type="ftr" sz="quarter" idx="12"/>
          </p:nvPr>
        </p:nvSpPr>
        <p:spPr/>
        <p:txBody>
          <a:bodyPr/>
          <a:lstStyle/>
          <a:p>
            <a:endParaRPr lang="en-US" dirty="0">
              <a:solidFill>
                <a:srgbClr val="775F55"/>
              </a:solidFill>
              <a:latin typeface="Tw Cen MT"/>
            </a:endParaRPr>
          </a:p>
        </p:txBody>
      </p:sp>
    </p:spTree>
    <p:extLst>
      <p:ext uri="{BB962C8B-B14F-4D97-AF65-F5344CB8AC3E}">
        <p14:creationId xmlns:p14="http://schemas.microsoft.com/office/powerpoint/2010/main" val="13265886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10" name="Slide Number Placeholder 9"/>
          <p:cNvSpPr>
            <a:spLocks noGrp="1"/>
          </p:cNvSpPr>
          <p:nvPr>
            <p:ph type="sldNum" sz="quarter" idx="16"/>
          </p:nvPr>
        </p:nvSpPr>
        <p:spPr/>
        <p:txBody>
          <a:bodyPr rtlCol="0"/>
          <a:lstStyle/>
          <a:p>
            <a:fld id="{F0C94032-CD4C-4C25-B0C2-CEC720522D92}" type="slidenum">
              <a:rPr lang="en-US" smtClean="0">
                <a:latin typeface="Tw Cen MT"/>
              </a:rPr>
              <a:pPr/>
              <a:t>‹#›</a:t>
            </a:fld>
            <a:endParaRPr lang="en-US" dirty="0">
              <a:latin typeface="Tw Cen MT"/>
            </a:endParaRPr>
          </a:p>
        </p:txBody>
      </p:sp>
      <p:sp>
        <p:nvSpPr>
          <p:cNvPr id="12" name="Footer Placeholder 11"/>
          <p:cNvSpPr>
            <a:spLocks noGrp="1"/>
          </p:cNvSpPr>
          <p:nvPr>
            <p:ph type="ftr" sz="quarter" idx="17"/>
          </p:nvPr>
        </p:nvSpPr>
        <p:spPr/>
        <p:txBody>
          <a:bodyPr rtlCol="0"/>
          <a:lstStyle/>
          <a:p>
            <a:endParaRPr lang="en-US" dirty="0">
              <a:solidFill>
                <a:srgbClr val="775F55"/>
              </a:solidFill>
              <a:latin typeface="Tw Cen MT"/>
            </a:endParaRPr>
          </a:p>
        </p:txBody>
      </p:sp>
    </p:spTree>
    <p:extLst>
      <p:ext uri="{BB962C8B-B14F-4D97-AF65-F5344CB8AC3E}">
        <p14:creationId xmlns:p14="http://schemas.microsoft.com/office/powerpoint/2010/main" val="563834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12" name="Slide Number Placeholder 11"/>
          <p:cNvSpPr>
            <a:spLocks noGrp="1"/>
          </p:cNvSpPr>
          <p:nvPr>
            <p:ph type="sldNum" sz="quarter" idx="16"/>
          </p:nvPr>
        </p:nvSpPr>
        <p:spPr/>
        <p:txBody>
          <a:bodyPr rtlCol="0"/>
          <a:lstStyle/>
          <a:p>
            <a:fld id="{F0C94032-CD4C-4C25-B0C2-CEC720522D92}" type="slidenum">
              <a:rPr lang="en-US" smtClean="0">
                <a:latin typeface="Tw Cen MT"/>
              </a:rPr>
              <a:pPr/>
              <a:t>‹#›</a:t>
            </a:fld>
            <a:endParaRPr lang="en-US" dirty="0">
              <a:latin typeface="Tw Cen MT"/>
            </a:endParaRPr>
          </a:p>
        </p:txBody>
      </p:sp>
      <p:sp>
        <p:nvSpPr>
          <p:cNvPr id="14" name="Footer Placeholder 13"/>
          <p:cNvSpPr>
            <a:spLocks noGrp="1"/>
          </p:cNvSpPr>
          <p:nvPr>
            <p:ph type="ftr" sz="quarter" idx="17"/>
          </p:nvPr>
        </p:nvSpPr>
        <p:spPr/>
        <p:txBody>
          <a:bodyPr rtlCol="0"/>
          <a:lstStyle/>
          <a:p>
            <a:endParaRPr lang="en-US" dirty="0">
              <a:solidFill>
                <a:srgbClr val="775F55"/>
              </a:solidFill>
              <a:latin typeface="Tw Cen MT"/>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extLst>
      <p:ext uri="{BB962C8B-B14F-4D97-AF65-F5344CB8AC3E}">
        <p14:creationId xmlns:p14="http://schemas.microsoft.com/office/powerpoint/2010/main" val="3185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4" name="Footer Placeholder 3"/>
          <p:cNvSpPr>
            <a:spLocks noGrp="1"/>
          </p:cNvSpPr>
          <p:nvPr>
            <p:ph type="ftr" sz="quarter" idx="11"/>
          </p:nvPr>
        </p:nvSpPr>
        <p:spPr/>
        <p:txBody>
          <a:bodyPr/>
          <a:lstStyle/>
          <a:p>
            <a:endParaRPr lang="en-US" dirty="0">
              <a:solidFill>
                <a:srgbClr val="775F55"/>
              </a:solidFill>
              <a:latin typeface="Tw Cen MT"/>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945757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lang="en-US" smtClean="0">
                <a:solidFill>
                  <a:srgbClr val="775F55"/>
                </a:solidFill>
                <a:latin typeface="Tw Cen MT"/>
              </a:rPr>
              <a:pPr/>
              <a:t>‹#›</a:t>
            </a:fld>
            <a:endParaRPr lang="en-US" dirty="0">
              <a:solidFill>
                <a:srgbClr val="775F55"/>
              </a:solidFill>
              <a:latin typeface="Tw Cen MT"/>
            </a:endParaRPr>
          </a:p>
        </p:txBody>
      </p:sp>
    </p:spTree>
    <p:extLst>
      <p:ext uri="{BB962C8B-B14F-4D97-AF65-F5344CB8AC3E}">
        <p14:creationId xmlns:p14="http://schemas.microsoft.com/office/powerpoint/2010/main" val="4052407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6" name="Footer Placeholder 5"/>
          <p:cNvSpPr>
            <a:spLocks noGrp="1"/>
          </p:cNvSpPr>
          <p:nvPr>
            <p:ph type="ftr" sz="quarter" idx="11"/>
          </p:nvPr>
        </p:nvSpPr>
        <p:spPr/>
        <p:txBody>
          <a:bodyPr/>
          <a:lstStyle/>
          <a:p>
            <a:endParaRPr lang="en-US" dirty="0">
              <a:solidFill>
                <a:srgbClr val="775F55"/>
              </a:solidFill>
              <a:latin typeface="Tw Cen MT"/>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latin typeface="Tw Cen MT"/>
              </a:rPr>
              <a:pPr/>
              <a:t>‹#›</a:t>
            </a:fld>
            <a:endParaRPr lang="en-US" dirty="0">
              <a:latin typeface="Tw Cen MT"/>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extLst>
      <p:ext uri="{BB962C8B-B14F-4D97-AF65-F5344CB8AC3E}">
        <p14:creationId xmlns:p14="http://schemas.microsoft.com/office/powerpoint/2010/main" val="106894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Thursday, 20 September 2012</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C94032-CD4C-4C25-B0C2-CEC720522D92}" type="slidenum">
              <a:rPr lang="en-US" smtClean="0">
                <a:latin typeface="Tw Cen MT"/>
              </a:rPr>
              <a:pPr/>
              <a:t>‹#›</a:t>
            </a:fld>
            <a:endParaRPr lang="en-US" dirty="0">
              <a:latin typeface="Tw Cen MT"/>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775F55"/>
              </a:solidFill>
              <a:latin typeface="Tw Cen MT"/>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dirty="0" smtClean="0"/>
              <a:t>Drag picture to placeholder or click icon to add</a:t>
            </a:r>
            <a:endParaRPr kumimoji="0" lang="en-US" dirty="0"/>
          </a:p>
        </p:txBody>
      </p:sp>
    </p:spTree>
    <p:extLst>
      <p:ext uri="{BB962C8B-B14F-4D97-AF65-F5344CB8AC3E}">
        <p14:creationId xmlns:p14="http://schemas.microsoft.com/office/powerpoint/2010/main" val="406177019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p>
            <a:fld id="{F0C94032-CD4C-4C25-B0C2-CEC720522D92}"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204381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775F55"/>
              </a:solidFill>
              <a:latin typeface="Tw Cen MT"/>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219428677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A271A1-F6D6-438B-A432-4747EE7ECD40}" type="datetimeFigureOut">
              <a:rPr lang="en-US" smtClean="0">
                <a:latin typeface="Tw Cen MT"/>
              </a:rPr>
              <a:pPr/>
              <a:t>20/09/2012</a:t>
            </a:fld>
            <a:endParaRPr lang="en-US" dirty="0">
              <a:latin typeface="Tw Cen MT"/>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latin typeface="Tw Cen MT"/>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lang="en-US" smtClean="0">
                <a:solidFill>
                  <a:srgbClr val="EBDDC3"/>
                </a:solidFill>
                <a:latin typeface="Tw Cen MT"/>
              </a:rPr>
              <a:pPr/>
              <a:t>‹#›</a:t>
            </a:fld>
            <a:endParaRPr lang="en-US" dirty="0">
              <a:solidFill>
                <a:srgbClr val="EBDDC3"/>
              </a:solidFill>
              <a:latin typeface="Tw Cen MT"/>
            </a:endParaRPr>
          </a:p>
        </p:txBody>
      </p:sp>
    </p:spTree>
    <p:extLst>
      <p:ext uri="{BB962C8B-B14F-4D97-AF65-F5344CB8AC3E}">
        <p14:creationId xmlns:p14="http://schemas.microsoft.com/office/powerpoint/2010/main" val="183410878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latin typeface="Tw Cen MT"/>
              </a:rPr>
              <a:pPr/>
              <a:t>‹#›</a:t>
            </a:fld>
            <a:endParaRPr lang="en-US" dirty="0">
              <a:latin typeface="Tw Cen MT"/>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extLst>
      <p:ext uri="{BB962C8B-B14F-4D97-AF65-F5344CB8AC3E}">
        <p14:creationId xmlns:p14="http://schemas.microsoft.com/office/powerpoint/2010/main" val="2761177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GB"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C94032-CD4C-4C25-B0C2-CEC720522D92}" type="slidenum">
              <a:rPr lang="en-US" smtClean="0">
                <a:latin typeface="Tw Cen MT"/>
              </a:rPr>
              <a:pPr/>
              <a:t>‹#›</a:t>
            </a:fld>
            <a:endParaRPr lang="en-US" dirty="0">
              <a:latin typeface="Tw Cen MT"/>
            </a:endParaRPr>
          </a:p>
        </p:txBody>
      </p:sp>
      <p:sp>
        <p:nvSpPr>
          <p:cNvPr id="14" name="Footer Placeholder 13"/>
          <p:cNvSpPr>
            <a:spLocks noGrp="1"/>
          </p:cNvSpPr>
          <p:nvPr>
            <p:ph type="ftr" sz="quarter" idx="12"/>
          </p:nvPr>
        </p:nvSpPr>
        <p:spPr/>
        <p:txBody>
          <a:bodyPr/>
          <a:lstStyle/>
          <a:p>
            <a:endParaRPr lang="en-US" dirty="0">
              <a:solidFill>
                <a:srgbClr val="775F55"/>
              </a:solidFill>
              <a:latin typeface="Tw Cen MT"/>
            </a:endParaRPr>
          </a:p>
        </p:txBody>
      </p:sp>
    </p:spTree>
    <p:extLst>
      <p:ext uri="{BB962C8B-B14F-4D97-AF65-F5344CB8AC3E}">
        <p14:creationId xmlns:p14="http://schemas.microsoft.com/office/powerpoint/2010/main" val="201296065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10" name="Slide Number Placeholder 9"/>
          <p:cNvSpPr>
            <a:spLocks noGrp="1"/>
          </p:cNvSpPr>
          <p:nvPr>
            <p:ph type="sldNum" sz="quarter" idx="16"/>
          </p:nvPr>
        </p:nvSpPr>
        <p:spPr/>
        <p:txBody>
          <a:bodyPr rtlCol="0"/>
          <a:lstStyle/>
          <a:p>
            <a:fld id="{F0C94032-CD4C-4C25-B0C2-CEC720522D92}" type="slidenum">
              <a:rPr lang="en-US" smtClean="0">
                <a:latin typeface="Tw Cen MT"/>
              </a:rPr>
              <a:pPr/>
              <a:t>‹#›</a:t>
            </a:fld>
            <a:endParaRPr lang="en-US" dirty="0">
              <a:latin typeface="Tw Cen MT"/>
            </a:endParaRPr>
          </a:p>
        </p:txBody>
      </p:sp>
      <p:sp>
        <p:nvSpPr>
          <p:cNvPr id="12" name="Footer Placeholder 11"/>
          <p:cNvSpPr>
            <a:spLocks noGrp="1"/>
          </p:cNvSpPr>
          <p:nvPr>
            <p:ph type="ftr" sz="quarter" idx="17"/>
          </p:nvPr>
        </p:nvSpPr>
        <p:spPr/>
        <p:txBody>
          <a:bodyPr rtlCol="0"/>
          <a:lstStyle/>
          <a:p>
            <a:endParaRPr lang="en-US" dirty="0">
              <a:solidFill>
                <a:srgbClr val="775F55"/>
              </a:solidFill>
              <a:latin typeface="Tw Cen MT"/>
            </a:endParaRPr>
          </a:p>
        </p:txBody>
      </p:sp>
    </p:spTree>
    <p:extLst>
      <p:ext uri="{BB962C8B-B14F-4D97-AF65-F5344CB8AC3E}">
        <p14:creationId xmlns:p14="http://schemas.microsoft.com/office/powerpoint/2010/main" val="1014894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12" name="Slide Number Placeholder 11"/>
          <p:cNvSpPr>
            <a:spLocks noGrp="1"/>
          </p:cNvSpPr>
          <p:nvPr>
            <p:ph type="sldNum" sz="quarter" idx="16"/>
          </p:nvPr>
        </p:nvSpPr>
        <p:spPr/>
        <p:txBody>
          <a:bodyPr rtlCol="0"/>
          <a:lstStyle/>
          <a:p>
            <a:fld id="{F0C94032-CD4C-4C25-B0C2-CEC720522D92}" type="slidenum">
              <a:rPr lang="en-US" smtClean="0">
                <a:latin typeface="Tw Cen MT"/>
              </a:rPr>
              <a:pPr/>
              <a:t>‹#›</a:t>
            </a:fld>
            <a:endParaRPr lang="en-US" dirty="0">
              <a:latin typeface="Tw Cen MT"/>
            </a:endParaRPr>
          </a:p>
        </p:txBody>
      </p:sp>
      <p:sp>
        <p:nvSpPr>
          <p:cNvPr id="14" name="Footer Placeholder 13"/>
          <p:cNvSpPr>
            <a:spLocks noGrp="1"/>
          </p:cNvSpPr>
          <p:nvPr>
            <p:ph type="ftr" sz="quarter" idx="17"/>
          </p:nvPr>
        </p:nvSpPr>
        <p:spPr/>
        <p:txBody>
          <a:bodyPr rtlCol="0"/>
          <a:lstStyle/>
          <a:p>
            <a:endParaRPr lang="en-US" dirty="0">
              <a:solidFill>
                <a:srgbClr val="775F55"/>
              </a:solidFill>
              <a:latin typeface="Tw Cen MT"/>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GB" smtClean="0"/>
              <a:t>Click to edit Master text styles</a:t>
            </a:r>
          </a:p>
        </p:txBody>
      </p:sp>
    </p:spTree>
    <p:extLst>
      <p:ext uri="{BB962C8B-B14F-4D97-AF65-F5344CB8AC3E}">
        <p14:creationId xmlns:p14="http://schemas.microsoft.com/office/powerpoint/2010/main" val="1980361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4" name="Footer Placeholder 3"/>
          <p:cNvSpPr>
            <a:spLocks noGrp="1"/>
          </p:cNvSpPr>
          <p:nvPr>
            <p:ph type="ftr" sz="quarter" idx="11"/>
          </p:nvPr>
        </p:nvSpPr>
        <p:spPr/>
        <p:txBody>
          <a:bodyPr/>
          <a:lstStyle/>
          <a:p>
            <a:endParaRPr lang="en-US" dirty="0">
              <a:solidFill>
                <a:srgbClr val="775F55"/>
              </a:solidFill>
              <a:latin typeface="Tw Cen MT"/>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3796378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3" name="Footer Placeholder 2"/>
          <p:cNvSpPr>
            <a:spLocks noGrp="1"/>
          </p:cNvSpPr>
          <p:nvPr>
            <p:ph type="ftr" sz="quarter" idx="11"/>
          </p:nvPr>
        </p:nvSpPr>
        <p:spPr/>
        <p:txBody>
          <a:bodyPr/>
          <a:lstStyle/>
          <a:p>
            <a:endParaRPr lang="en-US" dirty="0">
              <a:solidFill>
                <a:srgbClr val="775F55"/>
              </a:solidFill>
              <a:latin typeface="Tw Cen MT"/>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lang="en-US" smtClean="0">
                <a:solidFill>
                  <a:srgbClr val="775F55"/>
                </a:solidFill>
                <a:latin typeface="Tw Cen MT"/>
              </a:rPr>
              <a:pPr/>
              <a:t>‹#›</a:t>
            </a:fld>
            <a:endParaRPr lang="en-US" dirty="0">
              <a:solidFill>
                <a:srgbClr val="775F55"/>
              </a:solidFill>
              <a:latin typeface="Tw Cen MT"/>
            </a:endParaRPr>
          </a:p>
        </p:txBody>
      </p:sp>
    </p:spTree>
    <p:extLst>
      <p:ext uri="{BB962C8B-B14F-4D97-AF65-F5344CB8AC3E}">
        <p14:creationId xmlns:p14="http://schemas.microsoft.com/office/powerpoint/2010/main" val="274372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Thursday, 20 September 2012</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6" name="Footer Placeholder 5"/>
          <p:cNvSpPr>
            <a:spLocks noGrp="1"/>
          </p:cNvSpPr>
          <p:nvPr>
            <p:ph type="ftr" sz="quarter" idx="11"/>
          </p:nvPr>
        </p:nvSpPr>
        <p:spPr/>
        <p:txBody>
          <a:bodyPr/>
          <a:lstStyle/>
          <a:p>
            <a:endParaRPr lang="en-US" dirty="0">
              <a:solidFill>
                <a:srgbClr val="775F55"/>
              </a:solidFill>
              <a:latin typeface="Tw Cen MT"/>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latin typeface="Tw Cen MT"/>
              </a:rPr>
              <a:pPr/>
              <a:t>‹#›</a:t>
            </a:fld>
            <a:endParaRPr lang="en-US" dirty="0">
              <a:latin typeface="Tw Cen MT"/>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extLst>
      <p:ext uri="{BB962C8B-B14F-4D97-AF65-F5344CB8AC3E}">
        <p14:creationId xmlns:p14="http://schemas.microsoft.com/office/powerpoint/2010/main" val="607878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C94032-CD4C-4C25-B0C2-CEC720522D92}" type="slidenum">
              <a:rPr lang="en-US" smtClean="0">
                <a:latin typeface="Tw Cen MT"/>
              </a:rPr>
              <a:pPr/>
              <a:t>‹#›</a:t>
            </a:fld>
            <a:endParaRPr lang="en-US" dirty="0">
              <a:latin typeface="Tw Cen MT"/>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775F55"/>
              </a:solidFill>
              <a:latin typeface="Tw Cen MT"/>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dirty="0" smtClean="0"/>
              <a:t>Drag picture to placeholder or click icon to add</a:t>
            </a:r>
            <a:endParaRPr kumimoji="0" lang="en-US" dirty="0"/>
          </a:p>
        </p:txBody>
      </p:sp>
    </p:spTree>
    <p:extLst>
      <p:ext uri="{BB962C8B-B14F-4D97-AF65-F5344CB8AC3E}">
        <p14:creationId xmlns:p14="http://schemas.microsoft.com/office/powerpoint/2010/main" val="111325123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p>
            <a:fld id="{F0C94032-CD4C-4C25-B0C2-CEC720522D92}"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718049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775F55"/>
              </a:solidFill>
              <a:latin typeface="Tw Cen MT"/>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39932320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Thursday, 20 September 2012</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Thursday, 20 September 2012</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Thursday, 20 September 2012</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Thursday, 20 September 2012</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Thursday, 20 September 2012</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Thursday, 20 September 2012</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Thursday, 20 September 2012</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C94032-CD4C-4C25-B0C2-CEC720522D92}"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153604790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solidFill>
                  <a:srgbClr val="775F55"/>
                </a:solidFill>
                <a:latin typeface="Tw Cen MT"/>
              </a:rPr>
              <a:pPr/>
              <a:t>20/09/2012</a:t>
            </a:fld>
            <a:endParaRPr lang="en-US" dirty="0">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C94032-CD4C-4C25-B0C2-CEC720522D92}"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333433662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3502" y="965200"/>
            <a:ext cx="7543800" cy="2152650"/>
          </a:xfrm>
        </p:spPr>
        <p:txBody>
          <a:bodyPr/>
          <a:lstStyle/>
          <a:p>
            <a:pPr algn="r"/>
            <a:r>
              <a:rPr lang="en-GB" dirty="0" smtClean="0"/>
              <a:t>The Hills Fuel Poverty Review</a:t>
            </a:r>
            <a:br>
              <a:rPr lang="en-GB" dirty="0" smtClean="0"/>
            </a:br>
            <a:r>
              <a:rPr lang="en-US" sz="2800" dirty="0" smtClean="0"/>
              <a:t>An overview of</a:t>
            </a:r>
            <a:r>
              <a:rPr lang="en-GB" sz="2800" dirty="0" smtClean="0"/>
              <a:t> recommendations and their implications for practitioners.</a:t>
            </a:r>
            <a:endParaRPr lang="en-GB" sz="2800" dirty="0"/>
          </a:p>
        </p:txBody>
      </p:sp>
      <p:sp>
        <p:nvSpPr>
          <p:cNvPr id="3" name="Subtitle 2"/>
          <p:cNvSpPr>
            <a:spLocks noGrp="1"/>
          </p:cNvSpPr>
          <p:nvPr>
            <p:ph type="subTitle" idx="1"/>
          </p:nvPr>
        </p:nvSpPr>
        <p:spPr>
          <a:xfrm>
            <a:off x="2133599" y="3375491"/>
            <a:ext cx="6473703" cy="685800"/>
          </a:xfrm>
        </p:spPr>
        <p:txBody>
          <a:bodyPr>
            <a:noAutofit/>
          </a:bodyPr>
          <a:lstStyle/>
          <a:p>
            <a:r>
              <a:rPr lang="en-GB" sz="2000" dirty="0" smtClean="0"/>
              <a:t>East Midlands Carbon Action Network, 20</a:t>
            </a:r>
            <a:r>
              <a:rPr lang="en-GB" sz="2000" baseline="30000" dirty="0" smtClean="0"/>
              <a:t>th</a:t>
            </a:r>
            <a:r>
              <a:rPr lang="en-GB" sz="2000" dirty="0" smtClean="0"/>
              <a:t> September, 2012</a:t>
            </a:r>
          </a:p>
          <a:p>
            <a:r>
              <a:rPr lang="en-GB" sz="2000" dirty="0" smtClean="0"/>
              <a:t>Lauren Probert, Loughborough University</a:t>
            </a:r>
            <a:endParaRPr lang="en-GB" sz="2000" dirty="0"/>
          </a:p>
        </p:txBody>
      </p:sp>
    </p:spTree>
    <p:extLst>
      <p:ext uri="{BB962C8B-B14F-4D97-AF65-F5344CB8AC3E}">
        <p14:creationId xmlns:p14="http://schemas.microsoft.com/office/powerpoint/2010/main" val="35721973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2186" y="535701"/>
            <a:ext cx="7884791" cy="4244826"/>
          </a:xfrm>
          <a:prstGeom prst="rect">
            <a:avLst/>
          </a:prstGeom>
        </p:spPr>
      </p:pic>
      <p:sp>
        <p:nvSpPr>
          <p:cNvPr id="6" name="TextBox 5"/>
          <p:cNvSpPr txBox="1"/>
          <p:nvPr/>
        </p:nvSpPr>
        <p:spPr>
          <a:xfrm>
            <a:off x="392186" y="5228700"/>
            <a:ext cx="6609502" cy="830997"/>
          </a:xfrm>
          <a:prstGeom prst="rect">
            <a:avLst/>
          </a:prstGeom>
          <a:noFill/>
        </p:spPr>
        <p:txBody>
          <a:bodyPr wrap="none" rtlCol="0">
            <a:spAutoFit/>
          </a:bodyPr>
          <a:lstStyle/>
          <a:p>
            <a:r>
              <a:rPr lang="en-GB" sz="2400" dirty="0" smtClean="0"/>
              <a:t>Aggregate fuel poverty gap (2009 data): £1.9 billion.</a:t>
            </a:r>
          </a:p>
          <a:p>
            <a:r>
              <a:rPr lang="en-GB" sz="2400" dirty="0" smtClean="0"/>
              <a:t>Mean fuel poverty gap (2009 data): £414/household.</a:t>
            </a:r>
            <a:endParaRPr lang="en-GB" sz="2400" dirty="0"/>
          </a:p>
        </p:txBody>
      </p:sp>
    </p:spTree>
    <p:extLst>
      <p:ext uri="{BB962C8B-B14F-4D97-AF65-F5344CB8AC3E}">
        <p14:creationId xmlns:p14="http://schemas.microsoft.com/office/powerpoint/2010/main" val="28282509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01800" y="1036930"/>
            <a:ext cx="5727700" cy="4584700"/>
          </a:xfrm>
          <a:prstGeom prst="rect">
            <a:avLst/>
          </a:prstGeom>
        </p:spPr>
      </p:pic>
    </p:spTree>
    <p:extLst>
      <p:ext uri="{BB962C8B-B14F-4D97-AF65-F5344CB8AC3E}">
        <p14:creationId xmlns:p14="http://schemas.microsoft.com/office/powerpoint/2010/main" val="2843787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329139923"/>
              </p:ext>
            </p:extLst>
          </p:nvPr>
        </p:nvGraphicFramePr>
        <p:xfrm>
          <a:off x="0" y="1021930"/>
          <a:ext cx="9144000" cy="4935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5494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6628662"/>
              </p:ext>
            </p:extLst>
          </p:nvPr>
        </p:nvGraphicFramePr>
        <p:xfrm>
          <a:off x="403469" y="874119"/>
          <a:ext cx="8131243" cy="5306950"/>
        </p:xfrm>
        <a:graphic>
          <a:graphicData uri="http://schemas.openxmlformats.org/drawingml/2006/table">
            <a:tbl>
              <a:tblPr firstRow="1" bandRow="1">
                <a:tableStyleId>{5C22544A-7EE6-4342-B048-85BDC9FD1C3A}</a:tableStyleId>
              </a:tblPr>
              <a:tblGrid>
                <a:gridCol w="4343106"/>
                <a:gridCol w="1904197"/>
                <a:gridCol w="1883940"/>
              </a:tblGrid>
              <a:tr h="530695">
                <a:tc>
                  <a:txBody>
                    <a:bodyPr/>
                    <a:lstStyle/>
                    <a:p>
                      <a:r>
                        <a:rPr lang="en-GB" dirty="0" smtClean="0">
                          <a:solidFill>
                            <a:schemeClr val="bg1"/>
                          </a:solidFill>
                        </a:rPr>
                        <a:t>Region</a:t>
                      </a:r>
                      <a:endParaRPr lang="en-GB" dirty="0">
                        <a:solidFill>
                          <a:schemeClr val="bg1"/>
                        </a:solidFill>
                      </a:endParaRPr>
                    </a:p>
                  </a:txBody>
                  <a:tcPr/>
                </a:tc>
                <a:tc>
                  <a:txBody>
                    <a:bodyPr/>
                    <a:lstStyle/>
                    <a:p>
                      <a:r>
                        <a:rPr lang="en-GB" dirty="0" smtClean="0">
                          <a:solidFill>
                            <a:schemeClr val="bg1"/>
                          </a:solidFill>
                        </a:rPr>
                        <a:t>Boardman (%)</a:t>
                      </a:r>
                      <a:endParaRPr lang="en-GB" dirty="0">
                        <a:solidFill>
                          <a:schemeClr val="bg1"/>
                        </a:solidFill>
                      </a:endParaRPr>
                    </a:p>
                  </a:txBody>
                  <a:tcPr/>
                </a:tc>
                <a:tc>
                  <a:txBody>
                    <a:bodyPr/>
                    <a:lstStyle/>
                    <a:p>
                      <a:r>
                        <a:rPr lang="en-GB" dirty="0" smtClean="0">
                          <a:solidFill>
                            <a:schemeClr val="bg1"/>
                          </a:solidFill>
                        </a:rPr>
                        <a:t>Hills (%)</a:t>
                      </a:r>
                      <a:endParaRPr lang="en-GB" dirty="0">
                        <a:solidFill>
                          <a:schemeClr val="bg1"/>
                        </a:solidFill>
                      </a:endParaRPr>
                    </a:p>
                  </a:txBody>
                  <a:tcPr/>
                </a:tc>
              </a:tr>
              <a:tr h="530695">
                <a:tc>
                  <a:txBody>
                    <a:bodyPr/>
                    <a:lstStyle/>
                    <a:p>
                      <a:r>
                        <a:rPr lang="en-GB" sz="2000" dirty="0" smtClean="0"/>
                        <a:t>East England</a:t>
                      </a:r>
                      <a:endParaRPr lang="en-GB" sz="2000" dirty="0"/>
                    </a:p>
                  </a:txBody>
                  <a:tcPr/>
                </a:tc>
                <a:tc>
                  <a:txBody>
                    <a:bodyPr/>
                    <a:lstStyle/>
                    <a:p>
                      <a:r>
                        <a:rPr lang="en-GB" sz="2000" dirty="0" smtClean="0"/>
                        <a:t>10.8</a:t>
                      </a:r>
                      <a:endParaRPr lang="en-GB" sz="2000" dirty="0"/>
                    </a:p>
                  </a:txBody>
                  <a:tcPr/>
                </a:tc>
                <a:tc>
                  <a:txBody>
                    <a:bodyPr/>
                    <a:lstStyle/>
                    <a:p>
                      <a:r>
                        <a:rPr lang="en-GB" sz="2000" dirty="0" smtClean="0"/>
                        <a:t>10.8</a:t>
                      </a:r>
                      <a:endParaRPr lang="en-GB" sz="2000" dirty="0"/>
                    </a:p>
                  </a:txBody>
                  <a:tcPr/>
                </a:tc>
              </a:tr>
              <a:tr h="530695">
                <a:tc>
                  <a:txBody>
                    <a:bodyPr/>
                    <a:lstStyle/>
                    <a:p>
                      <a:r>
                        <a:rPr lang="en-GB" sz="2000" dirty="0" smtClean="0"/>
                        <a:t>East Midlands</a:t>
                      </a:r>
                      <a:endParaRPr lang="en-GB" sz="2000" dirty="0"/>
                    </a:p>
                  </a:txBody>
                  <a:tcPr>
                    <a:solidFill>
                      <a:schemeClr val="accent3"/>
                    </a:solidFill>
                  </a:tcPr>
                </a:tc>
                <a:tc>
                  <a:txBody>
                    <a:bodyPr/>
                    <a:lstStyle/>
                    <a:p>
                      <a:r>
                        <a:rPr lang="en-GB" sz="2000" dirty="0" smtClean="0"/>
                        <a:t>9.7</a:t>
                      </a:r>
                      <a:endParaRPr lang="en-GB" sz="2000" dirty="0"/>
                    </a:p>
                  </a:txBody>
                  <a:tcPr>
                    <a:solidFill>
                      <a:schemeClr val="accent3"/>
                    </a:solidFill>
                  </a:tcPr>
                </a:tc>
                <a:tc>
                  <a:txBody>
                    <a:bodyPr/>
                    <a:lstStyle/>
                    <a:p>
                      <a:r>
                        <a:rPr lang="en-GB" sz="2000" dirty="0" smtClean="0"/>
                        <a:t>10.3</a:t>
                      </a:r>
                      <a:endParaRPr lang="en-GB" sz="2000" dirty="0"/>
                    </a:p>
                  </a:txBody>
                  <a:tcPr>
                    <a:solidFill>
                      <a:schemeClr val="accent3"/>
                    </a:solidFill>
                  </a:tcPr>
                </a:tc>
              </a:tr>
              <a:tr h="530695">
                <a:tc>
                  <a:txBody>
                    <a:bodyPr/>
                    <a:lstStyle/>
                    <a:p>
                      <a:r>
                        <a:rPr lang="en-GB" sz="2000" dirty="0" smtClean="0"/>
                        <a:t>London</a:t>
                      </a:r>
                      <a:endParaRPr lang="en-GB" sz="2000" dirty="0"/>
                    </a:p>
                  </a:txBody>
                  <a:tcPr/>
                </a:tc>
                <a:tc>
                  <a:txBody>
                    <a:bodyPr/>
                    <a:lstStyle/>
                    <a:p>
                      <a:r>
                        <a:rPr lang="en-GB" sz="2000" dirty="0" smtClean="0"/>
                        <a:t>9.4</a:t>
                      </a:r>
                      <a:endParaRPr lang="en-GB" sz="2000" dirty="0"/>
                    </a:p>
                  </a:txBody>
                  <a:tcPr/>
                </a:tc>
                <a:tc>
                  <a:txBody>
                    <a:bodyPr/>
                    <a:lstStyle/>
                    <a:p>
                      <a:r>
                        <a:rPr lang="en-GB" sz="2000" dirty="0" smtClean="0"/>
                        <a:t>14.1</a:t>
                      </a:r>
                      <a:endParaRPr lang="en-GB" sz="2000" dirty="0"/>
                    </a:p>
                  </a:txBody>
                  <a:tcPr/>
                </a:tc>
              </a:tr>
              <a:tr h="530695">
                <a:tc>
                  <a:txBody>
                    <a:bodyPr/>
                    <a:lstStyle/>
                    <a:p>
                      <a:r>
                        <a:rPr lang="en-GB" sz="2000" dirty="0" smtClean="0"/>
                        <a:t>North East</a:t>
                      </a:r>
                      <a:endParaRPr lang="en-GB" sz="2000" dirty="0"/>
                    </a:p>
                  </a:txBody>
                  <a:tcPr/>
                </a:tc>
                <a:tc>
                  <a:txBody>
                    <a:bodyPr/>
                    <a:lstStyle/>
                    <a:p>
                      <a:r>
                        <a:rPr lang="en-GB" sz="2000" dirty="0" smtClean="0"/>
                        <a:t>6.7</a:t>
                      </a:r>
                      <a:endParaRPr lang="en-GB" sz="2000" dirty="0"/>
                    </a:p>
                  </a:txBody>
                  <a:tcPr/>
                </a:tc>
                <a:tc>
                  <a:txBody>
                    <a:bodyPr/>
                    <a:lstStyle/>
                    <a:p>
                      <a:r>
                        <a:rPr lang="en-GB" sz="2000" dirty="0" smtClean="0"/>
                        <a:t>6.4</a:t>
                      </a:r>
                      <a:endParaRPr lang="en-GB" sz="2000" dirty="0"/>
                    </a:p>
                  </a:txBody>
                  <a:tcPr/>
                </a:tc>
              </a:tr>
              <a:tr h="530695">
                <a:tc>
                  <a:txBody>
                    <a:bodyPr/>
                    <a:lstStyle/>
                    <a:p>
                      <a:r>
                        <a:rPr lang="en-GB" sz="2000" dirty="0" smtClean="0"/>
                        <a:t>North West</a:t>
                      </a:r>
                      <a:endParaRPr lang="en-GB" sz="2000" dirty="0"/>
                    </a:p>
                  </a:txBody>
                  <a:tcPr/>
                </a:tc>
                <a:tc>
                  <a:txBody>
                    <a:bodyPr/>
                    <a:lstStyle/>
                    <a:p>
                      <a:r>
                        <a:rPr lang="en-GB" sz="2000" dirty="0" smtClean="0"/>
                        <a:t>17.0</a:t>
                      </a:r>
                      <a:endParaRPr lang="en-GB" sz="2000" dirty="0"/>
                    </a:p>
                  </a:txBody>
                  <a:tcPr/>
                </a:tc>
                <a:tc>
                  <a:txBody>
                    <a:bodyPr/>
                    <a:lstStyle/>
                    <a:p>
                      <a:r>
                        <a:rPr lang="en-GB" sz="2000" dirty="0" smtClean="0"/>
                        <a:t>15.5</a:t>
                      </a:r>
                      <a:endParaRPr lang="en-GB" sz="2000" dirty="0"/>
                    </a:p>
                  </a:txBody>
                  <a:tcPr/>
                </a:tc>
              </a:tr>
              <a:tr h="530695">
                <a:tc>
                  <a:txBody>
                    <a:bodyPr/>
                    <a:lstStyle/>
                    <a:p>
                      <a:r>
                        <a:rPr lang="en-GB" sz="2000" dirty="0" smtClean="0"/>
                        <a:t>South East </a:t>
                      </a:r>
                      <a:endParaRPr lang="en-GB" sz="2000" dirty="0"/>
                    </a:p>
                  </a:txBody>
                  <a:tcPr/>
                </a:tc>
                <a:tc>
                  <a:txBody>
                    <a:bodyPr/>
                    <a:lstStyle/>
                    <a:p>
                      <a:r>
                        <a:rPr lang="en-GB" sz="2000" dirty="0" smtClean="0"/>
                        <a:t>11.3</a:t>
                      </a:r>
                      <a:endParaRPr lang="en-GB" sz="2000" dirty="0"/>
                    </a:p>
                  </a:txBody>
                  <a:tcPr/>
                </a:tc>
                <a:tc>
                  <a:txBody>
                    <a:bodyPr/>
                    <a:lstStyle/>
                    <a:p>
                      <a:r>
                        <a:rPr lang="en-GB" sz="2000" dirty="0" smtClean="0"/>
                        <a:t>11.0</a:t>
                      </a:r>
                      <a:endParaRPr lang="en-GB" sz="2000" dirty="0"/>
                    </a:p>
                  </a:txBody>
                  <a:tcPr/>
                </a:tc>
              </a:tr>
              <a:tr h="530695">
                <a:tc>
                  <a:txBody>
                    <a:bodyPr/>
                    <a:lstStyle/>
                    <a:p>
                      <a:r>
                        <a:rPr lang="en-GB" sz="2000" dirty="0" smtClean="0"/>
                        <a:t>South West</a:t>
                      </a:r>
                      <a:endParaRPr lang="en-GB" sz="2000" dirty="0"/>
                    </a:p>
                  </a:txBody>
                  <a:tcPr/>
                </a:tc>
                <a:tc>
                  <a:txBody>
                    <a:bodyPr/>
                    <a:lstStyle/>
                    <a:p>
                      <a:r>
                        <a:rPr lang="en-GB" sz="2000" dirty="0" smtClean="0"/>
                        <a:t>9.7</a:t>
                      </a:r>
                      <a:endParaRPr lang="en-GB" sz="2000" dirty="0"/>
                    </a:p>
                  </a:txBody>
                  <a:tcPr/>
                </a:tc>
                <a:tc>
                  <a:txBody>
                    <a:bodyPr/>
                    <a:lstStyle/>
                    <a:p>
                      <a:r>
                        <a:rPr lang="en-GB" sz="2000" dirty="0" smtClean="0"/>
                        <a:t>9.7</a:t>
                      </a:r>
                      <a:endParaRPr lang="en-GB" sz="2000" dirty="0"/>
                    </a:p>
                  </a:txBody>
                  <a:tcPr/>
                </a:tc>
              </a:tr>
              <a:tr h="530695">
                <a:tc>
                  <a:txBody>
                    <a:bodyPr/>
                    <a:lstStyle/>
                    <a:p>
                      <a:r>
                        <a:rPr lang="en-GB" sz="2000" dirty="0" smtClean="0"/>
                        <a:t>West Midlands</a:t>
                      </a:r>
                      <a:endParaRPr lang="en-GB" sz="2000" dirty="0"/>
                    </a:p>
                  </a:txBody>
                  <a:tcPr/>
                </a:tc>
                <a:tc>
                  <a:txBody>
                    <a:bodyPr/>
                    <a:lstStyle/>
                    <a:p>
                      <a:r>
                        <a:rPr lang="en-GB" sz="2000" dirty="0" smtClean="0"/>
                        <a:t>13.7</a:t>
                      </a:r>
                      <a:endParaRPr lang="en-GB" sz="2000" dirty="0"/>
                    </a:p>
                  </a:txBody>
                  <a:tcPr/>
                </a:tc>
                <a:tc>
                  <a:txBody>
                    <a:bodyPr/>
                    <a:lstStyle/>
                    <a:p>
                      <a:r>
                        <a:rPr lang="en-GB" sz="2000" dirty="0" smtClean="0"/>
                        <a:t>12.5</a:t>
                      </a:r>
                      <a:endParaRPr lang="en-GB" sz="2000" dirty="0"/>
                    </a:p>
                  </a:txBody>
                  <a:tcPr/>
                </a:tc>
              </a:tr>
              <a:tr h="530695">
                <a:tc>
                  <a:txBody>
                    <a:bodyPr/>
                    <a:lstStyle/>
                    <a:p>
                      <a:r>
                        <a:rPr lang="en-GB" sz="2000" dirty="0" smtClean="0"/>
                        <a:t>Yorkshire and</a:t>
                      </a:r>
                      <a:r>
                        <a:rPr lang="en-GB" sz="2000" baseline="0" dirty="0" smtClean="0"/>
                        <a:t> the Humber</a:t>
                      </a:r>
                      <a:endParaRPr lang="en-GB" sz="2000" dirty="0"/>
                    </a:p>
                  </a:txBody>
                  <a:tcPr/>
                </a:tc>
                <a:tc>
                  <a:txBody>
                    <a:bodyPr/>
                    <a:lstStyle/>
                    <a:p>
                      <a:r>
                        <a:rPr lang="en-GB" sz="2000" dirty="0" smtClean="0"/>
                        <a:t>11.7</a:t>
                      </a:r>
                      <a:endParaRPr lang="en-GB" sz="2000" dirty="0"/>
                    </a:p>
                  </a:txBody>
                  <a:tcPr/>
                </a:tc>
                <a:tc>
                  <a:txBody>
                    <a:bodyPr/>
                    <a:lstStyle/>
                    <a:p>
                      <a:r>
                        <a:rPr lang="en-GB" sz="2000" dirty="0" smtClean="0"/>
                        <a:t>9.7</a:t>
                      </a:r>
                      <a:endParaRPr lang="en-GB" sz="2000" dirty="0"/>
                    </a:p>
                  </a:txBody>
                  <a:tcPr/>
                </a:tc>
              </a:tr>
            </a:tbl>
          </a:graphicData>
        </a:graphic>
      </p:graphicFrame>
    </p:spTree>
    <p:extLst>
      <p:ext uri="{BB962C8B-B14F-4D97-AF65-F5344CB8AC3E}">
        <p14:creationId xmlns:p14="http://schemas.microsoft.com/office/powerpoint/2010/main" val="25873392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238" y="504196"/>
            <a:ext cx="8105175" cy="5940088"/>
          </a:xfrm>
          <a:prstGeom prst="rect">
            <a:avLst/>
          </a:prstGeom>
          <a:noFill/>
        </p:spPr>
        <p:txBody>
          <a:bodyPr wrap="square" rtlCol="0">
            <a:spAutoFit/>
          </a:bodyPr>
          <a:lstStyle/>
          <a:p>
            <a:endParaRPr lang="en-GB" sz="2000" dirty="0"/>
          </a:p>
          <a:p>
            <a:r>
              <a:rPr lang="en-GB" sz="2000" dirty="0" smtClean="0"/>
              <a:t>Uses fixed proportion of income (10%)</a:t>
            </a:r>
          </a:p>
          <a:p>
            <a:endParaRPr lang="en-GB" sz="2000" dirty="0"/>
          </a:p>
          <a:p>
            <a:r>
              <a:rPr lang="en-GB" sz="2000" dirty="0" smtClean="0"/>
              <a:t>Proportion based upon 1988 figures.</a:t>
            </a:r>
          </a:p>
          <a:p>
            <a:endParaRPr lang="en-GB" sz="2000" dirty="0"/>
          </a:p>
          <a:p>
            <a:r>
              <a:rPr lang="en-GB" sz="2000" dirty="0" smtClean="0"/>
              <a:t>Ratio effect means that any change to spending has 10x more impact than change to income.</a:t>
            </a:r>
          </a:p>
          <a:p>
            <a:endParaRPr lang="en-GB" sz="2000" dirty="0"/>
          </a:p>
          <a:p>
            <a:r>
              <a:rPr lang="en-GB" sz="2000" dirty="0" smtClean="0"/>
              <a:t>Factors such as fuel prices (but also temperature regimes and low misreported incomes) have enormous impact and drown out positive impacts of schemes.</a:t>
            </a:r>
          </a:p>
          <a:p>
            <a:endParaRPr lang="en-GB" sz="2000" dirty="0"/>
          </a:p>
          <a:p>
            <a:r>
              <a:rPr lang="en-GB" sz="2000" dirty="0" smtClean="0"/>
              <a:t>Only a headcount figure, doesn’t account for depth.</a:t>
            </a:r>
          </a:p>
          <a:p>
            <a:endParaRPr lang="en-GB" sz="2000" dirty="0"/>
          </a:p>
          <a:p>
            <a:r>
              <a:rPr lang="en-GB" sz="2000" dirty="0" smtClean="0"/>
              <a:t>Income taken Before Housing Costs.</a:t>
            </a:r>
          </a:p>
          <a:p>
            <a:endParaRPr lang="en-GB" sz="2000" dirty="0"/>
          </a:p>
          <a:p>
            <a:r>
              <a:rPr lang="en-GB" sz="2000" dirty="0" smtClean="0"/>
              <a:t>Income not equivalised.</a:t>
            </a:r>
          </a:p>
          <a:p>
            <a:endParaRPr lang="en-GB" sz="2000" dirty="0"/>
          </a:p>
          <a:p>
            <a:r>
              <a:rPr lang="en-GB" sz="2000" dirty="0" smtClean="0"/>
              <a:t>Includes those on very high incomes (against principles of WHECA).</a:t>
            </a:r>
          </a:p>
        </p:txBody>
      </p:sp>
    </p:spTree>
    <p:extLst>
      <p:ext uri="{BB962C8B-B14F-4D97-AF65-F5344CB8AC3E}">
        <p14:creationId xmlns:p14="http://schemas.microsoft.com/office/powerpoint/2010/main" val="29313292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8939" y="616187"/>
            <a:ext cx="3544333" cy="5028007"/>
          </a:xfrm>
          <a:prstGeom prst="rect">
            <a:avLst/>
          </a:prstGeom>
        </p:spPr>
      </p:pic>
      <p:sp>
        <p:nvSpPr>
          <p:cNvPr id="5" name="TextBox 4"/>
          <p:cNvSpPr txBox="1"/>
          <p:nvPr/>
        </p:nvSpPr>
        <p:spPr>
          <a:xfrm>
            <a:off x="4601832" y="1549883"/>
            <a:ext cx="4269690" cy="3046988"/>
          </a:xfrm>
          <a:prstGeom prst="rect">
            <a:avLst/>
          </a:prstGeom>
          <a:noFill/>
        </p:spPr>
        <p:txBody>
          <a:bodyPr wrap="square" rtlCol="0">
            <a:spAutoFit/>
          </a:bodyPr>
          <a:lstStyle/>
          <a:p>
            <a:r>
              <a:rPr lang="en-GB" sz="3200" dirty="0" smtClean="0"/>
              <a:t>Consultation Response Deadline:</a:t>
            </a:r>
          </a:p>
          <a:p>
            <a:endParaRPr lang="en-GB" sz="3200" dirty="0"/>
          </a:p>
          <a:p>
            <a:endParaRPr lang="en-GB" sz="3200" dirty="0" smtClean="0"/>
          </a:p>
          <a:p>
            <a:r>
              <a:rPr lang="en-GB" sz="3200" dirty="0" smtClean="0"/>
              <a:t>30</a:t>
            </a:r>
            <a:r>
              <a:rPr lang="en-GB" sz="3200" baseline="30000" dirty="0" smtClean="0"/>
              <a:t>th</a:t>
            </a:r>
            <a:r>
              <a:rPr lang="en-GB" sz="3200" dirty="0" smtClean="0"/>
              <a:t> November 2012</a:t>
            </a:r>
          </a:p>
          <a:p>
            <a:endParaRPr lang="en-GB" sz="3200" dirty="0"/>
          </a:p>
        </p:txBody>
      </p:sp>
      <p:sp>
        <p:nvSpPr>
          <p:cNvPr id="6" name="TextBox 5"/>
          <p:cNvSpPr txBox="1"/>
          <p:nvPr/>
        </p:nvSpPr>
        <p:spPr>
          <a:xfrm>
            <a:off x="0" y="6150114"/>
            <a:ext cx="9144000" cy="707886"/>
          </a:xfrm>
          <a:prstGeom prst="rect">
            <a:avLst/>
          </a:prstGeom>
          <a:noFill/>
        </p:spPr>
        <p:txBody>
          <a:bodyPr wrap="square" rtlCol="0">
            <a:spAutoFit/>
          </a:bodyPr>
          <a:lstStyle/>
          <a:p>
            <a:r>
              <a:rPr lang="es-ES_tradnl" sz="2000" dirty="0"/>
              <a:t>http://</a:t>
            </a:r>
            <a:r>
              <a:rPr lang="es-ES_tradnl" sz="2000" dirty="0" err="1"/>
              <a:t>www.decc.gov.uk</a:t>
            </a:r>
            <a:r>
              <a:rPr lang="es-ES_tradnl" sz="2000" dirty="0"/>
              <a:t>/en/</a:t>
            </a:r>
            <a:r>
              <a:rPr lang="es-ES_tradnl" sz="2000" dirty="0" err="1"/>
              <a:t>content</a:t>
            </a:r>
            <a:r>
              <a:rPr lang="es-ES_tradnl" sz="2000" dirty="0"/>
              <a:t>/cms/</a:t>
            </a:r>
            <a:r>
              <a:rPr lang="es-ES_tradnl" sz="2000" dirty="0" err="1"/>
              <a:t>consultations</a:t>
            </a:r>
            <a:r>
              <a:rPr lang="es-ES_tradnl" sz="2000" dirty="0"/>
              <a:t>/</a:t>
            </a:r>
            <a:r>
              <a:rPr lang="es-ES_tradnl" sz="2000" dirty="0" err="1"/>
              <a:t>fuel_poverty</a:t>
            </a:r>
            <a:r>
              <a:rPr lang="es-ES_tradnl" sz="2000" dirty="0"/>
              <a:t>/</a:t>
            </a:r>
            <a:r>
              <a:rPr lang="es-ES_tradnl" sz="2000" dirty="0" err="1"/>
              <a:t>fuel_poverty.aspx</a:t>
            </a:r>
            <a:endParaRPr lang="en-GB" sz="2000" dirty="0"/>
          </a:p>
          <a:p>
            <a:endParaRPr lang="en-GB" sz="2000" dirty="0"/>
          </a:p>
        </p:txBody>
      </p:sp>
    </p:spTree>
    <p:extLst>
      <p:ext uri="{BB962C8B-B14F-4D97-AF65-F5344CB8AC3E}">
        <p14:creationId xmlns:p14="http://schemas.microsoft.com/office/powerpoint/2010/main" val="13526692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4834" y="373478"/>
            <a:ext cx="8385307" cy="5693867"/>
          </a:xfrm>
          <a:prstGeom prst="rect">
            <a:avLst/>
          </a:prstGeom>
          <a:noFill/>
        </p:spPr>
        <p:txBody>
          <a:bodyPr wrap="square" rtlCol="0">
            <a:spAutoFit/>
          </a:bodyPr>
          <a:lstStyle/>
          <a:p>
            <a:r>
              <a:rPr lang="en-GB" sz="2800" dirty="0" smtClean="0">
                <a:solidFill>
                  <a:srgbClr val="FFFFFF"/>
                </a:solidFill>
              </a:rPr>
              <a:t>Will the new definition impact upon practitioners? In practice, proxies are used anyhow.</a:t>
            </a:r>
          </a:p>
          <a:p>
            <a:endParaRPr lang="en-GB" sz="2800" dirty="0">
              <a:solidFill>
                <a:srgbClr val="FFFFFF"/>
              </a:solidFill>
            </a:endParaRPr>
          </a:p>
          <a:p>
            <a:r>
              <a:rPr lang="en-GB" sz="2800" dirty="0" smtClean="0">
                <a:solidFill>
                  <a:srgbClr val="FFFFFF"/>
                </a:solidFill>
              </a:rPr>
              <a:t>ECO criteria already set!</a:t>
            </a:r>
          </a:p>
          <a:p>
            <a:endParaRPr lang="en-GB" sz="2800" dirty="0">
              <a:solidFill>
                <a:srgbClr val="FFFFFF"/>
              </a:solidFill>
            </a:endParaRPr>
          </a:p>
          <a:p>
            <a:r>
              <a:rPr lang="en-GB" sz="2800" dirty="0" smtClean="0">
                <a:solidFill>
                  <a:srgbClr val="FFFFFF"/>
                </a:solidFill>
              </a:rPr>
              <a:t>Difficulties in finding the fuel poor (i.e., SPG).</a:t>
            </a:r>
          </a:p>
          <a:p>
            <a:endParaRPr lang="en-GB" sz="2800" dirty="0">
              <a:solidFill>
                <a:srgbClr val="FFFFFF"/>
              </a:solidFill>
            </a:endParaRPr>
          </a:p>
          <a:p>
            <a:r>
              <a:rPr lang="en-GB" sz="2800" dirty="0" smtClean="0">
                <a:solidFill>
                  <a:srgbClr val="FFFFFF"/>
                </a:solidFill>
              </a:rPr>
              <a:t>May change focus and means of engagement.</a:t>
            </a:r>
          </a:p>
          <a:p>
            <a:endParaRPr lang="en-GB" sz="2800" dirty="0" smtClean="0">
              <a:solidFill>
                <a:srgbClr val="FFFFFF"/>
              </a:solidFill>
            </a:endParaRPr>
          </a:p>
          <a:p>
            <a:r>
              <a:rPr lang="en-GB" sz="2800" dirty="0" smtClean="0">
                <a:solidFill>
                  <a:srgbClr val="FFFFFF"/>
                </a:solidFill>
              </a:rPr>
              <a:t>Maintaining current target will require intensive effort (but are Government likely to support that?)</a:t>
            </a:r>
          </a:p>
          <a:p>
            <a:endParaRPr lang="en-GB" sz="2800" dirty="0">
              <a:solidFill>
                <a:srgbClr val="FFFFFF"/>
              </a:solidFill>
            </a:endParaRPr>
          </a:p>
          <a:p>
            <a:r>
              <a:rPr lang="en-GB" sz="2800" dirty="0" smtClean="0">
                <a:solidFill>
                  <a:srgbClr val="FFFFFF"/>
                </a:solidFill>
              </a:rPr>
              <a:t>Will the 2016 target change (and reduce priority?)</a:t>
            </a:r>
          </a:p>
        </p:txBody>
      </p:sp>
    </p:spTree>
    <p:extLst>
      <p:ext uri="{BB962C8B-B14F-4D97-AF65-F5344CB8AC3E}">
        <p14:creationId xmlns:p14="http://schemas.microsoft.com/office/powerpoint/2010/main" val="2179988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GB" sz="3000" dirty="0" smtClean="0"/>
              <a:t>l.probert@lboro.ac.uk</a:t>
            </a:r>
            <a:endParaRPr lang="en-GB" sz="3000" dirty="0"/>
          </a:p>
        </p:txBody>
      </p:sp>
      <p:sp>
        <p:nvSpPr>
          <p:cNvPr id="3" name="Title 2"/>
          <p:cNvSpPr>
            <a:spLocks noGrp="1"/>
          </p:cNvSpPr>
          <p:nvPr>
            <p:ph type="title"/>
          </p:nvPr>
        </p:nvSpPr>
        <p:spPr/>
        <p:txBody>
          <a:bodyPr/>
          <a:lstStyle/>
          <a:p>
            <a:pPr algn="r"/>
            <a:r>
              <a:rPr lang="en-GB" sz="6000" dirty="0" smtClean="0"/>
              <a:t>Thank you.</a:t>
            </a:r>
            <a:endParaRPr lang="en-GB" sz="6000" dirty="0"/>
          </a:p>
        </p:txBody>
      </p:sp>
    </p:spTree>
    <p:extLst>
      <p:ext uri="{BB962C8B-B14F-4D97-AF65-F5344CB8AC3E}">
        <p14:creationId xmlns:p14="http://schemas.microsoft.com/office/powerpoint/2010/main" val="7244996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0" y="1877728"/>
            <a:ext cx="9067800" cy="3883869"/>
          </a:xfrm>
          <a:prstGeom prst="rect">
            <a:avLst/>
          </a:prstGeom>
        </p:spPr>
        <p:txBody>
          <a:bodyPr vert="horz" anchor="b">
            <a:normAutofit fontScale="97500"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r"/>
            <a:r>
              <a:rPr lang="en-US" sz="2600" dirty="0" smtClean="0">
                <a:solidFill>
                  <a:srgbClr val="775F55"/>
                </a:solidFill>
                <a:latin typeface="Gill Sans MT"/>
                <a:cs typeface="Gill Sans MT"/>
              </a:rPr>
              <a:t/>
            </a:r>
            <a:br>
              <a:rPr lang="en-US" sz="2600" dirty="0" smtClean="0">
                <a:solidFill>
                  <a:srgbClr val="775F55"/>
                </a:solidFill>
                <a:latin typeface="Gill Sans MT"/>
                <a:cs typeface="Gill Sans MT"/>
              </a:rPr>
            </a:br>
            <a:r>
              <a:rPr lang="en-US" cap="none" dirty="0" smtClean="0">
                <a:solidFill>
                  <a:prstClr val="white"/>
                </a:solidFill>
                <a:latin typeface="Gill Sans MT"/>
                <a:cs typeface="Gill Sans MT"/>
              </a:rPr>
              <a:t>“…that as far as reasonably practicable persons do not live in fuel poverty”</a:t>
            </a:r>
            <a:br>
              <a:rPr lang="en-US" cap="none" dirty="0" smtClean="0">
                <a:solidFill>
                  <a:prstClr val="white"/>
                </a:solidFill>
                <a:latin typeface="Gill Sans MT"/>
                <a:cs typeface="Gill Sans MT"/>
              </a:rPr>
            </a:br>
            <a:r>
              <a:rPr lang="en-US" cap="none" dirty="0" smtClean="0">
                <a:solidFill>
                  <a:prstClr val="white"/>
                </a:solidFill>
                <a:latin typeface="Gill Sans MT"/>
                <a:cs typeface="Gill Sans MT"/>
              </a:rPr>
              <a:t/>
            </a:r>
            <a:br>
              <a:rPr lang="en-US" cap="none" dirty="0" smtClean="0">
                <a:solidFill>
                  <a:prstClr val="white"/>
                </a:solidFill>
                <a:latin typeface="Gill Sans MT"/>
                <a:cs typeface="Gill Sans MT"/>
              </a:rPr>
            </a:br>
            <a:r>
              <a:rPr lang="en-US" sz="3100" i="1" dirty="0" smtClean="0">
                <a:solidFill>
                  <a:prstClr val="white"/>
                </a:solidFill>
                <a:latin typeface="Gill Sans MT"/>
                <a:cs typeface="Gill Sans MT"/>
              </a:rPr>
              <a:t>Warm homes and energy conservation act 2000</a:t>
            </a:r>
            <a:r>
              <a:rPr lang="en-US" sz="2600" i="1" dirty="0" smtClean="0">
                <a:solidFill>
                  <a:prstClr val="white"/>
                </a:solidFill>
                <a:latin typeface="Gill Sans MT"/>
                <a:cs typeface="Gill Sans MT"/>
              </a:rPr>
              <a:t/>
            </a:r>
            <a:br>
              <a:rPr lang="en-US" sz="2600" i="1" dirty="0" smtClean="0">
                <a:solidFill>
                  <a:prstClr val="white"/>
                </a:solidFill>
                <a:latin typeface="Gill Sans MT"/>
                <a:cs typeface="Gill Sans MT"/>
              </a:rPr>
            </a:br>
            <a:r>
              <a:rPr lang="en-US" sz="2600" i="1" dirty="0" smtClean="0">
                <a:solidFill>
                  <a:prstClr val="white"/>
                </a:solidFill>
                <a:latin typeface="Gill Sans MT"/>
                <a:cs typeface="Gill Sans MT"/>
              </a:rPr>
              <a:t/>
            </a:r>
            <a:br>
              <a:rPr lang="en-US" sz="2600" i="1" dirty="0" smtClean="0">
                <a:solidFill>
                  <a:prstClr val="white"/>
                </a:solidFill>
                <a:latin typeface="Gill Sans MT"/>
                <a:cs typeface="Gill Sans MT"/>
              </a:rPr>
            </a:br>
            <a:r>
              <a:rPr lang="en-US" sz="2600" dirty="0" smtClean="0">
                <a:solidFill>
                  <a:srgbClr val="775F55"/>
                </a:solidFill>
                <a:latin typeface="Gill Sans MT"/>
                <a:cs typeface="Gill Sans MT"/>
              </a:rPr>
              <a:t/>
            </a:r>
            <a:br>
              <a:rPr lang="en-US" sz="2600" dirty="0" smtClean="0">
                <a:solidFill>
                  <a:srgbClr val="775F55"/>
                </a:solidFill>
                <a:latin typeface="Gill Sans MT"/>
                <a:cs typeface="Gill Sans MT"/>
              </a:rPr>
            </a:br>
            <a:endParaRPr lang="en-US" sz="2600" dirty="0">
              <a:solidFill>
                <a:srgbClr val="775F55"/>
              </a:solidFill>
              <a:latin typeface="Gill Sans MT"/>
              <a:cs typeface="Gill Sans MT"/>
            </a:endParaRPr>
          </a:p>
        </p:txBody>
      </p:sp>
    </p:spTree>
    <p:extLst>
      <p:ext uri="{BB962C8B-B14F-4D97-AF65-F5344CB8AC3E}">
        <p14:creationId xmlns:p14="http://schemas.microsoft.com/office/powerpoint/2010/main" val="40426248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163183" y="3114787"/>
            <a:ext cx="1681591" cy="149886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2600" dirty="0" smtClean="0"/>
              <a:t>Unit Price</a:t>
            </a:r>
          </a:p>
          <a:p>
            <a:pPr algn="ctr"/>
            <a:r>
              <a:rPr lang="en-US" sz="2600" dirty="0" smtClean="0"/>
              <a:t>Of fuel</a:t>
            </a:r>
            <a:endParaRPr lang="en-US" sz="2600" dirty="0"/>
          </a:p>
        </p:txBody>
      </p:sp>
      <p:sp>
        <p:nvSpPr>
          <p:cNvPr id="18" name="Title 1"/>
          <p:cNvSpPr txBox="1">
            <a:spLocks/>
          </p:cNvSpPr>
          <p:nvPr/>
        </p:nvSpPr>
        <p:spPr>
          <a:xfrm>
            <a:off x="2222802" y="3173780"/>
            <a:ext cx="1942797" cy="1439867"/>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2600" dirty="0" smtClean="0"/>
              <a:t>Quantity of fuel required</a:t>
            </a:r>
            <a:endParaRPr lang="en-US" sz="2600" dirty="0"/>
          </a:p>
        </p:txBody>
      </p:sp>
      <p:sp>
        <p:nvSpPr>
          <p:cNvPr id="19" name="Title 1"/>
          <p:cNvSpPr txBox="1">
            <a:spLocks/>
          </p:cNvSpPr>
          <p:nvPr/>
        </p:nvSpPr>
        <p:spPr>
          <a:xfrm>
            <a:off x="1736354" y="3741897"/>
            <a:ext cx="725323" cy="466176"/>
          </a:xfrm>
          <a:prstGeom prst="rect">
            <a:avLst/>
          </a:prstGeom>
        </p:spPr>
        <p:txBody>
          <a:bodyPr vert="horz" anchor="b">
            <a:normAutofit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2600" dirty="0" smtClean="0"/>
              <a:t>x</a:t>
            </a:r>
            <a:endParaRPr lang="en-US" sz="2600" dirty="0"/>
          </a:p>
        </p:txBody>
      </p:sp>
      <p:sp>
        <p:nvSpPr>
          <p:cNvPr id="20" name="Title 1"/>
          <p:cNvSpPr txBox="1">
            <a:spLocks/>
          </p:cNvSpPr>
          <p:nvPr/>
        </p:nvSpPr>
        <p:spPr>
          <a:xfrm>
            <a:off x="6735135" y="3219389"/>
            <a:ext cx="2163912" cy="1229723"/>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2600" dirty="0" smtClean="0"/>
              <a:t>Household income</a:t>
            </a:r>
            <a:endParaRPr lang="en-US" sz="2600" dirty="0"/>
          </a:p>
        </p:txBody>
      </p:sp>
      <p:sp>
        <p:nvSpPr>
          <p:cNvPr id="21" name="Title 1"/>
          <p:cNvSpPr txBox="1">
            <a:spLocks/>
          </p:cNvSpPr>
          <p:nvPr/>
        </p:nvSpPr>
        <p:spPr>
          <a:xfrm>
            <a:off x="6009812" y="3741897"/>
            <a:ext cx="725323" cy="466176"/>
          </a:xfrm>
          <a:prstGeom prst="rect">
            <a:avLst/>
          </a:prstGeom>
        </p:spPr>
        <p:txBody>
          <a:bodyPr vert="horz" anchor="b">
            <a:normAutofit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2600" dirty="0" smtClean="0"/>
              <a:t>x</a:t>
            </a:r>
            <a:endParaRPr lang="en-US" sz="2600" dirty="0"/>
          </a:p>
        </p:txBody>
      </p:sp>
      <p:sp>
        <p:nvSpPr>
          <p:cNvPr id="22" name="Title 1"/>
          <p:cNvSpPr txBox="1">
            <a:spLocks/>
          </p:cNvSpPr>
          <p:nvPr/>
        </p:nvSpPr>
        <p:spPr>
          <a:xfrm>
            <a:off x="4165599" y="3699813"/>
            <a:ext cx="725323" cy="466176"/>
          </a:xfrm>
          <a:prstGeom prst="rect">
            <a:avLst/>
          </a:prstGeom>
        </p:spPr>
        <p:txBody>
          <a:bodyPr vert="horz" anchor="b">
            <a:normAutofit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2600" dirty="0" smtClean="0"/>
              <a:t>≥</a:t>
            </a:r>
            <a:endParaRPr lang="en-US" sz="2600" dirty="0"/>
          </a:p>
        </p:txBody>
      </p:sp>
      <p:sp>
        <p:nvSpPr>
          <p:cNvPr id="24" name="Title 1"/>
          <p:cNvSpPr txBox="1">
            <a:spLocks/>
          </p:cNvSpPr>
          <p:nvPr/>
        </p:nvSpPr>
        <p:spPr>
          <a:xfrm>
            <a:off x="139308" y="2134575"/>
            <a:ext cx="8980817" cy="648478"/>
          </a:xfrm>
          <a:prstGeom prst="rect">
            <a:avLst/>
          </a:prstGeom>
        </p:spPr>
        <p:txBody>
          <a:bodyPr vert="horz" anchor="b">
            <a:normAutofit fontScale="775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2800" dirty="0" smtClean="0"/>
              <a:t>Fuel poverty can be said to exist where To maintain</a:t>
            </a:r>
          </a:p>
          <a:p>
            <a:r>
              <a:rPr lang="en-US" sz="2800" dirty="0"/>
              <a:t>An adequate level of warmth in the home:</a:t>
            </a:r>
            <a:endParaRPr lang="en-GB" sz="2800" dirty="0"/>
          </a:p>
          <a:p>
            <a:endParaRPr lang="en-GB" sz="2800" dirty="0"/>
          </a:p>
        </p:txBody>
      </p:sp>
      <p:sp>
        <p:nvSpPr>
          <p:cNvPr id="28" name="Title 1"/>
          <p:cNvSpPr txBox="1">
            <a:spLocks/>
          </p:cNvSpPr>
          <p:nvPr/>
        </p:nvSpPr>
        <p:spPr>
          <a:xfrm>
            <a:off x="4584408" y="3648525"/>
            <a:ext cx="1788066" cy="557629"/>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2600" dirty="0" smtClean="0">
                <a:solidFill>
                  <a:srgbClr val="DD8047"/>
                </a:solidFill>
              </a:rPr>
              <a:t>10%</a:t>
            </a:r>
            <a:endParaRPr lang="en-US" sz="2600" dirty="0">
              <a:solidFill>
                <a:srgbClr val="DD8047"/>
              </a:solidFill>
            </a:endParaRPr>
          </a:p>
        </p:txBody>
      </p:sp>
    </p:spTree>
    <p:extLst>
      <p:ext uri="{BB962C8B-B14F-4D97-AF65-F5344CB8AC3E}">
        <p14:creationId xmlns:p14="http://schemas.microsoft.com/office/powerpoint/2010/main" val="7308916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238" y="466848"/>
            <a:ext cx="8105175" cy="5940088"/>
          </a:xfrm>
          <a:prstGeom prst="rect">
            <a:avLst/>
          </a:prstGeom>
          <a:noFill/>
        </p:spPr>
        <p:txBody>
          <a:bodyPr wrap="square" rtlCol="0">
            <a:spAutoFit/>
          </a:bodyPr>
          <a:lstStyle/>
          <a:p>
            <a:endParaRPr lang="en-GB" sz="2000" dirty="0"/>
          </a:p>
          <a:p>
            <a:r>
              <a:rPr lang="en-GB" sz="2000" dirty="0" smtClean="0"/>
              <a:t>Uses fixed proportion of income (10%).</a:t>
            </a:r>
          </a:p>
          <a:p>
            <a:endParaRPr lang="en-GB" sz="2000" dirty="0"/>
          </a:p>
          <a:p>
            <a:r>
              <a:rPr lang="en-GB" sz="2000" dirty="0" smtClean="0"/>
              <a:t>Proportion based upon 1988 figures.</a:t>
            </a:r>
          </a:p>
          <a:p>
            <a:endParaRPr lang="en-GB" sz="2000" dirty="0"/>
          </a:p>
          <a:p>
            <a:r>
              <a:rPr lang="en-GB" sz="2000" dirty="0" smtClean="0"/>
              <a:t>Ratio effect means that any change to spending has 10x more impact than change to income.</a:t>
            </a:r>
          </a:p>
          <a:p>
            <a:endParaRPr lang="en-GB" sz="2000" dirty="0"/>
          </a:p>
          <a:p>
            <a:r>
              <a:rPr lang="en-GB" sz="2000" dirty="0" smtClean="0"/>
              <a:t>Factors such as fuel prices (but also temperature regimes and low misreported incomes) have enormous impact and drown out positive impacts of schemes.</a:t>
            </a:r>
          </a:p>
          <a:p>
            <a:endParaRPr lang="en-GB" sz="2000" dirty="0"/>
          </a:p>
          <a:p>
            <a:r>
              <a:rPr lang="en-GB" sz="2000" dirty="0" smtClean="0"/>
              <a:t>Only a headcount figure, doesn’t account for depth.</a:t>
            </a:r>
          </a:p>
          <a:p>
            <a:endParaRPr lang="en-GB" sz="2000" dirty="0"/>
          </a:p>
          <a:p>
            <a:r>
              <a:rPr lang="en-GB" sz="2000" dirty="0" smtClean="0"/>
              <a:t>Income taken Before Housing Costs.</a:t>
            </a:r>
          </a:p>
          <a:p>
            <a:endParaRPr lang="en-GB" sz="2000" dirty="0"/>
          </a:p>
          <a:p>
            <a:r>
              <a:rPr lang="en-GB" sz="2000" dirty="0" smtClean="0"/>
              <a:t>Income not equivalised.</a:t>
            </a:r>
          </a:p>
          <a:p>
            <a:endParaRPr lang="en-GB" sz="2000" dirty="0"/>
          </a:p>
          <a:p>
            <a:r>
              <a:rPr lang="en-GB" sz="2000" dirty="0" smtClean="0"/>
              <a:t>I</a:t>
            </a:r>
            <a:r>
              <a:rPr lang="en-US" sz="2000" dirty="0" smtClean="0"/>
              <a:t>n</a:t>
            </a:r>
            <a:r>
              <a:rPr lang="en-GB" sz="2000" dirty="0" err="1" smtClean="0"/>
              <a:t>cludes</a:t>
            </a:r>
            <a:r>
              <a:rPr lang="en-GB" sz="2000" dirty="0" smtClean="0"/>
              <a:t> those on very high incomes (against principles of WHECA).</a:t>
            </a:r>
          </a:p>
        </p:txBody>
      </p:sp>
    </p:spTree>
    <p:extLst>
      <p:ext uri="{BB962C8B-B14F-4D97-AF65-F5344CB8AC3E}">
        <p14:creationId xmlns:p14="http://schemas.microsoft.com/office/powerpoint/2010/main" val="2929560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93680" y="642974"/>
            <a:ext cx="3733640" cy="5262980"/>
          </a:xfrm>
          <a:prstGeom prst="rect">
            <a:avLst/>
          </a:prstGeom>
        </p:spPr>
      </p:pic>
      <p:sp>
        <p:nvSpPr>
          <p:cNvPr id="10" name="TextBox 9"/>
          <p:cNvSpPr txBox="1"/>
          <p:nvPr/>
        </p:nvSpPr>
        <p:spPr>
          <a:xfrm>
            <a:off x="4159786" y="642974"/>
            <a:ext cx="4391547" cy="5262980"/>
          </a:xfrm>
          <a:prstGeom prst="rect">
            <a:avLst/>
          </a:prstGeom>
          <a:noFill/>
        </p:spPr>
        <p:txBody>
          <a:bodyPr wrap="square" rtlCol="0">
            <a:spAutoFit/>
          </a:bodyPr>
          <a:lstStyle/>
          <a:p>
            <a:r>
              <a:rPr lang="en-GB" sz="2800" dirty="0" smtClean="0"/>
              <a:t>“The Government is committed to focusing the available resources where they will be most effective in tackling the problems underlying fuel poverty. The Government therefore intends to initiate an independent review of the fuel poverty target and definition before the end of the year.”  (p. 62)</a:t>
            </a:r>
            <a:endParaRPr lang="en-GB" sz="2800" dirty="0"/>
          </a:p>
        </p:txBody>
      </p:sp>
    </p:spTree>
    <p:extLst>
      <p:ext uri="{BB962C8B-B14F-4D97-AF65-F5344CB8AC3E}">
        <p14:creationId xmlns:p14="http://schemas.microsoft.com/office/powerpoint/2010/main" val="579593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llsF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99" y="752134"/>
            <a:ext cx="3176594" cy="4640925"/>
          </a:xfrm>
          <a:prstGeom prst="rect">
            <a:avLst/>
          </a:prstGeom>
        </p:spPr>
      </p:pic>
      <p:pic>
        <p:nvPicPr>
          <p:cNvPr id="5" name="Picture 4"/>
          <p:cNvPicPr>
            <a:picLocks noChangeAspect="1"/>
          </p:cNvPicPr>
          <p:nvPr/>
        </p:nvPicPr>
        <p:blipFill>
          <a:blip r:embed="rId4"/>
          <a:stretch>
            <a:fillRect/>
          </a:stretch>
        </p:blipFill>
        <p:spPr>
          <a:xfrm>
            <a:off x="999066" y="752134"/>
            <a:ext cx="3268132" cy="4640925"/>
          </a:xfrm>
          <a:prstGeom prst="rect">
            <a:avLst/>
          </a:prstGeom>
        </p:spPr>
      </p:pic>
    </p:spTree>
    <p:extLst>
      <p:ext uri="{BB962C8B-B14F-4D97-AF65-F5344CB8AC3E}">
        <p14:creationId xmlns:p14="http://schemas.microsoft.com/office/powerpoint/2010/main" val="2366910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49" y="655455"/>
            <a:ext cx="7315200" cy="5486400"/>
          </a:xfrm>
          <a:prstGeom prst="rect">
            <a:avLst/>
          </a:prstGeom>
        </p:spPr>
      </p:pic>
    </p:spTree>
    <p:extLst>
      <p:ext uri="{BB962C8B-B14F-4D97-AF65-F5344CB8AC3E}">
        <p14:creationId xmlns:p14="http://schemas.microsoft.com/office/powerpoint/2010/main" val="3824682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lls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49" y="655455"/>
            <a:ext cx="7315200" cy="5486400"/>
          </a:xfrm>
          <a:prstGeom prst="rect">
            <a:avLst/>
          </a:prstGeom>
        </p:spPr>
      </p:pic>
    </p:spTree>
    <p:extLst>
      <p:ext uri="{BB962C8B-B14F-4D97-AF65-F5344CB8AC3E}">
        <p14:creationId xmlns:p14="http://schemas.microsoft.com/office/powerpoint/2010/main" val="36373226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511" y="930195"/>
            <a:ext cx="8382331" cy="3140721"/>
          </a:xfrm>
          <a:prstGeom prst="rect">
            <a:avLst/>
          </a:prstGeom>
        </p:spPr>
      </p:pic>
      <p:sp>
        <p:nvSpPr>
          <p:cNvPr id="5" name="TextBox 4"/>
          <p:cNvSpPr txBox="1"/>
          <p:nvPr/>
        </p:nvSpPr>
        <p:spPr>
          <a:xfrm>
            <a:off x="564646" y="4519091"/>
            <a:ext cx="8191195" cy="2462213"/>
          </a:xfrm>
          <a:prstGeom prst="rect">
            <a:avLst/>
          </a:prstGeom>
          <a:noFill/>
        </p:spPr>
        <p:txBody>
          <a:bodyPr wrap="square" rtlCol="0">
            <a:spAutoFit/>
          </a:bodyPr>
          <a:lstStyle/>
          <a:p>
            <a:r>
              <a:rPr lang="en-GB" sz="2000" dirty="0" smtClean="0"/>
              <a:t>Number of households in fuel poverty (Boardman definition): 4m</a:t>
            </a:r>
          </a:p>
          <a:p>
            <a:r>
              <a:rPr lang="en-GB" sz="2000" dirty="0">
                <a:solidFill>
                  <a:schemeClr val="accent3"/>
                </a:solidFill>
              </a:rPr>
              <a:t>Number of households in fuel poverty </a:t>
            </a:r>
            <a:r>
              <a:rPr lang="en-GB" sz="2000" dirty="0" smtClean="0">
                <a:solidFill>
                  <a:schemeClr val="accent3"/>
                </a:solidFill>
              </a:rPr>
              <a:t>(Hills definition</a:t>
            </a:r>
            <a:r>
              <a:rPr lang="en-GB" sz="2000" dirty="0">
                <a:solidFill>
                  <a:schemeClr val="accent3"/>
                </a:solidFill>
              </a:rPr>
              <a:t>)</a:t>
            </a:r>
            <a:r>
              <a:rPr lang="en-GB" sz="2000" dirty="0" smtClean="0">
                <a:solidFill>
                  <a:schemeClr val="accent3"/>
                </a:solidFill>
              </a:rPr>
              <a:t>: 2.7m</a:t>
            </a:r>
            <a:endParaRPr lang="en-GB" sz="2000" dirty="0">
              <a:solidFill>
                <a:schemeClr val="accent3"/>
              </a:solidFill>
            </a:endParaRPr>
          </a:p>
          <a:p>
            <a:endParaRPr lang="en-GB" sz="2000" dirty="0" smtClean="0"/>
          </a:p>
          <a:p>
            <a:r>
              <a:rPr lang="en-GB" sz="2000" dirty="0"/>
              <a:t>Number of </a:t>
            </a:r>
            <a:r>
              <a:rPr lang="en-GB" sz="2000" dirty="0" smtClean="0"/>
              <a:t>individuals in </a:t>
            </a:r>
            <a:r>
              <a:rPr lang="en-GB" sz="2000" dirty="0"/>
              <a:t>fuel poverty (Boardman definition)</a:t>
            </a:r>
            <a:r>
              <a:rPr lang="en-GB" sz="2000" dirty="0" smtClean="0"/>
              <a:t>: 7.4m</a:t>
            </a:r>
            <a:endParaRPr lang="en-GB" sz="2000" dirty="0"/>
          </a:p>
          <a:p>
            <a:r>
              <a:rPr lang="en-GB" sz="2000" dirty="0" smtClean="0">
                <a:solidFill>
                  <a:srgbClr val="F2EC86"/>
                </a:solidFill>
              </a:rPr>
              <a:t>Number </a:t>
            </a:r>
            <a:r>
              <a:rPr lang="en-GB" sz="2000" dirty="0">
                <a:solidFill>
                  <a:srgbClr val="F2EC86"/>
                </a:solidFill>
              </a:rPr>
              <a:t>of individuals </a:t>
            </a:r>
            <a:r>
              <a:rPr lang="en-GB" sz="2000" dirty="0" smtClean="0">
                <a:solidFill>
                  <a:srgbClr val="F2EC86"/>
                </a:solidFill>
              </a:rPr>
              <a:t>in </a:t>
            </a:r>
            <a:r>
              <a:rPr lang="en-GB" sz="2000" dirty="0">
                <a:solidFill>
                  <a:srgbClr val="F2EC86"/>
                </a:solidFill>
              </a:rPr>
              <a:t>fuel poverty </a:t>
            </a:r>
            <a:r>
              <a:rPr lang="en-GB" sz="2000" dirty="0" smtClean="0">
                <a:solidFill>
                  <a:srgbClr val="F2EC86"/>
                </a:solidFill>
              </a:rPr>
              <a:t>(Hills definition</a:t>
            </a:r>
            <a:r>
              <a:rPr lang="en-GB" sz="2000" dirty="0">
                <a:solidFill>
                  <a:srgbClr val="F2EC86"/>
                </a:solidFill>
              </a:rPr>
              <a:t>)</a:t>
            </a:r>
            <a:r>
              <a:rPr lang="en-GB" sz="2000" dirty="0" smtClean="0">
                <a:solidFill>
                  <a:srgbClr val="F2EC86"/>
                </a:solidFill>
              </a:rPr>
              <a:t>: 7.8m</a:t>
            </a:r>
          </a:p>
          <a:p>
            <a:endParaRPr lang="en-GB" dirty="0">
              <a:solidFill>
                <a:srgbClr val="F2EC86"/>
              </a:solidFill>
            </a:endParaRPr>
          </a:p>
          <a:p>
            <a:pPr algn="r"/>
            <a:r>
              <a:rPr lang="en-GB" dirty="0" smtClean="0"/>
              <a:t>(2009 data)</a:t>
            </a:r>
            <a:endParaRPr lang="en-GB" dirty="0"/>
          </a:p>
          <a:p>
            <a:endParaRPr lang="en-GB" dirty="0" smtClean="0"/>
          </a:p>
        </p:txBody>
      </p:sp>
    </p:spTree>
    <p:extLst>
      <p:ext uri="{BB962C8B-B14F-4D97-AF65-F5344CB8AC3E}">
        <p14:creationId xmlns:p14="http://schemas.microsoft.com/office/powerpoint/2010/main" val="3600487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Elemental">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449</TotalTime>
  <Words>910</Words>
  <Application>Microsoft Macintosh PowerPoint</Application>
  <PresentationFormat>On-screen Show (4:3)</PresentationFormat>
  <Paragraphs>163</Paragraphs>
  <Slides>17</Slides>
  <Notes>16</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Elemental</vt:lpstr>
      <vt:lpstr>Median</vt:lpstr>
      <vt:lpstr>1_Median</vt:lpstr>
      <vt:lpstr>The Hills Fuel Poverty Review An overview of recommendations and their implications for practitioners.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University of Loughborough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Probert</dc:creator>
  <cp:lastModifiedBy>Lauren Probert</cp:lastModifiedBy>
  <cp:revision>34</cp:revision>
  <dcterms:created xsi:type="dcterms:W3CDTF">2012-09-18T14:46:46Z</dcterms:created>
  <dcterms:modified xsi:type="dcterms:W3CDTF">2012-09-20T08:49:10Z</dcterms:modified>
</cp:coreProperties>
</file>