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260" r:id="rId3"/>
    <p:sldId id="281" r:id="rId4"/>
    <p:sldId id="282" r:id="rId5"/>
    <p:sldId id="283" r:id="rId6"/>
    <p:sldId id="286" r:id="rId7"/>
    <p:sldId id="284" r:id="rId8"/>
    <p:sldId id="287" r:id="rId9"/>
    <p:sldId id="285" r:id="rId10"/>
    <p:sldId id="288" r:id="rId11"/>
    <p:sldId id="290" r:id="rId12"/>
    <p:sldId id="289" r:id="rId13"/>
    <p:sldId id="298" r:id="rId14"/>
    <p:sldId id="291" r:id="rId15"/>
    <p:sldId id="292" r:id="rId16"/>
    <p:sldId id="293" r:id="rId17"/>
    <p:sldId id="295" r:id="rId18"/>
    <p:sldId id="299" r:id="rId19"/>
    <p:sldId id="294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043" autoAdjust="0"/>
  </p:normalViewPr>
  <p:slideViewPr>
    <p:cSldViewPr>
      <p:cViewPr>
        <p:scale>
          <a:sx n="69" d="100"/>
          <a:sy n="69" d="100"/>
        </p:scale>
        <p:origin x="-16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39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8E23F-F746-41D4-8332-233A311B9469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C6A5A-F487-4AAD-93E2-82949B185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31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C6A5A-F487-4AAD-93E2-82949B1851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4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C6A5A-F487-4AAD-93E2-82949B1851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5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C6A5A-F487-4AAD-93E2-82949B1851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16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C6A5A-F487-4AAD-93E2-82949B1851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95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3606800"/>
            <a:ext cx="6705600" cy="1181100"/>
          </a:xfrm>
        </p:spPr>
        <p:txBody>
          <a:bodyPr anchor="b" anchorCtr="0"/>
          <a:lstStyle>
            <a:lvl1pPr>
              <a:defRPr>
                <a:solidFill>
                  <a:srgbClr val="F21C0A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" y="5035550"/>
            <a:ext cx="6705600" cy="457200"/>
          </a:xfr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rgbClr val="7676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eon_logo1" descr="EON_MI_W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2087" y="6042025"/>
            <a:ext cx="1331976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5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3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9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528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096000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285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22400"/>
            <a:ext cx="3886200" cy="304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2400"/>
            <a:ext cx="3886200" cy="304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8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8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6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22400"/>
            <a:ext cx="7924800" cy="421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5975" y="6403340"/>
            <a:ext cx="6553200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eon_logo2" descr="EON_MI_W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087" y="6042025"/>
            <a:ext cx="1331976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2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500" kern="1200">
          <a:solidFill>
            <a:srgbClr val="F21C0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07963" indent="-206375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0955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12750" indent="-201613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143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175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6175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207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207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705600" cy="1181100"/>
          </a:xfrm>
        </p:spPr>
        <p:txBody>
          <a:bodyPr/>
          <a:lstStyle/>
          <a:p>
            <a:r>
              <a:rPr lang="en-GB" b="1" dirty="0" smtClean="0"/>
              <a:t>E.ON</a:t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Energy Company Obligation - Help to </a:t>
            </a:r>
            <a:r>
              <a:rPr lang="en-GB" b="1" dirty="0" smtClean="0"/>
              <a:t>Heat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6705600" cy="457200"/>
          </a:xfrm>
        </p:spPr>
        <p:txBody>
          <a:bodyPr/>
          <a:lstStyle/>
          <a:p>
            <a:r>
              <a:rPr lang="en-GB" b="1" dirty="0" smtClean="0"/>
              <a:t>Justine Biggs, Jane McLardy and Jonathan Dyson</a:t>
            </a:r>
          </a:p>
          <a:p>
            <a:endParaRPr lang="en-GB" b="1" dirty="0"/>
          </a:p>
          <a:p>
            <a:r>
              <a:rPr lang="en-GB" b="1" dirty="0" smtClean="0"/>
              <a:t>Business Development &amp; Account Managers</a:t>
            </a:r>
          </a:p>
          <a:p>
            <a:endParaRPr lang="en-GB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45224"/>
            <a:ext cx="50847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0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Simplify and remove complexity, improving cost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924800" cy="4442048"/>
          </a:xfrm>
        </p:spPr>
        <p:txBody>
          <a:bodyPr/>
          <a:lstStyle/>
          <a:p>
            <a:pPr lvl="1"/>
            <a:r>
              <a:rPr lang="en-GB" dirty="0"/>
              <a:t>T</a:t>
            </a:r>
            <a:r>
              <a:rPr lang="en-GB" dirty="0" smtClean="0"/>
              <a:t>he removal of the requirement for CERO measures to be recommended in a Green Deal Advice Report (GDAR) or chartered surveyor’s report;</a:t>
            </a:r>
          </a:p>
          <a:p>
            <a:pPr lvl="1"/>
            <a:endParaRPr lang="en-GB" dirty="0" smtClean="0"/>
          </a:p>
          <a:p>
            <a:pPr lvl="1"/>
            <a:r>
              <a:rPr lang="en-GB" dirty="0"/>
              <a:t>T</a:t>
            </a:r>
            <a:r>
              <a:rPr lang="en-GB" dirty="0" smtClean="0"/>
              <a:t>he introduction of ‘deemed scores’, to reduce the complexity, cost and risks associated with calculating ECO savings;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Amending the one-month reporting rule to help prevent eligible measures from being lost on the basis of one-off administrative issues;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An extension of the deadline for transferring measures in CERO and Affordable Warmth to allow more time to manage obligations at the end of the scheme;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Simplifying Delivery, Reducing Administrative Burden and Complexity,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7924800" cy="4216400"/>
          </a:xfrm>
        </p:spPr>
        <p:txBody>
          <a:bodyPr/>
          <a:lstStyle/>
          <a:p>
            <a:pPr lvl="1"/>
            <a:r>
              <a:rPr lang="en-GB" dirty="0" smtClean="0"/>
              <a:t>Permission </a:t>
            </a:r>
            <a:r>
              <a:rPr lang="en-GB" dirty="0"/>
              <a:t>for energy companies to trade their </a:t>
            </a:r>
            <a:r>
              <a:rPr lang="en-GB" dirty="0" smtClean="0"/>
              <a:t>obligations;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Alignment </a:t>
            </a:r>
            <a:r>
              <a:rPr lang="en-GB" dirty="0"/>
              <a:t>with outcomes of the </a:t>
            </a:r>
            <a:r>
              <a:rPr lang="en-GB" dirty="0" err="1"/>
              <a:t>Bonfield</a:t>
            </a:r>
            <a:r>
              <a:rPr lang="en-GB" dirty="0"/>
              <a:t> Review </a:t>
            </a:r>
            <a:r>
              <a:rPr lang="en-GB" dirty="0" smtClean="0"/>
              <a:t>and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The introduction of a single date of effect for all new scheme rules (except the Affordable Warmth minimum).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Encourage greater involvement of local actors, especially where vulnerability is a concern;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924800" cy="4216400"/>
          </a:xfrm>
        </p:spPr>
        <p:txBody>
          <a:bodyPr/>
          <a:lstStyle/>
          <a:p>
            <a:r>
              <a:rPr lang="en-GB" dirty="0"/>
              <a:t>The number of households eligible would be increased through </a:t>
            </a:r>
            <a:r>
              <a:rPr lang="en-GB" dirty="0" smtClean="0"/>
              <a:t>a proposals </a:t>
            </a:r>
            <a:r>
              <a:rPr lang="en-GB" dirty="0"/>
              <a:t>to include </a:t>
            </a:r>
            <a:r>
              <a:rPr lang="en-GB" dirty="0" smtClean="0"/>
              <a:t>households:</a:t>
            </a:r>
          </a:p>
          <a:p>
            <a:endParaRPr lang="en-GB" dirty="0"/>
          </a:p>
          <a:p>
            <a:pPr lvl="1"/>
            <a:r>
              <a:rPr lang="en-GB" dirty="0" smtClean="0"/>
              <a:t>In </a:t>
            </a:r>
            <a:r>
              <a:rPr lang="en-GB" dirty="0"/>
              <a:t>the most energy inefficient social housing </a:t>
            </a:r>
            <a:r>
              <a:rPr lang="en-GB" dirty="0" smtClean="0"/>
              <a:t>and;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Options </a:t>
            </a:r>
            <a:r>
              <a:rPr lang="en-GB" dirty="0"/>
              <a:t>for ‘flexible eligibility’, building on the local </a:t>
            </a:r>
            <a:r>
              <a:rPr lang="en-GB" dirty="0" smtClean="0"/>
              <a:t>knowledge and </a:t>
            </a:r>
            <a:r>
              <a:rPr lang="en-GB" dirty="0"/>
              <a:t>networks of local authorities and potentially other </a:t>
            </a:r>
            <a:r>
              <a:rPr lang="en-GB" dirty="0" smtClean="0"/>
              <a:t>intermediaries;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For example, Local </a:t>
            </a:r>
            <a:r>
              <a:rPr lang="en-GB" dirty="0"/>
              <a:t>authorities (and potentially other appropriate parties) to be able to identify and designate households as eligible under Affordable Warmth up to a percentage of the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12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 to Heat &amp; Social Housing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2017 – 2018 -  Solid Wall Insulation target  </a:t>
            </a:r>
            <a:r>
              <a:rPr lang="en-GB" dirty="0" smtClean="0">
                <a:solidFill>
                  <a:srgbClr val="FF0000"/>
                </a:solidFill>
              </a:rPr>
              <a:t>CERO or </a:t>
            </a:r>
          </a:p>
          <a:p>
            <a:pPr marL="1588" lvl="1" indent="0">
              <a:buNone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                                                                     Affordable Warmth </a:t>
            </a:r>
            <a:r>
              <a:rPr lang="en-GB" sz="1100" dirty="0" smtClean="0">
                <a:solidFill>
                  <a:srgbClr val="FF0000"/>
                </a:solidFill>
              </a:rPr>
              <a:t>when E, F or G rated</a:t>
            </a:r>
            <a:endParaRPr lang="en-GB" sz="1100" dirty="0"/>
          </a:p>
          <a:p>
            <a:pPr lvl="1"/>
            <a:r>
              <a:rPr lang="en-GB" dirty="0" smtClean="0"/>
              <a:t>Help to install Cavity Wall Insulation            </a:t>
            </a:r>
            <a:r>
              <a:rPr lang="en-GB" dirty="0">
                <a:solidFill>
                  <a:srgbClr val="FF0000"/>
                </a:solidFill>
              </a:rPr>
              <a:t>CERO or </a:t>
            </a:r>
          </a:p>
          <a:p>
            <a:pPr marL="1588" lvl="1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                                                                       Affordable </a:t>
            </a:r>
            <a:r>
              <a:rPr lang="en-GB" dirty="0">
                <a:solidFill>
                  <a:srgbClr val="FF0000"/>
                </a:solidFill>
              </a:rPr>
              <a:t>Warmth </a:t>
            </a:r>
            <a:r>
              <a:rPr lang="en-GB" sz="1100" dirty="0">
                <a:solidFill>
                  <a:srgbClr val="FF0000"/>
                </a:solidFill>
              </a:rPr>
              <a:t>when E, F or G rated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Help to install Loft Insulation                        </a:t>
            </a:r>
            <a:r>
              <a:rPr lang="en-GB" dirty="0">
                <a:solidFill>
                  <a:srgbClr val="FF0000"/>
                </a:solidFill>
              </a:rPr>
              <a:t>CERO or </a:t>
            </a:r>
          </a:p>
          <a:p>
            <a:pPr marL="1588" lvl="1" indent="0">
              <a:buNone/>
            </a:pPr>
            <a:r>
              <a:rPr lang="en-GB" dirty="0">
                <a:solidFill>
                  <a:srgbClr val="FF0000"/>
                </a:solidFill>
              </a:rPr>
              <a:t>                                                                        Affordable Warmth </a:t>
            </a:r>
            <a:r>
              <a:rPr lang="en-GB" sz="1100" dirty="0">
                <a:solidFill>
                  <a:srgbClr val="FF0000"/>
                </a:solidFill>
              </a:rPr>
              <a:t>when E, F or G rated</a:t>
            </a:r>
            <a:endParaRPr lang="en-GB" sz="1100" dirty="0"/>
          </a:p>
          <a:p>
            <a:pPr lvl="1"/>
            <a:endParaRPr lang="en-GB" dirty="0"/>
          </a:p>
          <a:p>
            <a:pPr lvl="1"/>
            <a:r>
              <a:rPr lang="en-GB" dirty="0" smtClean="0"/>
              <a:t>Help to install District Heat Networks           </a:t>
            </a:r>
            <a:r>
              <a:rPr lang="en-GB" dirty="0">
                <a:solidFill>
                  <a:srgbClr val="FF0000"/>
                </a:solidFill>
              </a:rPr>
              <a:t>CERO or </a:t>
            </a:r>
          </a:p>
          <a:p>
            <a:pPr marL="1588" lvl="1" indent="0">
              <a:buNone/>
            </a:pPr>
            <a:r>
              <a:rPr lang="en-GB" dirty="0">
                <a:solidFill>
                  <a:srgbClr val="FF0000"/>
                </a:solidFill>
              </a:rPr>
              <a:t>                                                                        Affordable Warmth </a:t>
            </a:r>
            <a:r>
              <a:rPr lang="en-GB" sz="1100" dirty="0">
                <a:solidFill>
                  <a:srgbClr val="FF0000"/>
                </a:solidFill>
              </a:rPr>
              <a:t>when E, F or G rated</a:t>
            </a:r>
            <a:endParaRPr lang="en-GB" sz="1100" dirty="0"/>
          </a:p>
          <a:p>
            <a:pPr lvl="1"/>
            <a:endParaRPr lang="en-GB" dirty="0"/>
          </a:p>
          <a:p>
            <a:pPr lvl="1"/>
            <a:r>
              <a:rPr lang="en-GB" dirty="0" smtClean="0"/>
              <a:t>Help to treat properties with E, F &amp; G Energy Performance Ratings (up to 10% of the AW obligation and excluding replacing central heating boilers)  </a:t>
            </a:r>
          </a:p>
          <a:p>
            <a:pPr marL="1588" lvl="1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                       </a:t>
            </a:r>
            <a:r>
              <a:rPr lang="en-GB" dirty="0" smtClean="0">
                <a:solidFill>
                  <a:srgbClr val="FF0000"/>
                </a:solidFill>
              </a:rPr>
              <a:t>Affordable Warmth</a:t>
            </a:r>
          </a:p>
          <a:p>
            <a:pPr lvl="1"/>
            <a:endParaRPr lang="en-GB" dirty="0"/>
          </a:p>
          <a:p>
            <a:r>
              <a:rPr lang="en-GB" dirty="0" smtClean="0"/>
              <a:t>But social housing not included in any Flexible Eligibility schemes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13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</a:t>
            </a:r>
            <a:r>
              <a:rPr lang="en-GB" dirty="0" smtClean="0"/>
              <a:t>are E.ON Responding to Help to Heat Operationally 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556792"/>
            <a:ext cx="7924800" cy="4927600"/>
          </a:xfrm>
        </p:spPr>
        <p:txBody>
          <a:bodyPr/>
          <a:lstStyle/>
          <a:p>
            <a:pPr marL="406400" lvl="1" indent="-203200">
              <a:buSzPct val="100000"/>
              <a:buFont typeface="Wingdings"/>
              <a:buChar char=""/>
            </a:pPr>
            <a:r>
              <a:rPr lang="en-GB" sz="2000" dirty="0" smtClean="0"/>
              <a:t>Building partnerships with key clients – E.ON’s Strategy is to put our customer first</a:t>
            </a:r>
            <a:r>
              <a:rPr lang="en-GB" sz="2000" dirty="0"/>
              <a:t>;</a:t>
            </a:r>
            <a:endParaRPr lang="en-GB" sz="2000" dirty="0" smtClean="0"/>
          </a:p>
          <a:p>
            <a:pPr marL="406400" lvl="1" indent="-203200">
              <a:buSzPct val="100000"/>
              <a:buFont typeface="Wingdings"/>
              <a:buChar char=""/>
            </a:pPr>
            <a:endParaRPr lang="en-GB" sz="2000" dirty="0"/>
          </a:p>
          <a:p>
            <a:pPr marL="406400" lvl="1" indent="-203200">
              <a:buSzPct val="100000"/>
              <a:buFont typeface="Wingdings"/>
              <a:buChar char=""/>
            </a:pPr>
            <a:r>
              <a:rPr lang="en-GB" sz="2000" dirty="0"/>
              <a:t>To help </a:t>
            </a:r>
            <a:r>
              <a:rPr lang="en-GB" sz="2000" dirty="0" smtClean="0"/>
              <a:t>Local Authority &amp; social </a:t>
            </a:r>
            <a:r>
              <a:rPr lang="en-GB" sz="2000" dirty="0"/>
              <a:t>housing providers </a:t>
            </a:r>
            <a:r>
              <a:rPr lang="en-GB" sz="2000" dirty="0" smtClean="0"/>
              <a:t>to maximise their existing </a:t>
            </a:r>
            <a:r>
              <a:rPr lang="en-GB" sz="2000" dirty="0"/>
              <a:t>capital </a:t>
            </a:r>
            <a:r>
              <a:rPr lang="en-GB" sz="2000" dirty="0" smtClean="0"/>
              <a:t>budgets;</a:t>
            </a:r>
            <a:endParaRPr lang="en-GB" sz="2000" dirty="0"/>
          </a:p>
          <a:p>
            <a:pPr marL="406400" lvl="1" indent="-203200">
              <a:buSzPct val="100000"/>
              <a:buFont typeface="Wingdings"/>
              <a:buChar char=""/>
            </a:pPr>
            <a:endParaRPr lang="en-GB" sz="2000" dirty="0" smtClean="0"/>
          </a:p>
          <a:p>
            <a:pPr marL="406400" lvl="1" indent="-203200"/>
            <a:r>
              <a:rPr lang="en-GB" sz="2000" dirty="0" smtClean="0"/>
              <a:t>Deliver </a:t>
            </a:r>
            <a:r>
              <a:rPr lang="en-GB" sz="2000" dirty="0"/>
              <a:t>carbon reducing measures </a:t>
            </a:r>
            <a:r>
              <a:rPr lang="en-GB" sz="2000" dirty="0" smtClean="0"/>
              <a:t>to domestic properties that will meet the aims of the Energy Company Obligation – Help to Heat scheme.</a:t>
            </a:r>
            <a:endParaRPr lang="en-GB" sz="2000" dirty="0"/>
          </a:p>
          <a:p>
            <a:pPr marL="406400" lvl="1" indent="-203200"/>
            <a:endParaRPr lang="en-GB" sz="2000" dirty="0" smtClean="0"/>
          </a:p>
          <a:p>
            <a:pPr marL="406400" lvl="1" indent="-203200"/>
            <a:r>
              <a:rPr lang="en-GB" sz="2000" dirty="0"/>
              <a:t>E.ON has </a:t>
            </a:r>
            <a:r>
              <a:rPr lang="en-GB" sz="2000" dirty="0" smtClean="0"/>
              <a:t>a remaining ECO 2 obligation </a:t>
            </a:r>
            <a:r>
              <a:rPr lang="en-GB" sz="2000" dirty="0"/>
              <a:t>to deliver solid wall insulation until March 2017 across the </a:t>
            </a:r>
            <a:r>
              <a:rPr lang="en-GB" sz="2000" dirty="0" smtClean="0"/>
              <a:t>UK.</a:t>
            </a:r>
          </a:p>
          <a:p>
            <a:pPr marL="406400" lvl="1" indent="-203200"/>
            <a:endParaRPr lang="en-GB" sz="2000" dirty="0"/>
          </a:p>
          <a:p>
            <a:pPr marL="203200" lvl="1" indent="0">
              <a:buNone/>
            </a:pPr>
            <a:endParaRPr lang="en-GB" sz="2000" dirty="0" smtClean="0"/>
          </a:p>
          <a:p>
            <a:pPr marL="406400" lvl="1" indent="-203200">
              <a:buNone/>
            </a:pPr>
            <a:endParaRPr lang="en-GB" sz="2000" dirty="0" smtClean="0"/>
          </a:p>
          <a:p>
            <a:pPr marL="406400" lvl="1" indent="-203200"/>
            <a:endParaRPr lang="en-GB" sz="2400" dirty="0"/>
          </a:p>
          <a:p>
            <a:pPr marL="406400" lvl="1" indent="-203200"/>
            <a:endParaRPr lang="en-GB" sz="2000" dirty="0"/>
          </a:p>
          <a:p>
            <a:pPr marL="406400" lvl="1" indent="-203200"/>
            <a:endParaRPr lang="en-GB" sz="2000" dirty="0"/>
          </a:p>
          <a:p>
            <a:pPr marL="406400" lvl="1" indent="-203200"/>
            <a:endParaRPr lang="en-GB" sz="2000" dirty="0" smtClean="0"/>
          </a:p>
          <a:p>
            <a:pPr marL="406400" lvl="1" indent="-203200">
              <a:buNone/>
            </a:pPr>
            <a:endParaRPr lang="en-GB" sz="2000" dirty="0" smtClean="0"/>
          </a:p>
          <a:p>
            <a:pPr marL="406400" lvl="1" indent="-203200"/>
            <a:endParaRPr lang="en-GB" sz="2000" dirty="0" smtClean="0"/>
          </a:p>
          <a:p>
            <a:pPr lvl="1"/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2" y="5373216"/>
            <a:ext cx="18796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9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E.ON Installation Services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924800" cy="4248472"/>
          </a:xfrm>
        </p:spPr>
        <p:txBody>
          <a:bodyPr/>
          <a:lstStyle/>
          <a:p>
            <a:pPr marL="1588" lvl="1" indent="0">
              <a:buNone/>
            </a:pPr>
            <a:r>
              <a:rPr lang="en-GB" dirty="0" smtClean="0"/>
              <a:t>“</a:t>
            </a:r>
            <a:r>
              <a:rPr lang="en-GB" dirty="0"/>
              <a:t>As part of the wider E.ON UK group, E.ON </a:t>
            </a:r>
            <a:r>
              <a:rPr lang="en-GB" dirty="0" smtClean="0"/>
              <a:t>Installation </a:t>
            </a:r>
            <a:r>
              <a:rPr lang="en-GB" dirty="0"/>
              <a:t>Services is a construction company specialising in energy efficiency solutions, including commercial and domestic retrofit and new build </a:t>
            </a:r>
            <a:r>
              <a:rPr lang="en-GB" dirty="0" smtClean="0"/>
              <a:t>works.”</a:t>
            </a:r>
          </a:p>
          <a:p>
            <a:pPr marL="1588" lvl="1" indent="0">
              <a:buNone/>
            </a:pPr>
            <a:endParaRPr lang="en-GB" dirty="0"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cs typeface="Arial" panose="020B0604020202020204" pitchFamily="34" charset="0"/>
              </a:rPr>
              <a:t>Energy experts who are flexible and can offer an end to end ECO delivery &amp; funding</a:t>
            </a:r>
          </a:p>
          <a:p>
            <a:pPr lvl="1"/>
            <a:endParaRPr lang="en-GB" dirty="0"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cs typeface="Arial" panose="020B0604020202020204" pitchFamily="34" charset="0"/>
              </a:rPr>
              <a:t>Experts who can offer a full suite of built environment and energy related works, such </a:t>
            </a:r>
            <a:r>
              <a:rPr lang="en-GB" dirty="0">
                <a:cs typeface="Arial" panose="020B0604020202020204" pitchFamily="34" charset="0"/>
              </a:rPr>
              <a:t>as property renovation services and renewable energy </a:t>
            </a:r>
            <a:r>
              <a:rPr lang="en-GB" dirty="0" smtClean="0">
                <a:cs typeface="Arial" panose="020B0604020202020204" pitchFamily="34" charset="0"/>
              </a:rPr>
              <a:t>technologies;</a:t>
            </a:r>
          </a:p>
          <a:p>
            <a:pPr lvl="1"/>
            <a:endParaRPr lang="en-GB" dirty="0" smtClean="0">
              <a:cs typeface="Arial" panose="020B0604020202020204" pitchFamily="34" charset="0"/>
            </a:endParaRPr>
          </a:p>
          <a:p>
            <a:pPr lvl="1"/>
            <a:r>
              <a:rPr lang="en-GB" dirty="0">
                <a:cs typeface="Arial" panose="020B0604020202020204" pitchFamily="34" charset="0"/>
              </a:rPr>
              <a:t>Scope of Works – Communication &amp; Planning, Enabling Works, Install, Handover &amp; Post Works. </a:t>
            </a:r>
            <a:r>
              <a:rPr lang="en-GB" dirty="0" err="1">
                <a:cs typeface="Arial" panose="020B0604020202020204" pitchFamily="34" charset="0"/>
              </a:rPr>
              <a:t>Inc</a:t>
            </a:r>
            <a:r>
              <a:rPr lang="en-GB" dirty="0">
                <a:cs typeface="Arial" panose="020B0604020202020204" pitchFamily="34" charset="0"/>
              </a:rPr>
              <a:t> ECO </a:t>
            </a:r>
            <a:r>
              <a:rPr lang="en-GB" dirty="0" smtClean="0">
                <a:cs typeface="Arial" panose="020B0604020202020204" pitchFamily="34" charset="0"/>
              </a:rPr>
              <a:t>Compliance</a:t>
            </a:r>
          </a:p>
          <a:p>
            <a:pPr lvl="1"/>
            <a:endParaRPr lang="en-GB" dirty="0"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cs typeface="Arial" panose="020B0604020202020204" pitchFamily="34" charset="0"/>
              </a:rPr>
              <a:t>Industry leading performance – we deliver on time, price &amp; quality</a:t>
            </a:r>
          </a:p>
          <a:p>
            <a:pPr marL="1588" lvl="1" indent="0">
              <a:buNone/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>
              <a:cs typeface="Arial" panose="020B0604020202020204" pitchFamily="34" charset="0"/>
            </a:endParaRPr>
          </a:p>
          <a:p>
            <a:pPr lvl="1"/>
            <a:endParaRPr lang="en-GB" sz="2000" dirty="0" smtClean="0"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73" y="5877272"/>
            <a:ext cx="508476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E.ON </a:t>
            </a:r>
            <a:r>
              <a:rPr lang="en-GB" dirty="0" smtClean="0"/>
              <a:t>Installation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De-Risk the project for the Client –  expert surveying &amp; carbon analysis</a:t>
            </a:r>
          </a:p>
          <a:p>
            <a:endParaRPr lang="en-GB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Market leading H&amp;S &amp; high quality technical monitoring</a:t>
            </a:r>
          </a:p>
          <a:p>
            <a:r>
              <a:rPr lang="en-GB" dirty="0" smtClean="0"/>
              <a:t>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Technical care &amp; market leading customer journey / service</a:t>
            </a:r>
          </a:p>
          <a:p>
            <a:endParaRPr lang="en-GB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Framework Contractor – Fusion 21, etc.</a:t>
            </a:r>
          </a:p>
          <a:p>
            <a:endParaRPr lang="en-GB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Provision of Commercial and Domestic </a:t>
            </a:r>
            <a:r>
              <a:rPr lang="en-GB" dirty="0"/>
              <a:t>f</a:t>
            </a:r>
            <a:r>
              <a:rPr lang="en-GB" dirty="0" smtClean="0"/>
              <a:t>inance </a:t>
            </a:r>
            <a:r>
              <a:rPr lang="en-GB" dirty="0"/>
              <a:t>s</a:t>
            </a:r>
            <a:r>
              <a:rPr lang="en-GB" dirty="0" smtClean="0"/>
              <a:t>olutions</a:t>
            </a:r>
            <a:endParaRPr lang="en-GB" dirty="0"/>
          </a:p>
          <a:p>
            <a:endParaRPr lang="en-GB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Park Home Insulation Schemes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Minimum Energy Efficiency Standards</a:t>
            </a:r>
            <a:endParaRPr lang="en-GB" dirty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b="1" dirty="0" smtClean="0"/>
              <a:t>A Clear Advantage over Using a Traditional Contractor:-</a:t>
            </a:r>
          </a:p>
          <a:p>
            <a:r>
              <a:rPr lang="en-GB" b="1" dirty="0" smtClean="0"/>
              <a:t>Funding &amp; support directly from a major utility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16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07" y="3573016"/>
            <a:ext cx="1855908" cy="19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1537847" cy="44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7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24800" cy="609600"/>
          </a:xfrm>
        </p:spPr>
        <p:txBody>
          <a:bodyPr/>
          <a:lstStyle/>
          <a:p>
            <a:r>
              <a:rPr lang="en-GB" b="1" dirty="0" smtClean="0"/>
              <a:t>E.ON – Your Partner of choice for Energy Solutions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E.ON offer more than ECO related services: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Smart Metering, including smart PAYG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Installation Services – </a:t>
            </a:r>
            <a:r>
              <a:rPr lang="en-GB" dirty="0" smtClean="0"/>
              <a:t>Domestic and Commercial Energy Experts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Private and Social rented –void property energy management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Renewable Energy Generation Technologies – PV, Wind, Heat Pumps, Battery Storage, 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District (Community) Heat Networks</a:t>
            </a:r>
          </a:p>
          <a:p>
            <a:pPr marL="1588" lvl="1" indent="0">
              <a:buNone/>
            </a:pPr>
            <a:endParaRPr lang="en-GB" dirty="0"/>
          </a:p>
          <a:p>
            <a:pPr lvl="1"/>
            <a:r>
              <a:rPr lang="en-GB" dirty="0" smtClean="0"/>
              <a:t>Smart Home technologies – Commercial and Domestic Energy Management Services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17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52736"/>
            <a:ext cx="1795790" cy="169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8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What Next?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4800" cy="4216400"/>
          </a:xfrm>
        </p:spPr>
        <p:txBody>
          <a:bodyPr/>
          <a:lstStyle/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Help to heat Scheme Rules confirmed – by end of January?</a:t>
            </a:r>
          </a:p>
          <a:p>
            <a:endParaRPr lang="en-GB" dirty="0"/>
          </a:p>
          <a:p>
            <a:pPr lvl="1"/>
            <a:r>
              <a:rPr lang="en-GB" dirty="0" smtClean="0"/>
              <a:t>Future Years 2018 to 2022 Consultation?</a:t>
            </a:r>
          </a:p>
          <a:p>
            <a:endParaRPr lang="en-GB" dirty="0"/>
          </a:p>
          <a:p>
            <a:pPr lvl="1"/>
            <a:r>
              <a:rPr lang="en-GB" dirty="0" smtClean="0"/>
              <a:t>Partnership working to maximise the benefits from Help to Heat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18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b="1" dirty="0" smtClean="0">
                <a:latin typeface="Arial"/>
              </a:rPr>
              <a:t>Thank You </a:t>
            </a:r>
            <a:r>
              <a:rPr lang="en-GB" dirty="0" smtClean="0">
                <a:latin typeface="Arial"/>
              </a:rPr>
              <a:t>– Any Questions?</a:t>
            </a:r>
            <a:endParaRPr lang="en-GB" dirty="0"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9599" y="6403340"/>
            <a:ext cx="173038" cy="1905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/>
          <a:lstStyle/>
          <a:p>
            <a:fld id="{9B749DBC-5EFD-468C-9F9F-C80FB4A03599}" type="slidenum">
              <a:rPr lang="en-GB" smtClean="0">
                <a:solidFill>
                  <a:srgbClr val="000000"/>
                </a:solidFill>
              </a:rPr>
              <a:pPr/>
              <a:t>19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238375"/>
            <a:ext cx="3011487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803400"/>
            <a:ext cx="17605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5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have we come from?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ECO Jan 2013- Mar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8800"/>
            <a:ext cx="7924800" cy="40100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Aim to reduce Carbon emissions and support the reduction of low income household energy bills.</a:t>
            </a:r>
          </a:p>
          <a:p>
            <a:endParaRPr lang="en-GB" dirty="0"/>
          </a:p>
          <a:p>
            <a:pPr lvl="5"/>
            <a:r>
              <a:rPr lang="en-GB" dirty="0" smtClean="0">
                <a:solidFill>
                  <a:srgbClr val="FF0000"/>
                </a:solidFill>
              </a:rPr>
              <a:t>CERO</a:t>
            </a:r>
            <a:r>
              <a:rPr lang="en-GB" dirty="0" smtClean="0"/>
              <a:t> – Carbon Emissions Reduction Obligation	</a:t>
            </a:r>
          </a:p>
          <a:p>
            <a:pPr lvl="5"/>
            <a:r>
              <a:rPr lang="en-GB" dirty="0" smtClean="0">
                <a:solidFill>
                  <a:srgbClr val="FF0000"/>
                </a:solidFill>
              </a:rPr>
              <a:t>CSCO</a:t>
            </a:r>
            <a:r>
              <a:rPr lang="en-GB" dirty="0" smtClean="0"/>
              <a:t> – Carbon Saving Communities Obligation	</a:t>
            </a:r>
          </a:p>
          <a:p>
            <a:pPr lvl="5"/>
            <a:r>
              <a:rPr lang="en-GB" dirty="0" smtClean="0">
                <a:solidFill>
                  <a:srgbClr val="FF0000"/>
                </a:solidFill>
              </a:rPr>
              <a:t>CSCO Rural </a:t>
            </a:r>
            <a:r>
              <a:rPr lang="en-GB" dirty="0"/>
              <a:t>- Carbon Saving Communities </a:t>
            </a:r>
            <a:r>
              <a:rPr lang="en-GB" dirty="0" smtClean="0"/>
              <a:t>Obligation (Rural areas)</a:t>
            </a:r>
          </a:p>
          <a:p>
            <a:pPr lvl="5"/>
            <a:r>
              <a:rPr lang="en-GB" dirty="0" smtClean="0">
                <a:solidFill>
                  <a:srgbClr val="FF0000"/>
                </a:solidFill>
              </a:rPr>
              <a:t>SWI minima </a:t>
            </a:r>
            <a:r>
              <a:rPr lang="en-GB" dirty="0" smtClean="0"/>
              <a:t>– Solid Wall Insulation	</a:t>
            </a:r>
          </a:p>
          <a:p>
            <a:pPr lvl="5"/>
            <a:r>
              <a:rPr lang="en-GB" dirty="0" smtClean="0">
                <a:solidFill>
                  <a:srgbClr val="FF0000"/>
                </a:solidFill>
              </a:rPr>
              <a:t>HHCRO</a:t>
            </a:r>
            <a:r>
              <a:rPr lang="en-GB" dirty="0" smtClean="0"/>
              <a:t> – Home Heating Cost Reduction Obligation</a:t>
            </a:r>
          </a:p>
          <a:p>
            <a:pPr marL="414338" lvl="5" indent="0">
              <a:buNone/>
            </a:pPr>
            <a:endParaRPr lang="en-GB" dirty="0"/>
          </a:p>
          <a:p>
            <a:pPr marL="6350" lvl="2"/>
            <a:r>
              <a:rPr lang="en-GB" dirty="0" smtClean="0"/>
              <a:t>Initially £1.3bn across the energy industry and currently £840m</a:t>
            </a:r>
          </a:p>
          <a:p>
            <a:pPr marL="414338" lvl="5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Company Obligation - Help to Heat</a:t>
            </a:r>
            <a:br>
              <a:rPr lang="en-GB" dirty="0" smtClean="0"/>
            </a:br>
            <a:r>
              <a:rPr lang="en-GB" dirty="0" smtClean="0"/>
              <a:t>Where have we come from?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34" y="1844824"/>
            <a:ext cx="7924800" cy="4216400"/>
          </a:xfrm>
        </p:spPr>
        <p:txBody>
          <a:bodyPr/>
          <a:lstStyle/>
          <a:p>
            <a:r>
              <a:rPr lang="en-GB" dirty="0"/>
              <a:t>The Government’s Spending Review 2015 announced plans for a supplier obligation to run for 5 years from April 2017 at an estimated level of £640 million per year.</a:t>
            </a:r>
          </a:p>
          <a:p>
            <a:endParaRPr lang="en-GB" dirty="0"/>
          </a:p>
          <a:p>
            <a:r>
              <a:rPr lang="en-GB" dirty="0" smtClean="0"/>
              <a:t>Consultation </a:t>
            </a:r>
            <a:r>
              <a:rPr lang="en-GB" dirty="0"/>
              <a:t>primarily </a:t>
            </a:r>
            <a:r>
              <a:rPr lang="en-GB" dirty="0" smtClean="0"/>
              <a:t>related </a:t>
            </a:r>
            <a:r>
              <a:rPr lang="en-GB" dirty="0"/>
              <a:t>to a proposed one-year period from April 2017 to March 2018, which will act as a transition towards a longer term scheme from 2018-2022.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 descr="BEI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7200801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752606"/>
            <a:ext cx="10001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2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Company Obligation - Help to </a:t>
            </a:r>
            <a:r>
              <a:rPr lang="en-GB" dirty="0" smtClean="0"/>
              <a:t>Heat</a:t>
            </a:r>
            <a:br>
              <a:rPr lang="en-GB" dirty="0" smtClean="0"/>
            </a:br>
            <a:r>
              <a:rPr lang="en-GB" dirty="0" smtClean="0"/>
              <a:t>What do we know?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4800" cy="4216400"/>
          </a:xfrm>
        </p:spPr>
        <p:txBody>
          <a:bodyPr/>
          <a:lstStyle/>
          <a:p>
            <a:r>
              <a:rPr lang="en-GB" dirty="0" smtClean="0"/>
              <a:t>The consultation which closed on 17</a:t>
            </a:r>
            <a:r>
              <a:rPr lang="en-GB" baseline="30000" dirty="0" smtClean="0"/>
              <a:t>th</a:t>
            </a:r>
            <a:r>
              <a:rPr lang="en-GB" dirty="0" smtClean="0"/>
              <a:t> August 2016 consulted </a:t>
            </a:r>
            <a:r>
              <a:rPr lang="en-GB" dirty="0"/>
              <a:t>on a suite of proposals designed to meet three core aims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r>
              <a:rPr lang="en-GB" dirty="0"/>
              <a:t>• to reduce the annual cost of the scheme from £870 million to £640 million</a:t>
            </a:r>
            <a:r>
              <a:rPr lang="en-GB" dirty="0" smtClean="0"/>
              <a:t>;</a:t>
            </a:r>
          </a:p>
          <a:p>
            <a:endParaRPr lang="en-GB" dirty="0"/>
          </a:p>
          <a:p>
            <a:r>
              <a:rPr lang="en-GB" dirty="0"/>
              <a:t>• to make progress towards the Government's manifesto commitment to insulate 1 million homes during this Parliament; </a:t>
            </a:r>
            <a:r>
              <a:rPr lang="en-GB" dirty="0" smtClean="0"/>
              <a:t>and</a:t>
            </a:r>
          </a:p>
          <a:p>
            <a:endParaRPr lang="en-GB" dirty="0"/>
          </a:p>
          <a:p>
            <a:r>
              <a:rPr lang="en-GB" dirty="0"/>
              <a:t>• to support Government efforts to tackle fuel poverty.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152"/>
            <a:ext cx="10001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9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Company Obligation - Help to 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Proposal - Key Elements</a:t>
            </a:r>
          </a:p>
          <a:p>
            <a:endParaRPr lang="en-GB" dirty="0"/>
          </a:p>
          <a:p>
            <a:r>
              <a:rPr lang="en-GB" dirty="0" smtClean="0"/>
              <a:t>Reversing </a:t>
            </a:r>
            <a:r>
              <a:rPr lang="en-GB" dirty="0"/>
              <a:t>the mix between Social and Private Vulnerable from 2/3 1/3 to 1/3 2/3 </a:t>
            </a:r>
            <a:r>
              <a:rPr lang="en-GB" dirty="0" smtClean="0"/>
              <a:t>respectively</a:t>
            </a:r>
          </a:p>
          <a:p>
            <a:endParaRPr lang="en-GB" dirty="0"/>
          </a:p>
          <a:p>
            <a:r>
              <a:rPr lang="en-GB" dirty="0" smtClean="0"/>
              <a:t>Focusing on </a:t>
            </a:r>
            <a:r>
              <a:rPr lang="en-GB" dirty="0"/>
              <a:t>core insulation measures (loft and Cavity) and </a:t>
            </a:r>
            <a:r>
              <a:rPr lang="en-GB" dirty="0" smtClean="0"/>
              <a:t>moving away </a:t>
            </a:r>
            <a:r>
              <a:rPr lang="en-GB" dirty="0"/>
              <a:t>from Solid Wall and Boiler activity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Deemed scores </a:t>
            </a:r>
            <a:r>
              <a:rPr lang="en-GB" dirty="0" smtClean="0"/>
              <a:t>will be introduced </a:t>
            </a:r>
            <a:r>
              <a:rPr lang="en-GB" dirty="0"/>
              <a:t>(from April 2017) which will affect the weighting of the most cost efficient measures, and therefore market </a:t>
            </a:r>
            <a:r>
              <a:rPr lang="en-GB" dirty="0" smtClean="0"/>
              <a:t>pricing</a:t>
            </a:r>
          </a:p>
          <a:p>
            <a:endParaRPr lang="en-GB" dirty="0"/>
          </a:p>
          <a:p>
            <a:r>
              <a:rPr lang="en-GB" dirty="0" smtClean="0"/>
              <a:t>Flexible Eligibility and inclusion of social properties with Energy Performance Ratings of: E, F or G 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Transformation of the supplier obligation from the current scheme to a fuel poverty </a:t>
            </a:r>
            <a:r>
              <a:rPr lang="en-GB" dirty="0" smtClean="0"/>
              <a:t>obligation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0401"/>
            <a:ext cx="7924800" cy="204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0152" y="180769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dirty="0"/>
              <a:t>Fuel poverty obligation* </a:t>
            </a:r>
          </a:p>
          <a:p>
            <a:pPr algn="ctr">
              <a:lnSpc>
                <a:spcPts val="2400"/>
              </a:lnSpc>
            </a:pPr>
            <a:r>
              <a:rPr lang="en-GB" dirty="0"/>
              <a:t>(2018-2022)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4026" y="1772816"/>
            <a:ext cx="2520280" cy="68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dirty="0"/>
              <a:t>Transition </a:t>
            </a:r>
          </a:p>
          <a:p>
            <a:pPr algn="ctr">
              <a:lnSpc>
                <a:spcPts val="2400"/>
              </a:lnSpc>
            </a:pPr>
            <a:r>
              <a:rPr lang="en-GB" dirty="0"/>
              <a:t>(2017-2018)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807128"/>
            <a:ext cx="2304256" cy="68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dirty="0"/>
              <a:t>Current (ECO2) </a:t>
            </a:r>
          </a:p>
          <a:p>
            <a:pPr algn="ctr">
              <a:lnSpc>
                <a:spcPts val="2400"/>
              </a:lnSpc>
            </a:pPr>
            <a:r>
              <a:rPr lang="en-GB" dirty="0"/>
              <a:t>(2015-2017)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331" y="4960254"/>
            <a:ext cx="69127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Notes:</a:t>
            </a:r>
          </a:p>
          <a:p>
            <a:r>
              <a:rPr lang="en-GB" sz="1000" dirty="0"/>
              <a:t>* This is the proposed design of the England and Wales supplier </a:t>
            </a:r>
            <a:r>
              <a:rPr lang="en-GB" sz="1000" dirty="0" smtClean="0"/>
              <a:t>obligation </a:t>
            </a:r>
            <a:r>
              <a:rPr lang="en-GB" sz="1000" dirty="0"/>
              <a:t>(2018-22). The Scottish Government will determine the design of the Scottish scheme.</a:t>
            </a:r>
          </a:p>
          <a:p>
            <a:r>
              <a:rPr lang="en-GB" sz="1000" dirty="0" smtClean="0"/>
              <a:t>**There </a:t>
            </a:r>
            <a:r>
              <a:rPr lang="en-GB" sz="1000" dirty="0"/>
              <a:t>will </a:t>
            </a:r>
            <a:r>
              <a:rPr lang="en-GB" sz="1000" dirty="0" smtClean="0"/>
              <a:t>be consult </a:t>
            </a:r>
            <a:r>
              <a:rPr lang="en-GB" sz="1000" dirty="0"/>
              <a:t>later this year on whether to retain a solid wall minimum post-2018.</a:t>
            </a:r>
          </a:p>
          <a:p>
            <a:r>
              <a:rPr lang="en-GB" sz="1000" dirty="0"/>
              <a:t>***These diagrams are not to scale and are for information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7302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 to Heat - ECO Extension April 2017 – Mar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41600" y="1600200"/>
            <a:ext cx="3962400" cy="3911600"/>
          </a:xfrm>
          <a:prstGeom prst="ellipse">
            <a:avLst/>
          </a:prstGeom>
          <a:solidFill>
            <a:schemeClr val="accent4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 err="1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622800" y="1600200"/>
            <a:ext cx="0" cy="19558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22800" y="1955800"/>
            <a:ext cx="1117600" cy="1600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3"/>
          </p:cNvCxnSpPr>
          <p:nvPr/>
        </p:nvCxnSpPr>
        <p:spPr>
          <a:xfrm flipV="1">
            <a:off x="3221880" y="3556001"/>
            <a:ext cx="1400920" cy="13829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622800" y="3556000"/>
            <a:ext cx="787400" cy="1803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0" y="2730500"/>
            <a:ext cx="874340" cy="37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000000"/>
                </a:solidFill>
              </a:rPr>
              <a:t>CERO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1210" y="1759661"/>
            <a:ext cx="916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 err="1">
                <a:solidFill>
                  <a:srgbClr val="000000"/>
                </a:solidFill>
              </a:rPr>
              <a:t>Qual</a:t>
            </a:r>
            <a:r>
              <a:rPr lang="en-GB" dirty="0">
                <a:solidFill>
                  <a:srgbClr val="000000"/>
                </a:solidFill>
              </a:rPr>
              <a:t> Gas </a:t>
            </a:r>
            <a:r>
              <a:rPr lang="en-GB" dirty="0" err="1">
                <a:solidFill>
                  <a:srgbClr val="000000"/>
                </a:solidFill>
              </a:rPr>
              <a:t>Blr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Pie 16"/>
          <p:cNvSpPr/>
          <p:nvPr/>
        </p:nvSpPr>
        <p:spPr>
          <a:xfrm>
            <a:off x="2641601" y="1600200"/>
            <a:ext cx="3962399" cy="3898374"/>
          </a:xfrm>
          <a:prstGeom prst="pie">
            <a:avLst>
              <a:gd name="adj1" fmla="val 16224318"/>
              <a:gd name="adj2" fmla="val 8128020"/>
            </a:avLst>
          </a:prstGeom>
          <a:solidFill>
            <a:schemeClr val="accent3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rgbClr val="000000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>
            <a:off x="3835400" y="2730500"/>
            <a:ext cx="1574800" cy="1651000"/>
          </a:xfrm>
          <a:prstGeom prst="pie">
            <a:avLst>
              <a:gd name="adj1" fmla="val 18438929"/>
              <a:gd name="adj2" fmla="val 16143307"/>
            </a:avLst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rgbClr val="00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649695" y="1993900"/>
            <a:ext cx="1170790" cy="1524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88000" y="3517900"/>
            <a:ext cx="812800" cy="37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000000"/>
                </a:solidFill>
              </a:rPr>
              <a:t>A 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22340" y="3351829"/>
            <a:ext cx="1094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000000"/>
                </a:solidFill>
              </a:rPr>
              <a:t>SWI Minima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22800" y="1688541"/>
            <a:ext cx="88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400" dirty="0" smtClean="0">
                <a:solidFill>
                  <a:srgbClr val="000000"/>
                </a:solidFill>
              </a:rPr>
              <a:t>Qualify</a:t>
            </a:r>
          </a:p>
          <a:p>
            <a:pPr>
              <a:lnSpc>
                <a:spcPts val="2400"/>
              </a:lnSpc>
            </a:pPr>
            <a:r>
              <a:rPr lang="en-GB" sz="1400" dirty="0" smtClean="0">
                <a:solidFill>
                  <a:srgbClr val="000000"/>
                </a:solidFill>
              </a:rPr>
              <a:t>Gas </a:t>
            </a:r>
            <a:r>
              <a:rPr lang="en-GB" sz="1400" dirty="0" err="1">
                <a:solidFill>
                  <a:srgbClr val="000000"/>
                </a:solidFill>
              </a:rPr>
              <a:t>Blr</a:t>
            </a:r>
            <a:endParaRPr lang="en-GB" sz="1400" dirty="0">
              <a:solidFill>
                <a:srgbClr val="000000"/>
              </a:solidFill>
            </a:endParaRPr>
          </a:p>
          <a:p>
            <a:pPr>
              <a:lnSpc>
                <a:spcPts val="2400"/>
              </a:lnSpc>
            </a:pPr>
            <a:r>
              <a:rPr lang="en-GB" sz="1400" dirty="0">
                <a:solidFill>
                  <a:srgbClr val="000000"/>
                </a:solidFill>
              </a:rPr>
              <a:t>23% max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4649695" y="3517900"/>
            <a:ext cx="760505" cy="18415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221880" y="3517900"/>
            <a:ext cx="1427815" cy="1421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ck Arc 31"/>
          <p:cNvSpPr/>
          <p:nvPr/>
        </p:nvSpPr>
        <p:spPr>
          <a:xfrm>
            <a:off x="2994810" y="1841500"/>
            <a:ext cx="3352800" cy="3352800"/>
          </a:xfrm>
          <a:prstGeom prst="blockArc">
            <a:avLst>
              <a:gd name="adj1" fmla="val 4088913"/>
              <a:gd name="adj2" fmla="val 8121342"/>
              <a:gd name="adj3" fmla="val 2385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99541" y="4381500"/>
            <a:ext cx="1421205" cy="67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400" dirty="0">
                <a:solidFill>
                  <a:srgbClr val="000000"/>
                </a:solidFill>
              </a:rPr>
              <a:t>Social E,F,G &amp; Flex Eligibility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75966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 smtClean="0"/>
              <a:t>What the transition year could look like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3011980"/>
            <a:ext cx="22322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Aiming to reduce </a:t>
            </a:r>
            <a:r>
              <a:rPr lang="en-GB" dirty="0"/>
              <a:t>carbon emissions and make progress towards carbon budgets. </a:t>
            </a:r>
          </a:p>
          <a:p>
            <a:pPr>
              <a:lnSpc>
                <a:spcPts val="2400"/>
              </a:lnSpc>
            </a:pPr>
            <a:endParaRPr lang="en-GB" dirty="0" err="1" smtClean="0"/>
          </a:p>
        </p:txBody>
      </p:sp>
    </p:spTree>
    <p:extLst>
      <p:ext uri="{BB962C8B-B14F-4D97-AF65-F5344CB8AC3E}">
        <p14:creationId xmlns:p14="http://schemas.microsoft.com/office/powerpoint/2010/main" val="16916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 to Heat - ECO Extension April 2017 – Mar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lvl="1" indent="0">
              <a:buNone/>
            </a:pPr>
            <a:r>
              <a:rPr lang="en-GB" b="1" dirty="0" smtClean="0"/>
              <a:t>Proposed key </a:t>
            </a:r>
            <a:r>
              <a:rPr lang="en-GB" b="1" dirty="0"/>
              <a:t>principles for this transition year, </a:t>
            </a:r>
            <a:r>
              <a:rPr lang="en-GB" b="1" dirty="0" smtClean="0"/>
              <a:t>are </a:t>
            </a:r>
            <a:r>
              <a:rPr lang="en-GB" b="1" dirty="0"/>
              <a:t>to: </a:t>
            </a:r>
            <a:endParaRPr lang="en-GB" b="1" dirty="0" smtClean="0"/>
          </a:p>
          <a:p>
            <a:pPr lvl="1"/>
            <a:endParaRPr lang="en-GB" dirty="0"/>
          </a:p>
          <a:p>
            <a:pPr lvl="1"/>
            <a:r>
              <a:rPr lang="en-GB" dirty="0"/>
              <a:t>F</a:t>
            </a:r>
            <a:r>
              <a:rPr lang="en-GB" dirty="0" smtClean="0"/>
              <a:t>ocus </a:t>
            </a:r>
            <a:r>
              <a:rPr lang="en-GB" dirty="0"/>
              <a:t>on households who are most in need; 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/>
              <a:t>S</a:t>
            </a:r>
            <a:r>
              <a:rPr lang="en-GB" dirty="0" smtClean="0"/>
              <a:t>implify </a:t>
            </a:r>
            <a:r>
              <a:rPr lang="en-GB" dirty="0"/>
              <a:t>and remove complexity, improving cost effectiveness</a:t>
            </a:r>
            <a:r>
              <a:rPr lang="en-GB" dirty="0" smtClean="0"/>
              <a:t>;</a:t>
            </a:r>
          </a:p>
          <a:p>
            <a:pPr marL="1588" lvl="1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/>
              <a:t>E</a:t>
            </a:r>
            <a:r>
              <a:rPr lang="en-GB" dirty="0" smtClean="0"/>
              <a:t>ncourage </a:t>
            </a:r>
            <a:r>
              <a:rPr lang="en-GB" dirty="0"/>
              <a:t>greater involvement of local actors, especially where vulnerability is a </a:t>
            </a:r>
            <a:r>
              <a:rPr lang="en-GB" dirty="0" smtClean="0"/>
              <a:t>concern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on households who are most in need;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lvl="1" indent="0">
              <a:buNone/>
            </a:pPr>
            <a:r>
              <a:rPr lang="en-GB" dirty="0"/>
              <a:t>Fuel poverty is at the heart of the new re-focused scheme. Building on recent findings, including the Hill’s </a:t>
            </a:r>
            <a:r>
              <a:rPr lang="en-GB" dirty="0" smtClean="0"/>
              <a:t>Review, </a:t>
            </a:r>
            <a:r>
              <a:rPr lang="en-GB" dirty="0"/>
              <a:t>the suite of proposed changes </a:t>
            </a:r>
            <a:r>
              <a:rPr lang="en-GB" dirty="0" smtClean="0"/>
              <a:t>are </a:t>
            </a:r>
            <a:r>
              <a:rPr lang="en-GB" dirty="0"/>
              <a:t>designed to amend the eligibility criteria to better focus on the lowest income </a:t>
            </a:r>
            <a:r>
              <a:rPr lang="en-GB" dirty="0" smtClean="0"/>
              <a:t>households.</a:t>
            </a:r>
          </a:p>
          <a:p>
            <a:pPr marL="1588" lvl="1" indent="0">
              <a:buNone/>
            </a:pPr>
            <a:endParaRPr lang="en-GB" dirty="0" smtClean="0"/>
          </a:p>
          <a:p>
            <a:pPr marL="1588" lvl="1" indent="0" algn="ctr">
              <a:buNone/>
            </a:pPr>
            <a:r>
              <a:rPr lang="en-GB" b="1" dirty="0"/>
              <a:t>Changes to better target low income households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Introduce </a:t>
            </a:r>
            <a:r>
              <a:rPr lang="en-GB" dirty="0"/>
              <a:t>income thresholds based on household composition for Universal Credit and Tax Credits </a:t>
            </a:r>
            <a:r>
              <a:rPr lang="en-GB" dirty="0" smtClean="0"/>
              <a:t>recipients;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Simplify </a:t>
            </a:r>
            <a:r>
              <a:rPr lang="en-GB" dirty="0"/>
              <a:t>the criteria currently required for other </a:t>
            </a:r>
            <a:r>
              <a:rPr lang="en-GB" dirty="0" smtClean="0"/>
              <a:t>benefits;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Remove </a:t>
            </a:r>
            <a:r>
              <a:rPr lang="en-GB" dirty="0"/>
              <a:t>Pension Credit Saving Credit from the list of eligible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EON_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80026"/>
      </a:accent1>
      <a:accent2>
        <a:srgbClr val="F21C0A"/>
      </a:accent2>
      <a:accent3>
        <a:srgbClr val="F6756A"/>
      </a:accent3>
      <a:accent4>
        <a:srgbClr val="FFB4A0"/>
      </a:accent4>
      <a:accent5>
        <a:srgbClr val="CD5F0A"/>
      </a:accent5>
      <a:accent6>
        <a:srgbClr val="E47D00"/>
      </a:accent6>
      <a:hlink>
        <a:srgbClr val="F21C0A"/>
      </a:hlink>
      <a:folHlink>
        <a:srgbClr val="F6756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BCBC"/>
        </a:solidFill>
        <a:ln>
          <a:solidFill>
            <a:srgbClr val="BCBCBC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400"/>
          </a:lnSpc>
          <a:defRPr dirty="0" err="1" smtClean="0"/>
        </a:defPPr>
      </a:lstStyle>
    </a:txDef>
  </a:objectDefaults>
  <a:extraClrSchemeLst>
    <a:extraClrScheme>
      <a:clrScheme name="EON_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F6756A"/>
        </a:accent3>
        <a:accent4>
          <a:srgbClr val="FFB4A0"/>
        </a:accent4>
        <a:accent5>
          <a:srgbClr val="CD5F0A"/>
        </a:accent5>
        <a:accent6>
          <a:srgbClr val="E47D00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D5F0A"/>
        </a:accent1>
        <a:accent2>
          <a:srgbClr val="E47D00"/>
        </a:accent2>
        <a:accent3>
          <a:srgbClr val="EDAA58"/>
        </a:accent3>
        <a:accent4>
          <a:srgbClr val="F5CFA3"/>
        </a:accent4>
        <a:accent5>
          <a:srgbClr val="8C0855"/>
        </a:accent5>
        <a:accent6>
          <a:srgbClr val="B01B6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C0855"/>
        </a:accent1>
        <a:accent2>
          <a:srgbClr val="B01B65"/>
        </a:accent2>
        <a:accent3>
          <a:srgbClr val="CB6999"/>
        </a:accent3>
        <a:accent4>
          <a:srgbClr val="E1ADC8"/>
        </a:accent4>
        <a:accent5>
          <a:srgbClr val="673376"/>
        </a:accent5>
        <a:accent6>
          <a:srgbClr val="7C5A9F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73376"/>
        </a:accent1>
        <a:accent2>
          <a:srgbClr val="7C5A9F"/>
        </a:accent2>
        <a:accent3>
          <a:srgbClr val="A58EBE"/>
        </a:accent3>
        <a:accent4>
          <a:srgbClr val="D0C3DC"/>
        </a:accent4>
        <a:accent5>
          <a:srgbClr val="225087"/>
        </a:accent5>
        <a:accent6>
          <a:srgbClr val="2872A3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225087"/>
        </a:accent1>
        <a:accent2>
          <a:srgbClr val="2872A3"/>
        </a:accent2>
        <a:accent3>
          <a:srgbClr val="7DAAC6"/>
        </a:accent3>
        <a:accent4>
          <a:srgbClr val="B4CBDC"/>
        </a:accent4>
        <a:accent5>
          <a:srgbClr val="1E7A67"/>
        </a:accent5>
        <a:accent6>
          <a:srgbClr val="3AA48D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E7A67"/>
        </a:accent1>
        <a:accent2>
          <a:srgbClr val="3AA48D"/>
        </a:accent2>
        <a:accent3>
          <a:srgbClr val="7DC3B4"/>
        </a:accent3>
        <a:accent4>
          <a:srgbClr val="89DCD5"/>
        </a:accent4>
        <a:accent5>
          <a:srgbClr val="748120"/>
        </a:accent5>
        <a:accent6>
          <a:srgbClr val="A3A54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48120"/>
        </a:accent1>
        <a:accent2>
          <a:srgbClr val="A3A545"/>
        </a:accent2>
        <a:accent3>
          <a:srgbClr val="C3C385"/>
        </a:accent3>
        <a:accent4>
          <a:srgbClr val="DEDCBB"/>
        </a:accent4>
        <a:accent5>
          <a:srgbClr val="767676"/>
        </a:accent5>
        <a:accent6>
          <a:srgbClr val="9B9B9B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767676"/>
        </a:accent3>
        <a:accent4>
          <a:srgbClr val="9B9B9B"/>
        </a:accent4>
        <a:accent5>
          <a:srgbClr val="BCBCBC"/>
        </a:accent5>
        <a:accent6>
          <a:srgbClr val="D7D7D7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1320</Words>
  <Application>Microsoft Office PowerPoint</Application>
  <PresentationFormat>On-screen Show (4:3)</PresentationFormat>
  <Paragraphs>203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Larissa-Design</vt:lpstr>
      <vt:lpstr>E.ON  Energy Company Obligation - Help to Heat </vt:lpstr>
      <vt:lpstr>Where have we come from?  ECO Jan 2013- Mar 2017</vt:lpstr>
      <vt:lpstr>Energy Company Obligation - Help to Heat Where have we come from?  </vt:lpstr>
      <vt:lpstr>Energy Company Obligation - Help to Heat What do we know? </vt:lpstr>
      <vt:lpstr>Energy Company Obligation - Help to Heat</vt:lpstr>
      <vt:lpstr>Transformation of the supplier obligation from the current scheme to a fuel poverty obligation</vt:lpstr>
      <vt:lpstr>Help to Heat - ECO Extension April 2017 – Mar 2018</vt:lpstr>
      <vt:lpstr>Help to Heat - ECO Extension April 2017 – Mar 2018</vt:lpstr>
      <vt:lpstr>Focus on households who are most in need; </vt:lpstr>
      <vt:lpstr>Simplify and remove complexity, improving cost effectiveness</vt:lpstr>
      <vt:lpstr>Simplifying Delivery, Reducing Administrative Burden and Complexity,</vt:lpstr>
      <vt:lpstr>Encourage greater involvement of local actors, especially where vulnerability is a concern;  </vt:lpstr>
      <vt:lpstr>Help to Heat &amp; Social Housing</vt:lpstr>
      <vt:lpstr>How are E.ON Responding to Help to Heat Operationally ?</vt:lpstr>
      <vt:lpstr>E.ON Installation Services   </vt:lpstr>
      <vt:lpstr>E.ON Installation Services</vt:lpstr>
      <vt:lpstr>E.ON – Your Partner of choice for Energy Solutions</vt:lpstr>
      <vt:lpstr>What Next?</vt:lpstr>
      <vt:lpstr>Thank You – Any Questions?</vt:lpstr>
    </vt:vector>
  </TitlesOfParts>
  <Company>EON-IT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Miles, Sarah</dc:creator>
  <cp:lastModifiedBy>David Young</cp:lastModifiedBy>
  <cp:revision>54</cp:revision>
  <cp:lastPrinted>2016-09-26T14:26:16Z</cp:lastPrinted>
  <dcterms:created xsi:type="dcterms:W3CDTF">2016-09-13T15:02:04Z</dcterms:created>
  <dcterms:modified xsi:type="dcterms:W3CDTF">2017-02-03T15:04:23Z</dcterms:modified>
</cp:coreProperties>
</file>