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6"/>
    <p:sldMasterId id="2147483660" r:id="rId7"/>
    <p:sldMasterId id="2147483662" r:id="rId8"/>
  </p:sldMasterIdLst>
  <p:notesMasterIdLst>
    <p:notesMasterId r:id="rId26"/>
  </p:notesMasterIdLst>
  <p:handoutMasterIdLst>
    <p:handoutMasterId r:id="rId27"/>
  </p:handoutMasterIdLst>
  <p:sldIdLst>
    <p:sldId id="258" r:id="rId9"/>
    <p:sldId id="261" r:id="rId10"/>
    <p:sldId id="275" r:id="rId11"/>
    <p:sldId id="279" r:id="rId12"/>
    <p:sldId id="277" r:id="rId13"/>
    <p:sldId id="281" r:id="rId14"/>
    <p:sldId id="290" r:id="rId15"/>
    <p:sldId id="282" r:id="rId16"/>
    <p:sldId id="289" r:id="rId17"/>
    <p:sldId id="262" r:id="rId18"/>
    <p:sldId id="263" r:id="rId19"/>
    <p:sldId id="264" r:id="rId20"/>
    <p:sldId id="285" r:id="rId21"/>
    <p:sldId id="283" r:id="rId22"/>
    <p:sldId id="284" r:id="rId23"/>
    <p:sldId id="287" r:id="rId24"/>
    <p:sldId id="259" r:id="rId25"/>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Jenner" initials="MJ" lastIdx="2" clrIdx="0"/>
  <p:cmAuthor id="1" name="Nic Maclennan" initials="NM" lastIdx="2" clrIdx="1"/>
  <p:cmAuthor id="2" name="Michael Sozansky" initials="MJ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1" autoAdjust="0"/>
    <p:restoredTop sz="80562" autoAdjust="0"/>
  </p:normalViewPr>
  <p:slideViewPr>
    <p:cSldViewPr>
      <p:cViewPr>
        <p:scale>
          <a:sx n="66" d="100"/>
          <a:sy n="66" d="100"/>
        </p:scale>
        <p:origin x="-1302" y="-56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040"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2.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ags" Target="../tags/tag1.xml"/><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ctr"/>
          <a:lstStyle>
            <a:lvl1pPr algn="r">
              <a:defRPr sz="1200"/>
            </a:lvl1pPr>
          </a:lstStyle>
          <a:p>
            <a:fld id="{1C6CF3B8-C1A1-4AE6-AE84-F3C66D91ADA9}" type="slidenum">
              <a:rPr lang="en-GB" smtClean="0"/>
              <a:pPr/>
              <a:t>‹#›</a:t>
            </a:fld>
            <a:endParaRPr lang="en-GB" dirty="0"/>
          </a:p>
        </p:txBody>
      </p:sp>
      <p:sp>
        <p:nvSpPr>
          <p:cNvPr id="3" name="Footer Placeholder 2"/>
          <p:cNvSpPr>
            <a:spLocks noGrp="1"/>
          </p:cNvSpPr>
          <p:nvPr>
            <p:ph type="ftr" sz="quarter" idx="2"/>
            <p:custDataLst>
              <p:tags r:id="rId2"/>
            </p:custDataLst>
          </p:nvPr>
        </p:nvSpPr>
        <p:spPr>
          <a:xfrm>
            <a:off x="0" y="9445169"/>
            <a:ext cx="6805613" cy="497205"/>
          </a:xfrm>
          <a:prstGeom prst="rect">
            <a:avLst/>
          </a:prstGeom>
        </p:spPr>
        <p:txBody>
          <a:bodyPr vert="horz" lIns="91440" tIns="45720" rIns="91440" bIns="45720" rtlCol="0" anchor="ctr"/>
          <a:lstStyle>
            <a:lvl1pPr algn="l">
              <a:defRPr sz="1200"/>
            </a:lvl1p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dirty="0">
              <a:solidFill>
                <a:srgbClr val="000000"/>
              </a:solidFill>
              <a:latin typeface="Verdana"/>
            </a:endParaRPr>
          </a:p>
        </p:txBody>
      </p:sp>
    </p:spTree>
    <p:extLst>
      <p:ext uri="{BB962C8B-B14F-4D97-AF65-F5344CB8AC3E}">
        <p14:creationId xmlns:p14="http://schemas.microsoft.com/office/powerpoint/2010/main" val="193719979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646D1856-F7EB-4B23-A0D0-DC8956082BEF}" type="slidenum">
              <a:rPr lang="en-GB" smtClean="0"/>
              <a:pPr/>
              <a:t>‹#›</a:t>
            </a:fld>
            <a:endParaRPr lang="en-GB"/>
          </a:p>
        </p:txBody>
      </p:sp>
    </p:spTree>
    <p:extLst>
      <p:ext uri="{BB962C8B-B14F-4D97-AF65-F5344CB8AC3E}">
        <p14:creationId xmlns:p14="http://schemas.microsoft.com/office/powerpoint/2010/main" val="264481861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6D1856-F7EB-4B23-A0D0-DC8956082BEF}" type="slidenum">
              <a:rPr lang="en-GB" smtClean="0"/>
              <a:pPr/>
              <a:t>1</a:t>
            </a:fld>
            <a:endParaRPr lang="en-GB" dirty="0"/>
          </a:p>
        </p:txBody>
      </p:sp>
    </p:spTree>
    <p:extLst>
      <p:ext uri="{BB962C8B-B14F-4D97-AF65-F5344CB8AC3E}">
        <p14:creationId xmlns:p14="http://schemas.microsoft.com/office/powerpoint/2010/main" val="2977012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6D1856-F7EB-4B23-A0D0-DC8956082BEF}" type="slidenum">
              <a:rPr lang="en-GB" smtClean="0"/>
              <a:pPr/>
              <a:t>17</a:t>
            </a:fld>
            <a:endParaRPr lang="en-GB"/>
          </a:p>
        </p:txBody>
      </p:sp>
    </p:spTree>
    <p:extLst>
      <p:ext uri="{BB962C8B-B14F-4D97-AF65-F5344CB8AC3E}">
        <p14:creationId xmlns:p14="http://schemas.microsoft.com/office/powerpoint/2010/main" val="427671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F08811-0E2F-4FD1-BA6D-0C1753592C10}"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Slide Number Placeholder 5"/>
          <p:cNvSpPr>
            <a:spLocks noGrp="1"/>
          </p:cNvSpPr>
          <p:nvPr>
            <p:ph type="sldNum" sz="quarter" idx="4"/>
          </p:nvPr>
        </p:nvSpPr>
        <p:spPr>
          <a:xfrm>
            <a:off x="6553200" y="6356350"/>
            <a:ext cx="2133600" cy="365125"/>
          </a:xfrm>
          <a:prstGeom prst="rect">
            <a:avLst/>
          </a:prstGeom>
        </p:spPr>
        <p:txBody>
          <a:bodyPr/>
          <a:lstStyle>
            <a:lvl1pPr algn="r">
              <a:defRPr/>
            </a:lvl1pPr>
          </a:lstStyle>
          <a:p>
            <a:fld id="{21E4C87E-3570-4FE7-8CB1-A6A8D61B2A2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34" y="135729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500034" y="2571744"/>
            <a:ext cx="8229600" cy="355441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28736"/>
            <a:ext cx="2057400" cy="4697427"/>
          </a:xfrm>
          <a:prstGeom prst="rect">
            <a:avLst/>
          </a:prstGeo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1428736"/>
            <a:ext cx="6019800" cy="469742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22891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3544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8596" y="1500174"/>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28596" y="2786058"/>
            <a:ext cx="8229600" cy="338295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34" y="1571612"/>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857496"/>
            <a:ext cx="4038600" cy="326866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2857496"/>
            <a:ext cx="4038600" cy="326866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8596" y="1357298"/>
            <a:ext cx="8229600" cy="1143000"/>
          </a:xfrm>
          <a:prstGeom prst="rect">
            <a:avLst/>
          </a:prstGeo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28596" y="2571744"/>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3286124"/>
            <a:ext cx="4040188" cy="28400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3438" y="2571744"/>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286124"/>
            <a:ext cx="4041775" cy="28400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736"/>
            <a:ext cx="8229600" cy="1143000"/>
          </a:xfrm>
          <a:prstGeom prst="rect">
            <a:avLst/>
          </a:prstGeom>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8596" y="1500174"/>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500174"/>
            <a:ext cx="5111750" cy="462598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28596" y="2786058"/>
            <a:ext cx="3008313" cy="333374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1571611"/>
            <a:ext cx="5486400" cy="31559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1E4C87E-3570-4FE7-8CB1-A6A8D61B2A2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553200" y="6356350"/>
            <a:ext cx="2133600" cy="365125"/>
          </a:xfrm>
          <a:prstGeom prst="rect">
            <a:avLst/>
          </a:prstGeom>
        </p:spPr>
        <p:txBody>
          <a:bodyPr/>
          <a:lstStyle>
            <a:lvl1pPr algn="r">
              <a:defRPr/>
            </a:lvl1pPr>
          </a:lstStyle>
          <a:p>
            <a:fld id="{21E4C87E-3570-4FE7-8CB1-A6A8D61B2A2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3"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82"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1.xml"/><Relationship Id="rId5" Type="http://schemas.microsoft.com/office/2007/relationships/hdphoto" Target="../media/hdphoto1.wdp"/><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5.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notesSlide" Target="../notesSlides/notesSlide2.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000" y="2204864"/>
            <a:ext cx="8890000" cy="923330"/>
          </a:xfrm>
          <a:prstGeom prst="rect">
            <a:avLst/>
          </a:prstGeom>
          <a:noFill/>
          <a:ln>
            <a:noFill/>
          </a:ln>
        </p:spPr>
        <p:txBody>
          <a:bodyPr wrap="square" rtlCol="0">
            <a:spAutoFit/>
          </a:bodyPr>
          <a:lstStyle/>
          <a:p>
            <a:pPr algn="r">
              <a:spcAft>
                <a:spcPts val="600"/>
              </a:spcAft>
            </a:pPr>
            <a:r>
              <a:rPr lang="en-GB" b="1" dirty="0" smtClean="0">
                <a:solidFill>
                  <a:schemeClr val="tx1">
                    <a:lumMod val="75000"/>
                    <a:lumOff val="25000"/>
                  </a:schemeClr>
                </a:solidFill>
                <a:latin typeface="Verdana" pitchFamily="34" charset="0"/>
                <a:ea typeface="Verdana" pitchFamily="34" charset="0"/>
                <a:cs typeface="Verdana" pitchFamily="34" charset="0"/>
              </a:rPr>
              <a:t>Park </a:t>
            </a:r>
            <a:r>
              <a:rPr lang="en-GB" b="1" dirty="0">
                <a:solidFill>
                  <a:schemeClr val="tx1">
                    <a:lumMod val="75000"/>
                    <a:lumOff val="25000"/>
                  </a:schemeClr>
                </a:solidFill>
                <a:latin typeface="Verdana" pitchFamily="34" charset="0"/>
                <a:ea typeface="Verdana" pitchFamily="34" charset="0"/>
                <a:cs typeface="Verdana" pitchFamily="34" charset="0"/>
              </a:rPr>
              <a:t>Homes Warm </a:t>
            </a:r>
            <a:r>
              <a:rPr lang="en-GB" b="1" dirty="0" smtClean="0">
                <a:solidFill>
                  <a:schemeClr val="tx1">
                    <a:lumMod val="75000"/>
                    <a:lumOff val="25000"/>
                  </a:schemeClr>
                </a:solidFill>
                <a:latin typeface="Verdana" pitchFamily="34" charset="0"/>
                <a:ea typeface="Verdana" pitchFamily="34" charset="0"/>
                <a:cs typeface="Verdana" pitchFamily="34" charset="0"/>
              </a:rPr>
              <a:t>Home </a:t>
            </a:r>
            <a:r>
              <a:rPr lang="en-GB" b="1" dirty="0">
                <a:solidFill>
                  <a:schemeClr val="tx1">
                    <a:lumMod val="75000"/>
                    <a:lumOff val="25000"/>
                  </a:schemeClr>
                </a:solidFill>
                <a:latin typeface="Verdana" pitchFamily="34" charset="0"/>
                <a:ea typeface="Verdana" pitchFamily="34" charset="0"/>
                <a:cs typeface="Verdana" pitchFamily="34" charset="0"/>
              </a:rPr>
              <a:t>Discount Pilot and the emerging </a:t>
            </a:r>
            <a:r>
              <a:rPr lang="en-GB" b="1" dirty="0" smtClean="0">
                <a:solidFill>
                  <a:schemeClr val="tx1">
                    <a:lumMod val="75000"/>
                    <a:lumOff val="25000"/>
                  </a:schemeClr>
                </a:solidFill>
                <a:latin typeface="Verdana" pitchFamily="34" charset="0"/>
                <a:ea typeface="Verdana" pitchFamily="34" charset="0"/>
                <a:cs typeface="Verdana" pitchFamily="34" charset="0"/>
              </a:rPr>
              <a:t>ECO</a:t>
            </a:r>
          </a:p>
          <a:p>
            <a:pPr algn="r">
              <a:spcAft>
                <a:spcPts val="600"/>
              </a:spcAft>
            </a:pPr>
            <a:r>
              <a:rPr lang="en-GB" sz="1400" b="1" dirty="0">
                <a:solidFill>
                  <a:schemeClr val="tx1">
                    <a:lumMod val="75000"/>
                    <a:lumOff val="25000"/>
                  </a:schemeClr>
                </a:solidFill>
                <a:latin typeface="Verdana" pitchFamily="34" charset="0"/>
                <a:ea typeface="Verdana" pitchFamily="34" charset="0"/>
                <a:cs typeface="Verdana" pitchFamily="34" charset="0"/>
              </a:rPr>
              <a:t>ALEO East Midlands </a:t>
            </a:r>
            <a:r>
              <a:rPr lang="en-GB" sz="1400" b="1" dirty="0" smtClean="0">
                <a:solidFill>
                  <a:schemeClr val="tx1">
                    <a:lumMod val="75000"/>
                    <a:lumOff val="25000"/>
                  </a:schemeClr>
                </a:solidFill>
                <a:latin typeface="Verdana" pitchFamily="34" charset="0"/>
                <a:ea typeface="Verdana" pitchFamily="34" charset="0"/>
                <a:cs typeface="Verdana" pitchFamily="34" charset="0"/>
              </a:rPr>
              <a:t>meeting</a:t>
            </a:r>
          </a:p>
          <a:p>
            <a:pPr algn="r">
              <a:spcAft>
                <a:spcPts val="600"/>
              </a:spcAft>
            </a:pPr>
            <a:r>
              <a:rPr lang="en-GB" sz="1200" dirty="0" smtClean="0">
                <a:solidFill>
                  <a:schemeClr val="tx1">
                    <a:lumMod val="75000"/>
                    <a:lumOff val="25000"/>
                  </a:schemeClr>
                </a:solidFill>
                <a:latin typeface="Verdana" pitchFamily="34" charset="0"/>
                <a:ea typeface="Verdana" pitchFamily="34" charset="0"/>
                <a:cs typeface="Verdana" pitchFamily="34" charset="0"/>
              </a:rPr>
              <a:t>10 June, 11-11.30 </a:t>
            </a:r>
            <a:endParaRPr lang="en-GB" sz="1200" dirty="0">
              <a:solidFill>
                <a:schemeClr val="tx1">
                  <a:lumMod val="75000"/>
                  <a:lumOff val="25000"/>
                </a:schemeClr>
              </a:solidFill>
              <a:latin typeface="Verdana" pitchFamily="34" charset="0"/>
              <a:ea typeface="Verdana" pitchFamily="34" charset="0"/>
              <a:cs typeface="Verdana" pitchFamily="34" charset="0"/>
            </a:endParaRPr>
          </a:p>
        </p:txBody>
      </p:sp>
      <p:sp>
        <p:nvSpPr>
          <p:cNvPr id="3" name="TextBox 2"/>
          <p:cNvSpPr txBox="1"/>
          <p:nvPr/>
        </p:nvSpPr>
        <p:spPr>
          <a:xfrm>
            <a:off x="3059832" y="3801234"/>
            <a:ext cx="5904656" cy="707886"/>
          </a:xfrm>
          <a:prstGeom prst="rect">
            <a:avLst/>
          </a:prstGeom>
          <a:noFill/>
          <a:ln>
            <a:noFill/>
          </a:ln>
        </p:spPr>
        <p:txBody>
          <a:bodyPr wrap="square" rtlCol="0">
            <a:spAutoFit/>
          </a:bodyPr>
          <a:lstStyle/>
          <a:p>
            <a:pPr algn="r"/>
            <a:r>
              <a:rPr lang="en-GB" b="1" dirty="0" smtClean="0">
                <a:solidFill>
                  <a:schemeClr val="tx1">
                    <a:lumMod val="75000"/>
                    <a:lumOff val="25000"/>
                  </a:schemeClr>
                </a:solidFill>
                <a:latin typeface="Verdana" pitchFamily="34" charset="0"/>
                <a:ea typeface="Verdana" pitchFamily="34" charset="0"/>
                <a:cs typeface="Verdana" pitchFamily="34" charset="0"/>
              </a:rPr>
              <a:t>Mark Jenner</a:t>
            </a:r>
          </a:p>
          <a:p>
            <a:pPr algn="r"/>
            <a:r>
              <a:rPr lang="en-GB" sz="1200" b="1" dirty="0" smtClean="0">
                <a:solidFill>
                  <a:schemeClr val="tx1">
                    <a:lumMod val="75000"/>
                    <a:lumOff val="25000"/>
                  </a:schemeClr>
                </a:solidFill>
                <a:latin typeface="Verdana" pitchFamily="34" charset="0"/>
                <a:ea typeface="Verdana" pitchFamily="34" charset="0"/>
                <a:cs typeface="Verdana" pitchFamily="34" charset="0"/>
              </a:rPr>
              <a:t>Communications and stakeholder manager, EESP</a:t>
            </a:r>
          </a:p>
          <a:p>
            <a:pPr algn="r"/>
            <a:endParaRPr lang="en-GB" sz="1000" dirty="0">
              <a:solidFill>
                <a:schemeClr val="tx1">
                  <a:lumMod val="75000"/>
                  <a:lumOff val="25000"/>
                </a:schemeClr>
              </a:solidFill>
              <a:latin typeface="Verdana" pitchFamily="34" charset="0"/>
              <a:ea typeface="Verdana" pitchFamily="34" charset="0"/>
              <a:cs typeface="Verdana" pitchFamily="34" charset="0"/>
            </a:endParaRPr>
          </a:p>
        </p:txBody>
      </p:sp>
      <p:sp>
        <p:nvSpPr>
          <p:cNvPr id="4"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dirty="0">
              <a:solidFill>
                <a:srgbClr val="000000"/>
              </a:solidFill>
              <a:latin typeface="Verdan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65000" contrast="20000"/>
                    </a14:imgEffect>
                  </a14:imgLayer>
                </a14:imgProps>
              </a:ext>
              <a:ext uri="{28A0092B-C50C-407E-A947-70E740481C1C}">
                <a14:useLocalDpi xmlns:a14="http://schemas.microsoft.com/office/drawing/2010/main" val="0"/>
              </a:ext>
            </a:extLst>
          </a:blip>
          <a:srcRect/>
          <a:stretch>
            <a:fillRect/>
          </a:stretch>
        </p:blipFill>
        <p:spPr bwMode="auto">
          <a:xfrm>
            <a:off x="5672186" y="4293096"/>
            <a:ext cx="3471814" cy="2404603"/>
          </a:xfrm>
          <a:prstGeom prst="rect">
            <a:avLst/>
          </a:prstGeom>
          <a:solidFill>
            <a:schemeClr val="accent1">
              <a:alpha val="18000"/>
            </a:schemeClr>
          </a:solidFill>
          <a:ln w="9525">
            <a:noFill/>
            <a:miter lim="800000"/>
            <a:headEnd/>
            <a:tailEnd/>
          </a:ln>
          <a:extLst/>
        </p:spPr>
      </p:pic>
      <p:sp>
        <p:nvSpPr>
          <p:cNvPr id="24" name="TextBox 23"/>
          <p:cNvSpPr txBox="1"/>
          <p:nvPr/>
        </p:nvSpPr>
        <p:spPr>
          <a:xfrm>
            <a:off x="-396552" y="1746096"/>
            <a:ext cx="9413552" cy="5355312"/>
          </a:xfrm>
          <a:prstGeom prst="rect">
            <a:avLst/>
          </a:prstGeom>
          <a:noFill/>
        </p:spPr>
        <p:txBody>
          <a:bodyPr wrap="square">
            <a:spAutoFit/>
          </a:bodyPr>
          <a:lstStyle/>
          <a:p>
            <a:pPr marL="800100" lvl="1" indent="-342900">
              <a:buFont typeface="Arial" panose="020B0604020202020204" pitchFamily="34" charset="0"/>
              <a:buChar char="•"/>
              <a:defRPr/>
            </a:pPr>
            <a:r>
              <a:rPr lang="en-GB" sz="1900" dirty="0">
                <a:cs typeface="Arial" charset="0"/>
              </a:rPr>
              <a:t>The Energy Company Obligation (ECO</a:t>
            </a:r>
            <a:r>
              <a:rPr lang="en-GB" sz="1900" dirty="0" smtClean="0">
                <a:cs typeface="Arial" charset="0"/>
              </a:rPr>
              <a:t>) </a:t>
            </a:r>
            <a:r>
              <a:rPr lang="en-GB" sz="1900" dirty="0">
                <a:cs typeface="Arial" charset="0"/>
              </a:rPr>
              <a:t>is </a:t>
            </a:r>
            <a:r>
              <a:rPr lang="en-GB" sz="1900" dirty="0" smtClean="0">
                <a:cs typeface="Arial" charset="0"/>
              </a:rPr>
              <a:t>the UK </a:t>
            </a:r>
            <a:r>
              <a:rPr lang="en-GB" sz="1900" dirty="0">
                <a:cs typeface="Arial" charset="0"/>
              </a:rPr>
              <a:t>government’s domestic energy efficiency programme. It replaced the CERT and CESP programmes.</a:t>
            </a:r>
          </a:p>
          <a:p>
            <a:pPr lvl="1">
              <a:defRPr/>
            </a:pPr>
            <a:endParaRPr lang="en-GB" sz="1900" dirty="0">
              <a:cs typeface="Arial" charset="0"/>
            </a:endParaRPr>
          </a:p>
          <a:p>
            <a:pPr marL="800100" lvl="1" indent="-342900">
              <a:buFont typeface="Arial" panose="020B0604020202020204" pitchFamily="34" charset="0"/>
              <a:buChar char="•"/>
              <a:defRPr/>
            </a:pPr>
            <a:r>
              <a:rPr lang="en-GB" sz="1900" dirty="0">
                <a:cs typeface="Arial" charset="0"/>
              </a:rPr>
              <a:t>The first iteration of ECO (ECO1) ran from January 2013 to March 2015. The current ECO Scheme (ECO2) runs from April 2015 to March 2017</a:t>
            </a:r>
            <a:r>
              <a:rPr lang="en-GB" sz="1900" dirty="0" smtClean="0">
                <a:cs typeface="Arial" charset="0"/>
              </a:rPr>
              <a:t>. </a:t>
            </a:r>
          </a:p>
          <a:p>
            <a:pPr marL="800100" lvl="1" indent="-342900">
              <a:buFont typeface="Arial" panose="020B0604020202020204" pitchFamily="34" charset="0"/>
              <a:buChar char="•"/>
              <a:defRPr/>
            </a:pPr>
            <a:endParaRPr lang="en-GB" sz="1900" dirty="0">
              <a:cs typeface="Arial" charset="0"/>
            </a:endParaRPr>
          </a:p>
          <a:p>
            <a:pPr marL="800100" lvl="1" indent="-342900">
              <a:buFont typeface="Arial" panose="020B0604020202020204" pitchFamily="34" charset="0"/>
              <a:buChar char="•"/>
              <a:defRPr/>
            </a:pPr>
            <a:r>
              <a:rPr lang="en-GB" sz="1900" dirty="0" smtClean="0">
                <a:cs typeface="Arial" charset="0"/>
              </a:rPr>
              <a:t>The UK government has </a:t>
            </a:r>
            <a:r>
              <a:rPr lang="en-GB" sz="1900" dirty="0">
                <a:cs typeface="Arial" charset="0"/>
              </a:rPr>
              <a:t>announced that from April 2017 ECO </a:t>
            </a:r>
            <a:r>
              <a:rPr lang="en-GB" sz="1900" dirty="0" smtClean="0">
                <a:cs typeface="Arial" charset="0"/>
              </a:rPr>
              <a:t>will be </a:t>
            </a:r>
            <a:r>
              <a:rPr lang="en-GB" sz="1900" dirty="0">
                <a:cs typeface="Arial" charset="0"/>
              </a:rPr>
              <a:t>replaced with a new </a:t>
            </a:r>
            <a:r>
              <a:rPr lang="en-GB" sz="1900" dirty="0" smtClean="0">
                <a:cs typeface="Arial" charset="0"/>
              </a:rPr>
              <a:t>‘cheaper </a:t>
            </a:r>
            <a:r>
              <a:rPr lang="en-GB" sz="1900" dirty="0">
                <a:cs typeface="Arial" charset="0"/>
              </a:rPr>
              <a:t>energy supplier obligation to reduce carbon emissions which will run for five years</a:t>
            </a:r>
            <a:r>
              <a:rPr lang="en-GB" sz="1900" dirty="0" smtClean="0">
                <a:cs typeface="Arial" charset="0"/>
              </a:rPr>
              <a:t>.’</a:t>
            </a:r>
          </a:p>
          <a:p>
            <a:pPr marL="800100" lvl="1" indent="-342900">
              <a:buFont typeface="Arial" panose="020B0604020202020204" pitchFamily="34" charset="0"/>
              <a:buChar char="•"/>
              <a:defRPr/>
            </a:pPr>
            <a:endParaRPr lang="en-GB" sz="1900" i="1" dirty="0">
              <a:cs typeface="Arial" charset="0"/>
            </a:endParaRPr>
          </a:p>
          <a:p>
            <a:pPr marL="800100" lvl="1" indent="-342900">
              <a:buFont typeface="Arial" panose="020B0604020202020204" pitchFamily="34" charset="0"/>
              <a:buChar char="•"/>
              <a:defRPr/>
            </a:pPr>
            <a:r>
              <a:rPr lang="en-GB" sz="1900" dirty="0">
                <a:cs typeface="Arial" charset="0"/>
              </a:rPr>
              <a:t>Under ECO, larger energy suppliers fund the installation of energy efficiency measures in British households.</a:t>
            </a:r>
          </a:p>
          <a:p>
            <a:pPr marL="800100" lvl="1" indent="-342900">
              <a:buFont typeface="Arial" panose="020B0604020202020204" pitchFamily="34" charset="0"/>
              <a:buChar char="•"/>
              <a:defRPr/>
            </a:pPr>
            <a:endParaRPr lang="en-GB" sz="1900" dirty="0">
              <a:cs typeface="Arial" charset="0"/>
            </a:endParaRPr>
          </a:p>
          <a:p>
            <a:pPr marL="800100" lvl="1" indent="-342900">
              <a:buFont typeface="Arial" panose="020B0604020202020204" pitchFamily="34" charset="0"/>
              <a:buChar char="•"/>
              <a:defRPr/>
            </a:pPr>
            <a:r>
              <a:rPr lang="en-GB" sz="1900" dirty="0">
                <a:cs typeface="Arial" charset="0"/>
              </a:rPr>
              <a:t>Each obligated supplier has an overall target based on its share of the market. This consists of a number of obligations some of which direct support at particular groups of </a:t>
            </a:r>
            <a:r>
              <a:rPr lang="en-GB" sz="1900" dirty="0" smtClean="0">
                <a:cs typeface="Arial" charset="0"/>
              </a:rPr>
              <a:t>people…</a:t>
            </a:r>
            <a:endParaRPr lang="en-GB" sz="1900" dirty="0">
              <a:cs typeface="Arial" charset="0"/>
            </a:endParaRPr>
          </a:p>
          <a:p>
            <a:pPr marL="800100" lvl="1" indent="-342900">
              <a:buFont typeface="Arial" panose="020B0604020202020204" pitchFamily="34" charset="0"/>
              <a:buChar char="•"/>
              <a:defRPr/>
            </a:pPr>
            <a:endParaRPr lang="en-GB" sz="2000" dirty="0">
              <a:cs typeface="Arial" charset="0"/>
            </a:endParaRPr>
          </a:p>
          <a:p>
            <a:pPr>
              <a:defRPr/>
            </a:pPr>
            <a:endParaRPr lang="en-GB" b="1" dirty="0">
              <a:solidFill>
                <a:schemeClr val="tx2"/>
              </a:solidFill>
              <a:cs typeface="Arial" charset="0"/>
            </a:endParaRPr>
          </a:p>
        </p:txBody>
      </p:sp>
      <p:sp>
        <p:nvSpPr>
          <p:cNvPr id="16388" name="Title 1"/>
          <p:cNvSpPr txBox="1">
            <a:spLocks/>
          </p:cNvSpPr>
          <p:nvPr/>
        </p:nvSpPr>
        <p:spPr bwMode="auto">
          <a:xfrm>
            <a:off x="392113" y="1124744"/>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And ECO….</a:t>
            </a:r>
            <a:endParaRPr lang="en-GB" altLang="en-US" sz="3200" b="1" dirty="0">
              <a:solidFill>
                <a:schemeClr val="tx2"/>
              </a:solidFill>
            </a:endParaRPr>
          </a:p>
        </p:txBody>
      </p:sp>
      <p:sp>
        <p:nvSpPr>
          <p:cNvPr id="4"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Tree>
    <p:extLst>
      <p:ext uri="{BB962C8B-B14F-4D97-AF65-F5344CB8AC3E}">
        <p14:creationId xmlns:p14="http://schemas.microsoft.com/office/powerpoint/2010/main" val="402484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80528" y="1700808"/>
            <a:ext cx="9144000" cy="677108"/>
          </a:xfrm>
          <a:prstGeom prst="rect">
            <a:avLst/>
          </a:prstGeom>
          <a:noFill/>
        </p:spPr>
        <p:txBody>
          <a:bodyPr wrap="square">
            <a:spAutoFit/>
          </a:bodyPr>
          <a:lstStyle/>
          <a:p>
            <a:pPr marL="800100" lvl="1" indent="-342900">
              <a:buFont typeface="Arial" panose="020B0604020202020204" pitchFamily="34" charset="0"/>
              <a:buChar char="•"/>
              <a:defRPr/>
            </a:pPr>
            <a:endParaRPr lang="en-GB" sz="2000" dirty="0">
              <a:cs typeface="Arial" charset="0"/>
            </a:endParaRPr>
          </a:p>
          <a:p>
            <a:pPr>
              <a:defRPr/>
            </a:pPr>
            <a:endParaRPr lang="en-GB" b="1" dirty="0">
              <a:solidFill>
                <a:schemeClr val="tx2"/>
              </a:solidFill>
              <a:cs typeface="Arial" charset="0"/>
            </a:endParaRPr>
          </a:p>
        </p:txBody>
      </p:sp>
      <p:sp>
        <p:nvSpPr>
          <p:cNvPr id="16388" name="Title 1"/>
          <p:cNvSpPr txBox="1">
            <a:spLocks/>
          </p:cNvSpPr>
          <p:nvPr/>
        </p:nvSpPr>
        <p:spPr bwMode="auto">
          <a:xfrm>
            <a:off x="392113" y="1124744"/>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Eligibility for support</a:t>
            </a:r>
            <a:endParaRPr lang="en-GB" altLang="en-US" sz="3200" b="1" dirty="0">
              <a:solidFill>
                <a:schemeClr val="tx2"/>
              </a:solidFill>
            </a:endParaRPr>
          </a:p>
        </p:txBody>
      </p:sp>
      <p:sp>
        <p:nvSpPr>
          <p:cNvPr id="3" name="Rectangle 2"/>
          <p:cNvSpPr/>
          <p:nvPr/>
        </p:nvSpPr>
        <p:spPr>
          <a:xfrm>
            <a:off x="-396552" y="1700808"/>
            <a:ext cx="9433048" cy="6355586"/>
          </a:xfrm>
          <a:prstGeom prst="rect">
            <a:avLst/>
          </a:prstGeom>
        </p:spPr>
        <p:txBody>
          <a:bodyPr wrap="square">
            <a:spAutoFit/>
          </a:bodyPr>
          <a:lstStyle/>
          <a:p>
            <a:pPr marL="800100" lvl="1" indent="-342900">
              <a:buFont typeface="Arial" panose="020B0604020202020204" pitchFamily="34" charset="0"/>
              <a:buChar char="•"/>
              <a:defRPr/>
            </a:pPr>
            <a:r>
              <a:rPr lang="en-GB" sz="1900" dirty="0" smtClean="0">
                <a:cs typeface="Arial" charset="0"/>
              </a:rPr>
              <a:t>ECO consists of a number of obligations designed to assists its twin policy aims: to reduce carbon emissions from the domestic sector, and to assist those in fuel poverty. </a:t>
            </a:r>
          </a:p>
          <a:p>
            <a:pPr marL="800100" lvl="1" indent="-342900">
              <a:buFont typeface="Arial" panose="020B0604020202020204" pitchFamily="34" charset="0"/>
              <a:buChar char="•"/>
              <a:defRPr/>
            </a:pPr>
            <a:endParaRPr lang="en-GB" sz="1900" dirty="0">
              <a:cs typeface="Arial" charset="0"/>
            </a:endParaRPr>
          </a:p>
          <a:p>
            <a:pPr marL="800100" lvl="1" indent="-342900">
              <a:buFont typeface="Arial" panose="020B0604020202020204" pitchFamily="34" charset="0"/>
              <a:buChar char="•"/>
              <a:defRPr/>
            </a:pPr>
            <a:r>
              <a:rPr lang="en-GB" sz="1900" dirty="0" smtClean="0">
                <a:cs typeface="Arial" charset="0"/>
              </a:rPr>
              <a:t>Under the </a:t>
            </a:r>
            <a:r>
              <a:rPr lang="en-GB" sz="1900" b="1" dirty="0" smtClean="0">
                <a:cs typeface="Arial" charset="0"/>
              </a:rPr>
              <a:t>Affordable Warmth Obligation </a:t>
            </a:r>
            <a:r>
              <a:rPr lang="en-GB" sz="1900" dirty="0" smtClean="0">
                <a:cs typeface="Arial" charset="0"/>
              </a:rPr>
              <a:t>(aka HHCRO) you qualify for support if you are in receipt of a range of benefits such as Pension or Child Tax Credits. You </a:t>
            </a:r>
            <a:r>
              <a:rPr lang="en-GB" sz="1900" dirty="0">
                <a:cs typeface="Arial" charset="0"/>
              </a:rPr>
              <a:t>must own your property or rent it privately and have the owner’s permission to do the </a:t>
            </a:r>
            <a:r>
              <a:rPr lang="en-GB" sz="1900" dirty="0" smtClean="0">
                <a:cs typeface="Arial" charset="0"/>
              </a:rPr>
              <a:t>work.</a:t>
            </a:r>
          </a:p>
          <a:p>
            <a:pPr marL="800100" lvl="1" indent="-342900">
              <a:buFont typeface="Arial" panose="020B0604020202020204" pitchFamily="34" charset="0"/>
              <a:buChar char="•"/>
              <a:defRPr/>
            </a:pPr>
            <a:endParaRPr lang="en-GB" sz="1900" dirty="0">
              <a:cs typeface="Arial" charset="0"/>
            </a:endParaRPr>
          </a:p>
          <a:p>
            <a:pPr marL="800100" lvl="1" indent="-342900">
              <a:buFont typeface="Arial" panose="020B0604020202020204" pitchFamily="34" charset="0"/>
              <a:buChar char="•"/>
              <a:defRPr/>
            </a:pPr>
            <a:r>
              <a:rPr lang="en-GB" sz="1900" dirty="0" smtClean="0">
                <a:cs typeface="Arial" charset="0"/>
              </a:rPr>
              <a:t>Under the </a:t>
            </a:r>
            <a:r>
              <a:rPr lang="en-GB" sz="1900" b="1" dirty="0" smtClean="0">
                <a:cs typeface="Arial" charset="0"/>
              </a:rPr>
              <a:t>C</a:t>
            </a:r>
            <a:r>
              <a:rPr lang="en-GB" sz="2000" b="1" dirty="0"/>
              <a:t>arbon Saving Community Obligation </a:t>
            </a:r>
            <a:r>
              <a:rPr lang="en-GB" sz="2000" dirty="0"/>
              <a:t>(CSCO) suppliers </a:t>
            </a:r>
            <a:r>
              <a:rPr lang="en-GB" sz="2000" dirty="0" smtClean="0"/>
              <a:t>promote </a:t>
            </a:r>
            <a:r>
              <a:rPr lang="en-GB" sz="2000" dirty="0"/>
              <a:t>the installation of insulation measures and connections to district heating systems </a:t>
            </a:r>
            <a:r>
              <a:rPr lang="en-GB" sz="2000" dirty="0" smtClean="0"/>
              <a:t>for: areas </a:t>
            </a:r>
            <a:r>
              <a:rPr lang="en-GB" sz="2000" dirty="0"/>
              <a:t>of low </a:t>
            </a:r>
            <a:r>
              <a:rPr lang="en-GB" sz="2000" dirty="0" smtClean="0"/>
              <a:t>income; people </a:t>
            </a:r>
            <a:r>
              <a:rPr lang="en-GB" sz="2000" dirty="0"/>
              <a:t>receiving certain benefits and living in private domestic </a:t>
            </a:r>
            <a:r>
              <a:rPr lang="en-GB" sz="2000" dirty="0" smtClean="0"/>
              <a:t>premises; vulnerable </a:t>
            </a:r>
            <a:r>
              <a:rPr lang="en-GB" sz="2000" dirty="0"/>
              <a:t>households in rural areas</a:t>
            </a:r>
            <a:r>
              <a:rPr lang="en-GB" sz="2000" dirty="0" smtClean="0"/>
              <a:t>.</a:t>
            </a:r>
          </a:p>
          <a:p>
            <a:pPr marL="800100" lvl="1" indent="-342900">
              <a:buFont typeface="Arial" panose="020B0604020202020204" pitchFamily="34" charset="0"/>
              <a:buChar char="•"/>
              <a:defRPr/>
            </a:pPr>
            <a:endParaRPr lang="en-GB" sz="2000" dirty="0">
              <a:cs typeface="Arial" charset="0"/>
            </a:endParaRPr>
          </a:p>
          <a:p>
            <a:pPr marL="800100" lvl="1" indent="-342900">
              <a:buFont typeface="Arial" panose="020B0604020202020204" pitchFamily="34" charset="0"/>
              <a:buChar char="•"/>
              <a:defRPr/>
            </a:pPr>
            <a:r>
              <a:rPr lang="en-GB" sz="1900" dirty="0">
                <a:cs typeface="Arial" charset="0"/>
              </a:rPr>
              <a:t>Finally under the </a:t>
            </a:r>
            <a:r>
              <a:rPr lang="en-GB" sz="1900" b="1" dirty="0">
                <a:cs typeface="Arial" charset="0"/>
              </a:rPr>
              <a:t>Carbon Emissions Reduction Obligation </a:t>
            </a:r>
            <a:r>
              <a:rPr lang="en-GB" sz="1900" dirty="0">
                <a:cs typeface="Arial" charset="0"/>
              </a:rPr>
              <a:t>(CERO), obligated suppliers must promote ‘primary measures’, including roof and wall insulation and connections to district heating systems. Other ‘secondary measures’, which improve the insulating properties of a premises can also be installed at the same premises as primary measures.</a:t>
            </a:r>
          </a:p>
          <a:p>
            <a:pPr lvl="1">
              <a:defRPr/>
            </a:pPr>
            <a:endParaRPr lang="en-GB" sz="1900" dirty="0" smtClean="0">
              <a:cs typeface="Arial" charset="0"/>
            </a:endParaRPr>
          </a:p>
          <a:p>
            <a:pPr marL="800100" lvl="1" indent="-342900">
              <a:buFont typeface="Arial" panose="020B0604020202020204" pitchFamily="34" charset="0"/>
              <a:buChar char="•"/>
              <a:defRPr/>
            </a:pPr>
            <a:endParaRPr lang="en-GB" sz="2000" dirty="0">
              <a:cs typeface="Arial" charset="0"/>
            </a:endParaRPr>
          </a:p>
          <a:p>
            <a:pPr marL="800100" lvl="1" indent="-342900">
              <a:buFont typeface="Arial" panose="020B0604020202020204" pitchFamily="34" charset="0"/>
              <a:buChar char="•"/>
              <a:defRPr/>
            </a:pPr>
            <a:endParaRPr lang="en-GB" sz="2000" dirty="0" smtClean="0">
              <a:cs typeface="Arial" charset="0"/>
            </a:endParaRPr>
          </a:p>
          <a:p>
            <a:pPr marL="800100" lvl="1" indent="-342900">
              <a:buFont typeface="Arial" panose="020B0604020202020204" pitchFamily="34" charset="0"/>
              <a:buChar char="•"/>
              <a:defRPr/>
            </a:pPr>
            <a:endParaRPr lang="en-GB" sz="2000" dirty="0" smtClean="0">
              <a:cs typeface="Arial" charset="0"/>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Tree>
    <p:extLst>
      <p:ext uri="{BB962C8B-B14F-4D97-AF65-F5344CB8AC3E}">
        <p14:creationId xmlns:p14="http://schemas.microsoft.com/office/powerpoint/2010/main" val="1180128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80528" y="1700808"/>
            <a:ext cx="9144000" cy="677108"/>
          </a:xfrm>
          <a:prstGeom prst="rect">
            <a:avLst/>
          </a:prstGeom>
          <a:noFill/>
        </p:spPr>
        <p:txBody>
          <a:bodyPr wrap="square">
            <a:spAutoFit/>
          </a:bodyPr>
          <a:lstStyle/>
          <a:p>
            <a:pPr marL="800100" lvl="1" indent="-342900">
              <a:buFont typeface="Arial" panose="020B0604020202020204" pitchFamily="34" charset="0"/>
              <a:buChar char="•"/>
              <a:defRPr/>
            </a:pPr>
            <a:endParaRPr lang="en-GB" sz="2000" dirty="0">
              <a:cs typeface="Arial" charset="0"/>
            </a:endParaRPr>
          </a:p>
          <a:p>
            <a:pPr>
              <a:defRPr/>
            </a:pPr>
            <a:endParaRPr lang="en-GB" b="1" dirty="0">
              <a:solidFill>
                <a:schemeClr val="tx2"/>
              </a:solidFill>
              <a:cs typeface="Arial" charset="0"/>
            </a:endParaRPr>
          </a:p>
        </p:txBody>
      </p:sp>
      <p:sp>
        <p:nvSpPr>
          <p:cNvPr id="16388" name="Title 1"/>
          <p:cNvSpPr txBox="1">
            <a:spLocks/>
          </p:cNvSpPr>
          <p:nvPr/>
        </p:nvSpPr>
        <p:spPr bwMode="auto">
          <a:xfrm>
            <a:off x="392113" y="1124744"/>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How will ECO evolve?</a:t>
            </a:r>
            <a:endParaRPr lang="en-GB" altLang="en-US" sz="3200" b="1" dirty="0">
              <a:solidFill>
                <a:schemeClr val="tx2"/>
              </a:solidFill>
            </a:endParaRPr>
          </a:p>
        </p:txBody>
      </p:sp>
      <p:sp>
        <p:nvSpPr>
          <p:cNvPr id="3" name="Rectangle 2"/>
          <p:cNvSpPr/>
          <p:nvPr/>
        </p:nvSpPr>
        <p:spPr>
          <a:xfrm>
            <a:off x="0" y="1772816"/>
            <a:ext cx="9036496" cy="1015663"/>
          </a:xfrm>
          <a:prstGeom prst="rect">
            <a:avLst/>
          </a:prstGeom>
        </p:spPr>
        <p:txBody>
          <a:bodyPr wrap="square">
            <a:spAutoFit/>
          </a:bodyPr>
          <a:lstStyle/>
          <a:p>
            <a:pPr marL="800100" lvl="1" indent="-342900">
              <a:buFont typeface="Arial" panose="020B0604020202020204" pitchFamily="34" charset="0"/>
              <a:buChar char="•"/>
              <a:defRPr/>
            </a:pPr>
            <a:endParaRPr lang="en-GB" sz="2000" dirty="0">
              <a:cs typeface="Arial" charset="0"/>
            </a:endParaRPr>
          </a:p>
          <a:p>
            <a:pPr marL="800100" lvl="1" indent="-342900">
              <a:buFont typeface="Arial" panose="020B0604020202020204" pitchFamily="34" charset="0"/>
              <a:buChar char="•"/>
              <a:defRPr/>
            </a:pPr>
            <a:endParaRPr lang="en-GB" sz="2000" dirty="0" smtClean="0">
              <a:cs typeface="Arial" charset="0"/>
            </a:endParaRPr>
          </a:p>
          <a:p>
            <a:pPr marL="800100" lvl="1" indent="-342900">
              <a:buFont typeface="Arial" panose="020B0604020202020204" pitchFamily="34" charset="0"/>
              <a:buChar char="•"/>
              <a:defRPr/>
            </a:pPr>
            <a:endParaRPr lang="en-GB" sz="2000" dirty="0" smtClean="0">
              <a:cs typeface="Arial" charset="0"/>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5" name="Rectangle 4"/>
          <p:cNvSpPr/>
          <p:nvPr/>
        </p:nvSpPr>
        <p:spPr>
          <a:xfrm>
            <a:off x="-288032" y="1836688"/>
            <a:ext cx="9324528" cy="5032147"/>
          </a:xfrm>
          <a:prstGeom prst="rect">
            <a:avLst/>
          </a:prstGeom>
        </p:spPr>
        <p:txBody>
          <a:bodyPr wrap="square">
            <a:spAutoFit/>
          </a:bodyPr>
          <a:lstStyle/>
          <a:p>
            <a:pPr marL="800100" lvl="1" indent="-342900">
              <a:buFont typeface="Arial" panose="020B0604020202020204" pitchFamily="34" charset="0"/>
              <a:buChar char="•"/>
              <a:defRPr/>
            </a:pPr>
            <a:r>
              <a:rPr lang="en-GB" sz="2100" dirty="0">
                <a:cs typeface="Arial" charset="0"/>
              </a:rPr>
              <a:t>We know the UK government is due to consult shortly on the evolution of ECO. </a:t>
            </a:r>
            <a:endParaRPr lang="en-GB" sz="2100" dirty="0" smtClean="0">
              <a:cs typeface="Arial" charset="0"/>
            </a:endParaRPr>
          </a:p>
          <a:p>
            <a:pPr marL="800100" lvl="1" indent="-342900">
              <a:buFont typeface="Arial" panose="020B0604020202020204" pitchFamily="34" charset="0"/>
              <a:buChar char="•"/>
              <a:defRPr/>
            </a:pPr>
            <a:endParaRPr lang="en-GB" sz="2100" dirty="0">
              <a:cs typeface="Arial" charset="0"/>
            </a:endParaRPr>
          </a:p>
          <a:p>
            <a:pPr marL="800100" lvl="1" indent="-342900">
              <a:buFont typeface="Arial" panose="020B0604020202020204" pitchFamily="34" charset="0"/>
              <a:buChar char="•"/>
              <a:defRPr/>
            </a:pPr>
            <a:r>
              <a:rPr lang="en-GB" sz="2100" dirty="0">
                <a:cs typeface="Arial" charset="0"/>
              </a:rPr>
              <a:t>In 2015 they stated that: </a:t>
            </a:r>
            <a:r>
              <a:rPr lang="en-GB" sz="2100" i="1" dirty="0" smtClean="0">
                <a:cs typeface="Arial" charset="0"/>
              </a:rPr>
              <a:t>The </a:t>
            </a:r>
            <a:r>
              <a:rPr lang="en-GB" sz="2100" i="1" dirty="0">
                <a:cs typeface="Arial" charset="0"/>
              </a:rPr>
              <a:t>current </a:t>
            </a:r>
            <a:r>
              <a:rPr lang="en-GB" sz="2100" i="1" dirty="0" smtClean="0">
                <a:cs typeface="Arial" charset="0"/>
              </a:rPr>
              <a:t>ECO runs </a:t>
            </a:r>
            <a:r>
              <a:rPr lang="en-GB" sz="2100" i="1" dirty="0">
                <a:cs typeface="Arial" charset="0"/>
              </a:rPr>
              <a:t>until March 2017. This will be replaced from April 2017 with a new cheaper energy supplier obligation to reduce carbon emissions which will run for five years. The changes will mean that on average 24 million households will save £30 a year on their energy bills from 2017</a:t>
            </a:r>
            <a:r>
              <a:rPr lang="en-GB" sz="2100" i="1" dirty="0" smtClean="0">
                <a:cs typeface="Arial" charset="0"/>
              </a:rPr>
              <a:t>.</a:t>
            </a:r>
            <a:r>
              <a:rPr lang="en-GB" sz="2400" i="1" dirty="0"/>
              <a:t> </a:t>
            </a:r>
            <a:endParaRPr lang="en-GB" sz="2400" i="1" dirty="0" smtClean="0"/>
          </a:p>
          <a:p>
            <a:pPr marL="800100" lvl="1" indent="-342900">
              <a:buFont typeface="Arial" panose="020B0604020202020204" pitchFamily="34" charset="0"/>
              <a:buChar char="•"/>
              <a:defRPr/>
            </a:pPr>
            <a:endParaRPr lang="en-GB" sz="2400" dirty="0">
              <a:cs typeface="Arial" charset="0"/>
            </a:endParaRPr>
          </a:p>
          <a:p>
            <a:pPr marL="800100" lvl="1" indent="-342900">
              <a:buFont typeface="Arial" panose="020B0604020202020204" pitchFamily="34" charset="0"/>
              <a:buChar char="•"/>
              <a:defRPr/>
            </a:pPr>
            <a:r>
              <a:rPr lang="en-GB" sz="2100" dirty="0" smtClean="0">
                <a:cs typeface="Arial" charset="0"/>
              </a:rPr>
              <a:t>The </a:t>
            </a:r>
            <a:r>
              <a:rPr lang="en-GB" sz="2100" dirty="0">
                <a:cs typeface="Arial" charset="0"/>
              </a:rPr>
              <a:t>scheme will have a value of £640 million per </a:t>
            </a:r>
            <a:r>
              <a:rPr lang="en-GB" sz="2100" dirty="0" smtClean="0">
                <a:cs typeface="Arial" charset="0"/>
              </a:rPr>
              <a:t>year and look to achieve the manifesto target of insulating 1 million homes. </a:t>
            </a:r>
            <a:endParaRPr lang="en-GB" sz="2100" dirty="0">
              <a:cs typeface="Arial" charset="0"/>
            </a:endParaRPr>
          </a:p>
          <a:p>
            <a:pPr marL="800100" lvl="1" indent="-342900">
              <a:buFont typeface="Arial" panose="020B0604020202020204" pitchFamily="34" charset="0"/>
              <a:buChar char="•"/>
              <a:defRPr/>
            </a:pPr>
            <a:endParaRPr lang="en-GB" sz="2100" dirty="0">
              <a:cs typeface="Arial" charset="0"/>
            </a:endParaRPr>
          </a:p>
          <a:p>
            <a:pPr marL="800100" lvl="1" indent="-342900">
              <a:buFont typeface="Arial" panose="020B0604020202020204" pitchFamily="34" charset="0"/>
              <a:buChar char="•"/>
              <a:defRPr/>
            </a:pPr>
            <a:endParaRPr lang="en-GB" sz="2100" dirty="0" smtClean="0">
              <a:cs typeface="Arial" charset="0"/>
            </a:endParaRPr>
          </a:p>
          <a:p>
            <a:pPr marL="800100" lvl="1" indent="-342900">
              <a:buFont typeface="Arial" panose="020B0604020202020204" pitchFamily="34" charset="0"/>
              <a:buChar char="•"/>
              <a:defRPr/>
            </a:pPr>
            <a:endParaRPr lang="en-GB" sz="2100" dirty="0">
              <a:cs typeface="Arial" charset="0"/>
            </a:endParaRPr>
          </a:p>
          <a:p>
            <a:pPr marL="800100" lvl="1" indent="-342900">
              <a:buFont typeface="Arial" panose="020B0604020202020204" pitchFamily="34" charset="0"/>
              <a:buChar char="•"/>
              <a:defRPr/>
            </a:pPr>
            <a:endParaRPr lang="en-GB" sz="2100" dirty="0"/>
          </a:p>
        </p:txBody>
      </p:sp>
    </p:spTree>
    <p:extLst>
      <p:ext uri="{BB962C8B-B14F-4D97-AF65-F5344CB8AC3E}">
        <p14:creationId xmlns:p14="http://schemas.microsoft.com/office/powerpoint/2010/main" val="3993003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80528" y="1700808"/>
            <a:ext cx="9144000" cy="677108"/>
          </a:xfrm>
          <a:prstGeom prst="rect">
            <a:avLst/>
          </a:prstGeom>
          <a:noFill/>
        </p:spPr>
        <p:txBody>
          <a:bodyPr wrap="square">
            <a:spAutoFit/>
          </a:bodyPr>
          <a:lstStyle/>
          <a:p>
            <a:pPr marL="800100" lvl="1" indent="-342900">
              <a:buFont typeface="Arial" panose="020B0604020202020204" pitchFamily="34" charset="0"/>
              <a:buChar char="•"/>
              <a:defRPr/>
            </a:pPr>
            <a:endParaRPr lang="en-GB" sz="2000" dirty="0">
              <a:cs typeface="Arial" charset="0"/>
            </a:endParaRPr>
          </a:p>
          <a:p>
            <a:pPr>
              <a:defRPr/>
            </a:pPr>
            <a:endParaRPr lang="en-GB" b="1" dirty="0">
              <a:solidFill>
                <a:schemeClr val="tx2"/>
              </a:solidFill>
              <a:cs typeface="Arial" charset="0"/>
            </a:endParaRPr>
          </a:p>
        </p:txBody>
      </p:sp>
      <p:sp>
        <p:nvSpPr>
          <p:cNvPr id="16388" name="Title 1"/>
          <p:cNvSpPr txBox="1">
            <a:spLocks/>
          </p:cNvSpPr>
          <p:nvPr/>
        </p:nvSpPr>
        <p:spPr bwMode="auto">
          <a:xfrm>
            <a:off x="392113" y="1124744"/>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How will ECO evolve?</a:t>
            </a:r>
            <a:endParaRPr lang="en-GB" altLang="en-US" sz="3200" b="1" dirty="0">
              <a:solidFill>
                <a:schemeClr val="tx2"/>
              </a:solidFill>
            </a:endParaRPr>
          </a:p>
        </p:txBody>
      </p:sp>
      <p:sp>
        <p:nvSpPr>
          <p:cNvPr id="3" name="Rectangle 2"/>
          <p:cNvSpPr/>
          <p:nvPr/>
        </p:nvSpPr>
        <p:spPr>
          <a:xfrm>
            <a:off x="0" y="1772816"/>
            <a:ext cx="9036496" cy="1015663"/>
          </a:xfrm>
          <a:prstGeom prst="rect">
            <a:avLst/>
          </a:prstGeom>
        </p:spPr>
        <p:txBody>
          <a:bodyPr wrap="square">
            <a:spAutoFit/>
          </a:bodyPr>
          <a:lstStyle/>
          <a:p>
            <a:pPr marL="800100" lvl="1" indent="-342900">
              <a:buFont typeface="Arial" panose="020B0604020202020204" pitchFamily="34" charset="0"/>
              <a:buChar char="•"/>
              <a:defRPr/>
            </a:pPr>
            <a:endParaRPr lang="en-GB" sz="2000" dirty="0">
              <a:cs typeface="Arial" charset="0"/>
            </a:endParaRPr>
          </a:p>
          <a:p>
            <a:pPr marL="800100" lvl="1" indent="-342900">
              <a:buFont typeface="Arial" panose="020B0604020202020204" pitchFamily="34" charset="0"/>
              <a:buChar char="•"/>
              <a:defRPr/>
            </a:pPr>
            <a:endParaRPr lang="en-GB" sz="2000" dirty="0" smtClean="0">
              <a:cs typeface="Arial" charset="0"/>
            </a:endParaRPr>
          </a:p>
          <a:p>
            <a:pPr marL="800100" lvl="1" indent="-342900">
              <a:buFont typeface="Arial" panose="020B0604020202020204" pitchFamily="34" charset="0"/>
              <a:buChar char="•"/>
              <a:defRPr/>
            </a:pPr>
            <a:endParaRPr lang="en-GB" sz="2000" dirty="0" smtClean="0">
              <a:cs typeface="Arial" charset="0"/>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5" name="Rectangle 4"/>
          <p:cNvSpPr/>
          <p:nvPr/>
        </p:nvSpPr>
        <p:spPr>
          <a:xfrm>
            <a:off x="-288032" y="1836688"/>
            <a:ext cx="9324528" cy="5586145"/>
          </a:xfrm>
          <a:prstGeom prst="rect">
            <a:avLst/>
          </a:prstGeom>
        </p:spPr>
        <p:txBody>
          <a:bodyPr wrap="square">
            <a:spAutoFit/>
          </a:bodyPr>
          <a:lstStyle/>
          <a:p>
            <a:pPr marL="800100" lvl="1" indent="-342900">
              <a:buFont typeface="Arial" panose="020B0604020202020204" pitchFamily="34" charset="0"/>
              <a:buChar char="•"/>
              <a:defRPr/>
            </a:pPr>
            <a:r>
              <a:rPr lang="en-GB" sz="2100" dirty="0"/>
              <a:t>From 2017-18 there </a:t>
            </a:r>
            <a:r>
              <a:rPr lang="en-GB" sz="2100" dirty="0" smtClean="0"/>
              <a:t>is likely to be </a:t>
            </a:r>
            <a:r>
              <a:rPr lang="en-GB" sz="2100" dirty="0"/>
              <a:t>a transitional year </a:t>
            </a:r>
            <a:r>
              <a:rPr lang="en-GB" sz="2100" dirty="0" smtClean="0"/>
              <a:t>where </a:t>
            </a:r>
            <a:r>
              <a:rPr lang="en-GB" sz="2100" dirty="0"/>
              <a:t>a number of changes will be made to the existing scheme, with targets proportionately extended. ‘Deemed scores’ for ECO measures may be introduced.</a:t>
            </a:r>
          </a:p>
          <a:p>
            <a:pPr marL="800100" lvl="1" indent="-342900">
              <a:buFont typeface="Arial" panose="020B0604020202020204" pitchFamily="34" charset="0"/>
              <a:buChar char="•"/>
              <a:defRPr/>
            </a:pPr>
            <a:endParaRPr lang="en-GB" sz="2100" dirty="0"/>
          </a:p>
          <a:p>
            <a:pPr lvl="1" algn="ctr">
              <a:defRPr/>
            </a:pPr>
            <a:r>
              <a:rPr lang="en-GB" sz="2100" i="1" dirty="0"/>
              <a:t>"We are focussing it more on the fuel poor than it has ever been before in order to really focus it where it is needed most” Amber Rudd on ECO, Jan 2016</a:t>
            </a:r>
          </a:p>
          <a:p>
            <a:pPr marL="800100" lvl="1" indent="-342900">
              <a:buFont typeface="Arial" panose="020B0604020202020204" pitchFamily="34" charset="0"/>
              <a:buChar char="•"/>
              <a:defRPr/>
            </a:pPr>
            <a:endParaRPr lang="en-GB" sz="2100" dirty="0"/>
          </a:p>
          <a:p>
            <a:pPr marL="800100" lvl="1" indent="-342900">
              <a:buFont typeface="Arial" panose="020B0604020202020204" pitchFamily="34" charset="0"/>
              <a:buChar char="•"/>
              <a:defRPr/>
            </a:pPr>
            <a:r>
              <a:rPr lang="en-GB" sz="2100" dirty="0"/>
              <a:t>Following the transitional year, a new scheme will be introduced which will seek to make better use of government data to help identify fuel poor households in greatest need of support</a:t>
            </a:r>
            <a:r>
              <a:rPr lang="en-GB" sz="2100" dirty="0" smtClean="0"/>
              <a:t>. </a:t>
            </a:r>
          </a:p>
          <a:p>
            <a:pPr marL="800100" lvl="1" indent="-342900">
              <a:buFont typeface="Arial" panose="020B0604020202020204" pitchFamily="34" charset="0"/>
              <a:buChar char="•"/>
              <a:defRPr/>
            </a:pPr>
            <a:endParaRPr lang="en-GB" sz="2100" dirty="0"/>
          </a:p>
          <a:p>
            <a:pPr marL="800100" lvl="1" indent="-342900">
              <a:buFont typeface="Arial" panose="020B0604020202020204" pitchFamily="34" charset="0"/>
              <a:buChar char="•"/>
              <a:defRPr/>
            </a:pPr>
            <a:r>
              <a:rPr lang="en-GB" sz="2100" dirty="0" smtClean="0"/>
              <a:t>Government acknowledges that the targeting of support could be revised to better support those in fuel poverty. </a:t>
            </a:r>
            <a:endParaRPr lang="en-GB" sz="2100" dirty="0"/>
          </a:p>
          <a:p>
            <a:pPr marL="800100" lvl="1" indent="-342900">
              <a:buFont typeface="Arial" panose="020B0604020202020204" pitchFamily="34" charset="0"/>
              <a:buChar char="•"/>
              <a:defRPr/>
            </a:pPr>
            <a:endParaRPr lang="en-GB" sz="2100" dirty="0">
              <a:cs typeface="Arial" charset="0"/>
            </a:endParaRPr>
          </a:p>
          <a:p>
            <a:pPr marL="800100" lvl="1" indent="-342900">
              <a:buFont typeface="Arial" panose="020B0604020202020204" pitchFamily="34" charset="0"/>
              <a:buChar char="•"/>
              <a:defRPr/>
            </a:pPr>
            <a:endParaRPr lang="en-GB" sz="2100" dirty="0" smtClean="0">
              <a:cs typeface="Arial" charset="0"/>
            </a:endParaRPr>
          </a:p>
          <a:p>
            <a:pPr marL="800100" lvl="1" indent="-342900">
              <a:buFont typeface="Arial" panose="020B0604020202020204" pitchFamily="34" charset="0"/>
              <a:buChar char="•"/>
              <a:defRPr/>
            </a:pPr>
            <a:endParaRPr lang="en-GB" sz="2100" dirty="0">
              <a:cs typeface="Arial" charset="0"/>
            </a:endParaRPr>
          </a:p>
          <a:p>
            <a:pPr marL="800100" lvl="1" indent="-342900">
              <a:buFont typeface="Arial" panose="020B0604020202020204" pitchFamily="34" charset="0"/>
              <a:buChar char="•"/>
              <a:defRPr/>
            </a:pPr>
            <a:endParaRPr lang="en-GB" sz="2100" dirty="0"/>
          </a:p>
        </p:txBody>
      </p:sp>
    </p:spTree>
    <p:extLst>
      <p:ext uri="{BB962C8B-B14F-4D97-AF65-F5344CB8AC3E}">
        <p14:creationId xmlns:p14="http://schemas.microsoft.com/office/powerpoint/2010/main" val="539837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80528" y="1700808"/>
            <a:ext cx="9144000" cy="677108"/>
          </a:xfrm>
          <a:prstGeom prst="rect">
            <a:avLst/>
          </a:prstGeom>
          <a:noFill/>
        </p:spPr>
        <p:txBody>
          <a:bodyPr wrap="square">
            <a:spAutoFit/>
          </a:bodyPr>
          <a:lstStyle/>
          <a:p>
            <a:pPr marL="800100" lvl="1" indent="-342900">
              <a:buFont typeface="Arial" panose="020B0604020202020204" pitchFamily="34" charset="0"/>
              <a:buChar char="•"/>
              <a:defRPr/>
            </a:pPr>
            <a:endParaRPr lang="en-GB" sz="2000" dirty="0">
              <a:cs typeface="Arial" charset="0"/>
            </a:endParaRPr>
          </a:p>
          <a:p>
            <a:pPr>
              <a:defRPr/>
            </a:pPr>
            <a:endParaRPr lang="en-GB" b="1" dirty="0">
              <a:solidFill>
                <a:schemeClr val="tx2"/>
              </a:solidFill>
              <a:cs typeface="Arial" charset="0"/>
            </a:endParaRPr>
          </a:p>
        </p:txBody>
      </p:sp>
      <p:sp>
        <p:nvSpPr>
          <p:cNvPr id="16388" name="Title 1"/>
          <p:cNvSpPr txBox="1">
            <a:spLocks/>
          </p:cNvSpPr>
          <p:nvPr/>
        </p:nvSpPr>
        <p:spPr bwMode="auto">
          <a:xfrm>
            <a:off x="392113" y="1124744"/>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What about ‘deemed scores’? </a:t>
            </a:r>
            <a:endParaRPr lang="en-GB" altLang="en-US" sz="3200" b="1" dirty="0">
              <a:solidFill>
                <a:schemeClr val="tx2"/>
              </a:solidFill>
            </a:endParaRPr>
          </a:p>
        </p:txBody>
      </p:sp>
      <p:sp>
        <p:nvSpPr>
          <p:cNvPr id="3" name="Rectangle 2"/>
          <p:cNvSpPr/>
          <p:nvPr/>
        </p:nvSpPr>
        <p:spPr>
          <a:xfrm>
            <a:off x="0" y="1772816"/>
            <a:ext cx="9036496" cy="1015663"/>
          </a:xfrm>
          <a:prstGeom prst="rect">
            <a:avLst/>
          </a:prstGeom>
        </p:spPr>
        <p:txBody>
          <a:bodyPr wrap="square">
            <a:spAutoFit/>
          </a:bodyPr>
          <a:lstStyle/>
          <a:p>
            <a:pPr marL="800100" lvl="1" indent="-342900">
              <a:buFont typeface="Arial" panose="020B0604020202020204" pitchFamily="34" charset="0"/>
              <a:buChar char="•"/>
              <a:defRPr/>
            </a:pPr>
            <a:endParaRPr lang="en-GB" sz="2000" dirty="0">
              <a:cs typeface="Arial" charset="0"/>
            </a:endParaRPr>
          </a:p>
          <a:p>
            <a:pPr marL="800100" lvl="1" indent="-342900">
              <a:buFont typeface="Arial" panose="020B0604020202020204" pitchFamily="34" charset="0"/>
              <a:buChar char="•"/>
              <a:defRPr/>
            </a:pPr>
            <a:endParaRPr lang="en-GB" sz="2000" dirty="0" smtClean="0">
              <a:cs typeface="Arial" charset="0"/>
            </a:endParaRPr>
          </a:p>
          <a:p>
            <a:pPr marL="800100" lvl="1" indent="-342900">
              <a:buFont typeface="Arial" panose="020B0604020202020204" pitchFamily="34" charset="0"/>
              <a:buChar char="•"/>
              <a:defRPr/>
            </a:pPr>
            <a:endParaRPr lang="en-GB" sz="2000" dirty="0" smtClean="0">
              <a:cs typeface="Arial" charset="0"/>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5" name="Rectangle 4"/>
          <p:cNvSpPr/>
          <p:nvPr/>
        </p:nvSpPr>
        <p:spPr>
          <a:xfrm>
            <a:off x="-288032" y="1836688"/>
            <a:ext cx="9324528" cy="4724370"/>
          </a:xfrm>
          <a:prstGeom prst="rect">
            <a:avLst/>
          </a:prstGeom>
        </p:spPr>
        <p:txBody>
          <a:bodyPr wrap="square">
            <a:spAutoFit/>
          </a:bodyPr>
          <a:lstStyle/>
          <a:p>
            <a:pPr marL="800100" lvl="1" indent="-342900">
              <a:buFont typeface="Arial" panose="020B0604020202020204" pitchFamily="34" charset="0"/>
              <a:buChar char="•"/>
              <a:defRPr/>
            </a:pPr>
            <a:r>
              <a:rPr lang="en-GB" sz="2000" dirty="0" smtClean="0">
                <a:cs typeface="Arial" charset="0"/>
              </a:rPr>
              <a:t>On </a:t>
            </a:r>
            <a:r>
              <a:rPr lang="en-GB" sz="2000" dirty="0">
                <a:cs typeface="Arial" charset="0"/>
              </a:rPr>
              <a:t>27 May we published an </a:t>
            </a:r>
            <a:r>
              <a:rPr lang="en-GB" sz="2000" dirty="0" smtClean="0">
                <a:cs typeface="Arial" charset="0"/>
              </a:rPr>
              <a:t>ECO </a:t>
            </a:r>
            <a:r>
              <a:rPr lang="en-GB" sz="2000" dirty="0">
                <a:cs typeface="Arial" charset="0"/>
              </a:rPr>
              <a:t>consultation on </a:t>
            </a:r>
            <a:r>
              <a:rPr lang="en-GB" sz="2000" dirty="0" smtClean="0">
                <a:cs typeface="Arial" charset="0"/>
              </a:rPr>
              <a:t>‘deemed scores.’ This sets </a:t>
            </a:r>
            <a:r>
              <a:rPr lang="en-GB" sz="2000" dirty="0">
                <a:cs typeface="Arial" charset="0"/>
              </a:rPr>
              <a:t>out our proposed approach to implementing a system of deemed scores for use in the ECO scheme from 1 April </a:t>
            </a:r>
            <a:r>
              <a:rPr lang="en-GB" sz="2000" dirty="0" smtClean="0">
                <a:cs typeface="Arial" charset="0"/>
              </a:rPr>
              <a:t>2017. Deemed </a:t>
            </a:r>
            <a:r>
              <a:rPr lang="en-GB" sz="2000" dirty="0">
                <a:cs typeface="Arial" charset="0"/>
              </a:rPr>
              <a:t>scores will only be introduced into ECO if, following a public consultation, DECC make the policy decision to do so. </a:t>
            </a:r>
            <a:endParaRPr lang="en-GB" sz="2000" dirty="0" smtClean="0">
              <a:cs typeface="Arial" charset="0"/>
            </a:endParaRPr>
          </a:p>
          <a:p>
            <a:pPr marL="800100" lvl="1" indent="-342900">
              <a:buFont typeface="Arial" panose="020B0604020202020204" pitchFamily="34" charset="0"/>
              <a:buChar char="•"/>
              <a:defRPr/>
            </a:pPr>
            <a:endParaRPr lang="en-GB" sz="2000" dirty="0" smtClean="0">
              <a:cs typeface="Arial" charset="0"/>
            </a:endParaRPr>
          </a:p>
          <a:p>
            <a:pPr marL="800100" lvl="1" indent="-342900">
              <a:buFont typeface="Arial" panose="020B0604020202020204" pitchFamily="34" charset="0"/>
              <a:buChar char="•"/>
              <a:defRPr/>
            </a:pPr>
            <a:r>
              <a:rPr lang="en-GB" sz="2000" dirty="0">
                <a:cs typeface="Arial" charset="0"/>
              </a:rPr>
              <a:t>Under the current scheme, carbon and cost savings are calculated using the Standard Assessment Procedure (SAP</a:t>
            </a:r>
            <a:r>
              <a:rPr lang="en-GB" sz="2000" dirty="0" smtClean="0">
                <a:cs typeface="Arial" charset="0"/>
              </a:rPr>
              <a:t>) </a:t>
            </a:r>
            <a:r>
              <a:rPr lang="en-GB" sz="2000" dirty="0">
                <a:cs typeface="Arial" charset="0"/>
              </a:rPr>
              <a:t>which requires a whole house survey in order to collect the numerous data inputs relating to the property where a measure is to be installed. This approach results in measure savings which are bespoke to the property in which the measure was installed</a:t>
            </a:r>
            <a:r>
              <a:rPr lang="en-GB" sz="2000" dirty="0" smtClean="0">
                <a:cs typeface="Arial" charset="0"/>
              </a:rPr>
              <a:t>.</a:t>
            </a:r>
          </a:p>
          <a:p>
            <a:pPr marL="800100" lvl="1" indent="-342900">
              <a:buFont typeface="Arial" panose="020B0604020202020204" pitchFamily="34" charset="0"/>
              <a:buChar char="•"/>
              <a:defRPr/>
            </a:pPr>
            <a:endParaRPr lang="en-GB" sz="2000" dirty="0">
              <a:cs typeface="Arial" charset="0"/>
            </a:endParaRPr>
          </a:p>
          <a:p>
            <a:pPr marL="800100" lvl="1" indent="-342900">
              <a:buFont typeface="Arial" panose="020B0604020202020204" pitchFamily="34" charset="0"/>
              <a:buChar char="•"/>
              <a:defRPr/>
            </a:pPr>
            <a:r>
              <a:rPr lang="en-GB" sz="2000" dirty="0"/>
              <a:t>A move to deemed scores simplifies the process by removing the need to collect the data required for a SAP assessment, and removes the layer of complexity associated with making the relevant measurements. </a:t>
            </a:r>
            <a:endParaRPr lang="en-GB" sz="2000" dirty="0">
              <a:cs typeface="Arial" charset="0"/>
            </a:endParaRPr>
          </a:p>
          <a:p>
            <a:pPr marL="800100" lvl="1" indent="-342900">
              <a:buFont typeface="Arial" panose="020B0604020202020204" pitchFamily="34" charset="0"/>
              <a:buChar char="•"/>
              <a:defRPr/>
            </a:pPr>
            <a:endParaRPr lang="en-GB" sz="2100" dirty="0"/>
          </a:p>
        </p:txBody>
      </p:sp>
    </p:spTree>
    <p:extLst>
      <p:ext uri="{BB962C8B-B14F-4D97-AF65-F5344CB8AC3E}">
        <p14:creationId xmlns:p14="http://schemas.microsoft.com/office/powerpoint/2010/main" val="958154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80528" y="1700808"/>
            <a:ext cx="9144000" cy="677108"/>
          </a:xfrm>
          <a:prstGeom prst="rect">
            <a:avLst/>
          </a:prstGeom>
          <a:noFill/>
        </p:spPr>
        <p:txBody>
          <a:bodyPr wrap="square">
            <a:spAutoFit/>
          </a:bodyPr>
          <a:lstStyle/>
          <a:p>
            <a:pPr marL="800100" lvl="1" indent="-342900">
              <a:buFont typeface="Arial" panose="020B0604020202020204" pitchFamily="34" charset="0"/>
              <a:buChar char="•"/>
              <a:defRPr/>
            </a:pPr>
            <a:endParaRPr lang="en-GB" sz="2000" dirty="0">
              <a:cs typeface="Arial" charset="0"/>
            </a:endParaRPr>
          </a:p>
          <a:p>
            <a:pPr>
              <a:defRPr/>
            </a:pPr>
            <a:endParaRPr lang="en-GB" b="1" dirty="0">
              <a:solidFill>
                <a:schemeClr val="tx2"/>
              </a:solidFill>
              <a:cs typeface="Arial" charset="0"/>
            </a:endParaRPr>
          </a:p>
        </p:txBody>
      </p:sp>
      <p:sp>
        <p:nvSpPr>
          <p:cNvPr id="16388" name="Title 1"/>
          <p:cNvSpPr txBox="1">
            <a:spLocks/>
          </p:cNvSpPr>
          <p:nvPr/>
        </p:nvSpPr>
        <p:spPr bwMode="auto">
          <a:xfrm>
            <a:off x="392113" y="1124744"/>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What about the other changes? </a:t>
            </a:r>
            <a:endParaRPr lang="en-GB" altLang="en-US" sz="3200" b="1" dirty="0">
              <a:solidFill>
                <a:schemeClr val="tx2"/>
              </a:solidFill>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5" name="Rectangle 4"/>
          <p:cNvSpPr/>
          <p:nvPr/>
        </p:nvSpPr>
        <p:spPr>
          <a:xfrm>
            <a:off x="-288032" y="1844824"/>
            <a:ext cx="9324528" cy="4708981"/>
          </a:xfrm>
          <a:prstGeom prst="rect">
            <a:avLst/>
          </a:prstGeom>
        </p:spPr>
        <p:txBody>
          <a:bodyPr wrap="square">
            <a:spAutoFit/>
          </a:bodyPr>
          <a:lstStyle/>
          <a:p>
            <a:pPr marL="800100" lvl="1" indent="-342900">
              <a:buFont typeface="Arial" panose="020B0604020202020204" pitchFamily="34" charset="0"/>
              <a:buChar char="•"/>
              <a:defRPr/>
            </a:pPr>
            <a:r>
              <a:rPr lang="en-GB" sz="2000" dirty="0" smtClean="0"/>
              <a:t>The changes in 2016/17 </a:t>
            </a:r>
            <a:r>
              <a:rPr lang="en-GB" sz="2000" i="1" dirty="0" smtClean="0"/>
              <a:t>may</a:t>
            </a:r>
            <a:r>
              <a:rPr lang="en-GB" sz="2000" dirty="0" smtClean="0"/>
              <a:t> include deemed scores but in the absence of a government consultation we are unsure of the proposed changes. </a:t>
            </a:r>
          </a:p>
          <a:p>
            <a:pPr lvl="1">
              <a:defRPr/>
            </a:pPr>
            <a:endParaRPr lang="en-GB" sz="2000" dirty="0" smtClean="0"/>
          </a:p>
          <a:p>
            <a:pPr lvl="1" algn="ctr">
              <a:defRPr/>
            </a:pPr>
            <a:r>
              <a:rPr lang="en-GB" sz="2000" i="1" dirty="0"/>
              <a:t> “In this parliament, we are hoping to link ECO much more specifically to fuel poverty, so that we ultimately have just one measure on ECO, which is a fuel poverty measure, in 2018</a:t>
            </a:r>
            <a:r>
              <a:rPr lang="en-GB" sz="2000" i="1" dirty="0" smtClean="0"/>
              <a:t>.” Lord Bourne</a:t>
            </a:r>
          </a:p>
          <a:p>
            <a:pPr lvl="1" algn="ctr">
              <a:defRPr/>
            </a:pPr>
            <a:endParaRPr lang="en-GB" sz="2000" i="1" dirty="0"/>
          </a:p>
          <a:p>
            <a:pPr lvl="1" algn="ctr">
              <a:defRPr/>
            </a:pPr>
            <a:endParaRPr lang="en-GB" sz="2000" i="1" dirty="0" smtClean="0"/>
          </a:p>
          <a:p>
            <a:pPr marL="800100" lvl="1" indent="-342900">
              <a:buFont typeface="Arial" panose="020B0604020202020204" pitchFamily="34" charset="0"/>
              <a:buChar char="•"/>
              <a:defRPr/>
            </a:pPr>
            <a:r>
              <a:rPr lang="en-GB" sz="2000" dirty="0" smtClean="0"/>
              <a:t>DECC </a:t>
            </a:r>
            <a:r>
              <a:rPr lang="en-GB" sz="2000" dirty="0"/>
              <a:t>have stated their desire to reform ECO so that it better targets those in fuel poverty, with organisations like local authorities taking a greater role in identifying those eligible for support. </a:t>
            </a:r>
            <a:endParaRPr lang="en-GB" sz="2000" dirty="0" smtClean="0"/>
          </a:p>
          <a:p>
            <a:pPr marL="800100" lvl="1" indent="-342900">
              <a:buFont typeface="Arial" panose="020B0604020202020204" pitchFamily="34" charset="0"/>
              <a:buChar char="•"/>
              <a:defRPr/>
            </a:pPr>
            <a:endParaRPr lang="en-GB" sz="2000" dirty="0"/>
          </a:p>
          <a:p>
            <a:pPr marL="800100" lvl="1" indent="-342900">
              <a:buFont typeface="Arial" panose="020B0604020202020204" pitchFamily="34" charset="0"/>
              <a:buChar char="•"/>
              <a:defRPr/>
            </a:pPr>
            <a:r>
              <a:rPr lang="en-GB" sz="2000" dirty="0" smtClean="0"/>
              <a:t>We </a:t>
            </a:r>
            <a:r>
              <a:rPr lang="en-GB" sz="2000" dirty="0"/>
              <a:t>expect a government consultation on the extension to the scheme this summer. </a:t>
            </a:r>
          </a:p>
          <a:p>
            <a:pPr lvl="1" algn="ctr">
              <a:defRPr/>
            </a:pPr>
            <a:endParaRPr lang="en-GB" sz="2000" i="1" dirty="0"/>
          </a:p>
        </p:txBody>
      </p:sp>
    </p:spTree>
    <p:extLst>
      <p:ext uri="{BB962C8B-B14F-4D97-AF65-F5344CB8AC3E}">
        <p14:creationId xmlns:p14="http://schemas.microsoft.com/office/powerpoint/2010/main" val="592596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80528" y="1700808"/>
            <a:ext cx="9144000" cy="677108"/>
          </a:xfrm>
          <a:prstGeom prst="rect">
            <a:avLst/>
          </a:prstGeom>
          <a:noFill/>
        </p:spPr>
        <p:txBody>
          <a:bodyPr wrap="square">
            <a:spAutoFit/>
          </a:bodyPr>
          <a:lstStyle/>
          <a:p>
            <a:pPr marL="800100" lvl="1" indent="-342900">
              <a:buFont typeface="Arial" panose="020B0604020202020204" pitchFamily="34" charset="0"/>
              <a:buChar char="•"/>
              <a:defRPr/>
            </a:pPr>
            <a:endParaRPr lang="en-GB" sz="2000" dirty="0">
              <a:cs typeface="Arial" charset="0"/>
            </a:endParaRPr>
          </a:p>
          <a:p>
            <a:pPr>
              <a:defRPr/>
            </a:pPr>
            <a:endParaRPr lang="en-GB" b="1" dirty="0">
              <a:solidFill>
                <a:schemeClr val="tx2"/>
              </a:solidFill>
              <a:cs typeface="Arial" charset="0"/>
            </a:endParaRPr>
          </a:p>
        </p:txBody>
      </p:sp>
      <p:sp>
        <p:nvSpPr>
          <p:cNvPr id="16388" name="Title 1"/>
          <p:cNvSpPr txBox="1">
            <a:spLocks/>
          </p:cNvSpPr>
          <p:nvPr/>
        </p:nvSpPr>
        <p:spPr bwMode="auto">
          <a:xfrm>
            <a:off x="392113" y="1124744"/>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Other </a:t>
            </a:r>
            <a:r>
              <a:rPr lang="en-GB" altLang="en-US" sz="3200" b="1" dirty="0" err="1" smtClean="0">
                <a:solidFill>
                  <a:schemeClr val="tx2"/>
                </a:solidFill>
              </a:rPr>
              <a:t>Ofgem</a:t>
            </a:r>
            <a:r>
              <a:rPr lang="en-GB" altLang="en-US" sz="3200" b="1" dirty="0" smtClean="0">
                <a:solidFill>
                  <a:schemeClr val="tx2"/>
                </a:solidFill>
              </a:rPr>
              <a:t> work to support fuel poor</a:t>
            </a:r>
            <a:endParaRPr lang="en-GB" altLang="en-US" sz="3200" b="1" dirty="0">
              <a:solidFill>
                <a:schemeClr val="tx2"/>
              </a:solidFill>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5" name="Rectangle 4"/>
          <p:cNvSpPr/>
          <p:nvPr/>
        </p:nvSpPr>
        <p:spPr>
          <a:xfrm>
            <a:off x="-288032" y="1916832"/>
            <a:ext cx="9324528" cy="4185761"/>
          </a:xfrm>
          <a:prstGeom prst="rect">
            <a:avLst/>
          </a:prstGeom>
        </p:spPr>
        <p:txBody>
          <a:bodyPr wrap="square">
            <a:spAutoFit/>
          </a:bodyPr>
          <a:lstStyle/>
          <a:p>
            <a:pPr marL="800100" lvl="1" indent="-342900">
              <a:buFont typeface="Arial" panose="020B0604020202020204" pitchFamily="34" charset="0"/>
              <a:buChar char="•"/>
              <a:defRPr/>
            </a:pPr>
            <a:r>
              <a:rPr lang="en-GB" sz="1900" dirty="0" smtClean="0"/>
              <a:t>As an organisation we maintain a strong focus on encouraging people to switch energy suppliers to make use of the best value tariffs out there. </a:t>
            </a:r>
          </a:p>
          <a:p>
            <a:pPr marL="800100" lvl="1" indent="-342900">
              <a:buFont typeface="Arial" panose="020B0604020202020204" pitchFamily="34" charset="0"/>
              <a:buChar char="•"/>
              <a:defRPr/>
            </a:pPr>
            <a:endParaRPr lang="en-GB" sz="1900" dirty="0" smtClean="0"/>
          </a:p>
          <a:p>
            <a:pPr marL="800100" lvl="1" indent="-342900">
              <a:buFont typeface="Arial" panose="020B0604020202020204" pitchFamily="34" charset="0"/>
              <a:buChar char="•"/>
              <a:defRPr/>
            </a:pPr>
            <a:r>
              <a:rPr lang="en-GB" sz="1900" i="1" dirty="0"/>
              <a:t>Customers on expensive standard tariffs could save £325 by switching to the cheapest fixed </a:t>
            </a:r>
            <a:r>
              <a:rPr lang="en-GB" sz="1900" i="1" dirty="0" smtClean="0"/>
              <a:t>deal;</a:t>
            </a:r>
            <a:endParaRPr lang="en-GB" sz="1900" i="1" dirty="0"/>
          </a:p>
          <a:p>
            <a:pPr marL="800100" lvl="1" indent="-342900">
              <a:buFont typeface="Arial" panose="020B0604020202020204" pitchFamily="34" charset="0"/>
              <a:buChar char="•"/>
              <a:defRPr/>
            </a:pPr>
            <a:r>
              <a:rPr lang="en-GB" sz="1900" i="1" dirty="0"/>
              <a:t>Switching rates continue to increase, with half of all switchers choosing independent </a:t>
            </a:r>
            <a:r>
              <a:rPr lang="en-GB" sz="1900" i="1" dirty="0" smtClean="0"/>
              <a:t>suppliers;</a:t>
            </a:r>
            <a:endParaRPr lang="en-GB" sz="1900" i="1" dirty="0"/>
          </a:p>
          <a:p>
            <a:pPr marL="800100" lvl="1" indent="-342900">
              <a:buFont typeface="Arial" panose="020B0604020202020204" pitchFamily="34" charset="0"/>
              <a:buChar char="•"/>
              <a:defRPr/>
            </a:pPr>
            <a:r>
              <a:rPr lang="en-GB" sz="1900" i="1" dirty="0" smtClean="0"/>
              <a:t>We are concerned </a:t>
            </a:r>
            <a:r>
              <a:rPr lang="en-GB" sz="1900" i="1" dirty="0"/>
              <a:t>about lack of competitive deals for prepayment </a:t>
            </a:r>
            <a:r>
              <a:rPr lang="en-GB" sz="1900" i="1" dirty="0" smtClean="0"/>
              <a:t>customers</a:t>
            </a:r>
            <a:r>
              <a:rPr lang="en-GB" sz="1900" i="1" dirty="0"/>
              <a:t>. </a:t>
            </a:r>
            <a:r>
              <a:rPr lang="en-GB" sz="1900" i="1" dirty="0" smtClean="0"/>
              <a:t> “The CMA’s proposed prepayment tariff and other measures we are taking would improve this situation, and we are considering whether further action is needed.“</a:t>
            </a:r>
          </a:p>
          <a:p>
            <a:pPr marL="800100" lvl="1" indent="-342900">
              <a:buFont typeface="Arial" panose="020B0604020202020204" pitchFamily="34" charset="0"/>
              <a:buChar char="•"/>
              <a:defRPr/>
            </a:pPr>
            <a:endParaRPr lang="en-GB" sz="1900" dirty="0" smtClean="0"/>
          </a:p>
          <a:p>
            <a:pPr marL="800100" lvl="1" indent="-342900">
              <a:buFont typeface="Arial" panose="020B0604020202020204" pitchFamily="34" charset="0"/>
              <a:buChar char="•"/>
              <a:defRPr/>
            </a:pPr>
            <a:r>
              <a:rPr lang="en-GB" sz="1900" dirty="0" smtClean="0"/>
              <a:t>And </a:t>
            </a:r>
            <a:r>
              <a:rPr lang="en-GB" sz="1900" dirty="0"/>
              <a:t>the CMA has </a:t>
            </a:r>
            <a:r>
              <a:rPr lang="en-GB" sz="1900" dirty="0" smtClean="0"/>
              <a:t>proposed an </a:t>
            </a:r>
            <a:r>
              <a:rPr lang="en-GB" sz="1900" dirty="0" err="1" smtClean="0"/>
              <a:t>Ofgem</a:t>
            </a:r>
            <a:r>
              <a:rPr lang="en-GB" sz="1900" dirty="0" smtClean="0"/>
              <a:t>-controlled </a:t>
            </a:r>
            <a:r>
              <a:rPr lang="en-GB" sz="1900" dirty="0"/>
              <a:t>database which will allow rival suppliers to contact domestic and microbusiness customers who have been stuck on their supplier’s default tariff for 3 years or more with better deals. </a:t>
            </a:r>
          </a:p>
        </p:txBody>
      </p:sp>
    </p:spTree>
    <p:extLst>
      <p:ext uri="{BB962C8B-B14F-4D97-AF65-F5344CB8AC3E}">
        <p14:creationId xmlns:p14="http://schemas.microsoft.com/office/powerpoint/2010/main" val="1116695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08520" y="1844824"/>
            <a:ext cx="9252520" cy="4370427"/>
          </a:xfrm>
          <a:prstGeom prst="rect">
            <a:avLst/>
          </a:prstGeom>
          <a:noFill/>
        </p:spPr>
        <p:txBody>
          <a:bodyPr>
            <a:spAutoFit/>
          </a:bodyPr>
          <a:lstStyle/>
          <a:p>
            <a:pPr marL="800100" lvl="1" indent="-342900">
              <a:buFont typeface="Arial" panose="020B0604020202020204" pitchFamily="34" charset="0"/>
              <a:buChar char="•"/>
              <a:defRPr/>
            </a:pPr>
            <a:r>
              <a:rPr lang="en-GB" sz="2000" dirty="0" smtClean="0">
                <a:cs typeface="Arial" charset="0"/>
              </a:rPr>
              <a:t>The </a:t>
            </a:r>
            <a:r>
              <a:rPr lang="en-GB" sz="2000" b="1" dirty="0" smtClean="0">
                <a:cs typeface="Arial" charset="0"/>
              </a:rPr>
              <a:t>Warm Home Discount (WHD) </a:t>
            </a:r>
            <a:r>
              <a:rPr lang="en-GB" sz="2000" dirty="0" smtClean="0">
                <a:cs typeface="Arial" charset="0"/>
              </a:rPr>
              <a:t>and </a:t>
            </a:r>
            <a:r>
              <a:rPr lang="en-GB" sz="2000" b="1" dirty="0" smtClean="0">
                <a:cs typeface="Arial" charset="0"/>
              </a:rPr>
              <a:t>Energy </a:t>
            </a:r>
            <a:r>
              <a:rPr lang="en-GB" sz="2000" b="1" dirty="0">
                <a:cs typeface="Arial" charset="0"/>
              </a:rPr>
              <a:t>Company Obligation (</a:t>
            </a:r>
            <a:r>
              <a:rPr lang="en-GB" sz="2000" b="1" dirty="0" smtClean="0">
                <a:cs typeface="Arial" charset="0"/>
              </a:rPr>
              <a:t>ECO) </a:t>
            </a:r>
            <a:r>
              <a:rPr lang="en-GB" sz="2000" dirty="0" smtClean="0">
                <a:cs typeface="Arial" charset="0"/>
              </a:rPr>
              <a:t>are two key UK government schemes to help tackle fuel poverty &amp; reduce carbon emissions in Great Britain.</a:t>
            </a:r>
          </a:p>
          <a:p>
            <a:pPr marL="800100" lvl="1" indent="-342900">
              <a:buFont typeface="Arial" panose="020B0604020202020204" pitchFamily="34" charset="0"/>
              <a:buChar char="•"/>
              <a:defRPr/>
            </a:pPr>
            <a:endParaRPr lang="en-GB" sz="2000" dirty="0">
              <a:cs typeface="Arial" charset="0"/>
            </a:endParaRPr>
          </a:p>
          <a:p>
            <a:pPr marL="800100" lvl="1" indent="-342900">
              <a:buFont typeface="Arial" panose="020B0604020202020204" pitchFamily="34" charset="0"/>
              <a:buChar char="•"/>
              <a:defRPr/>
            </a:pPr>
            <a:r>
              <a:rPr lang="en-GB" sz="2000" dirty="0" smtClean="0">
                <a:cs typeface="Arial" charset="0"/>
              </a:rPr>
              <a:t>Both schemes are administered by </a:t>
            </a:r>
            <a:r>
              <a:rPr lang="en-GB" sz="2000" dirty="0" err="1" smtClean="0">
                <a:cs typeface="Arial" charset="0"/>
              </a:rPr>
              <a:t>Ofgem</a:t>
            </a:r>
            <a:r>
              <a:rPr lang="en-GB" sz="2000" dirty="0" smtClean="0">
                <a:cs typeface="Arial" charset="0"/>
              </a:rPr>
              <a:t> E-Serve from our offices in London and Glasgow and place obligations on energy suppliers over a certain size.</a:t>
            </a:r>
          </a:p>
          <a:p>
            <a:pPr lvl="1">
              <a:defRPr/>
            </a:pPr>
            <a:endParaRPr lang="en-GB" sz="2000" dirty="0" smtClean="0">
              <a:cs typeface="Arial" charset="0"/>
            </a:endParaRPr>
          </a:p>
          <a:p>
            <a:pPr marL="800100" lvl="1" indent="-342900">
              <a:buFont typeface="Arial" panose="020B0604020202020204" pitchFamily="34" charset="0"/>
              <a:buChar char="•"/>
              <a:defRPr/>
            </a:pPr>
            <a:r>
              <a:rPr lang="en-GB" sz="2000" dirty="0" err="1" smtClean="0">
                <a:cs typeface="Arial" charset="0"/>
              </a:rPr>
              <a:t>Ofgem</a:t>
            </a:r>
            <a:r>
              <a:rPr lang="en-GB" sz="2000" dirty="0" smtClean="0">
                <a:cs typeface="Arial" charset="0"/>
              </a:rPr>
              <a:t> E-Serve administers such schemes on behalf of the UK &amp; devolved governments, and is increasingly autonomous from the rest of </a:t>
            </a:r>
            <a:r>
              <a:rPr lang="en-GB" sz="2000" dirty="0" err="1" smtClean="0">
                <a:cs typeface="Arial" charset="0"/>
              </a:rPr>
              <a:t>Ofgem</a:t>
            </a:r>
            <a:r>
              <a:rPr lang="en-GB" sz="2000" dirty="0" smtClean="0">
                <a:cs typeface="Arial" charset="0"/>
              </a:rPr>
              <a:t>. </a:t>
            </a:r>
          </a:p>
          <a:p>
            <a:pPr marL="800100" lvl="1" indent="-342900">
              <a:buFont typeface="Arial" panose="020B0604020202020204" pitchFamily="34" charset="0"/>
              <a:buChar char="•"/>
              <a:defRPr/>
            </a:pPr>
            <a:endParaRPr lang="en-GB" sz="2000" dirty="0" smtClean="0">
              <a:cs typeface="Arial" charset="0"/>
            </a:endParaRPr>
          </a:p>
          <a:p>
            <a:pPr marL="800100" lvl="1" indent="-342900">
              <a:buFont typeface="Arial" panose="020B0604020202020204" pitchFamily="34" charset="0"/>
              <a:buChar char="•"/>
              <a:defRPr/>
            </a:pPr>
            <a:endParaRPr lang="en-GB" sz="2000" dirty="0">
              <a:cs typeface="Arial" charset="0"/>
            </a:endParaRPr>
          </a:p>
          <a:p>
            <a:pPr>
              <a:defRPr/>
            </a:pPr>
            <a:endParaRPr lang="en-GB" sz="2000" dirty="0">
              <a:solidFill>
                <a:schemeClr val="tx2"/>
              </a:solidFill>
              <a:cs typeface="Arial" charset="0"/>
            </a:endParaRPr>
          </a:p>
          <a:p>
            <a:pPr>
              <a:defRPr/>
            </a:pPr>
            <a:endParaRPr lang="en-GB" sz="2000" dirty="0">
              <a:solidFill>
                <a:schemeClr val="tx2"/>
              </a:solidFill>
              <a:cs typeface="Arial" charset="0"/>
            </a:endParaRPr>
          </a:p>
          <a:p>
            <a:pPr>
              <a:defRPr/>
            </a:pPr>
            <a:endParaRPr lang="en-GB" b="1" dirty="0">
              <a:solidFill>
                <a:schemeClr val="tx2"/>
              </a:solidFill>
              <a:cs typeface="Arial" charset="0"/>
            </a:endParaRPr>
          </a:p>
        </p:txBody>
      </p:sp>
      <p:sp>
        <p:nvSpPr>
          <p:cNvPr id="16388" name="Title 1"/>
          <p:cNvSpPr txBox="1">
            <a:spLocks/>
          </p:cNvSpPr>
          <p:nvPr/>
        </p:nvSpPr>
        <p:spPr bwMode="auto">
          <a:xfrm>
            <a:off x="323528" y="1124744"/>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Some background….</a:t>
            </a:r>
            <a:endParaRPr lang="en-GB" altLang="en-US" sz="3200" b="1" dirty="0">
              <a:solidFill>
                <a:schemeClr val="tx2"/>
              </a:solidFill>
            </a:endParaRPr>
          </a:p>
        </p:txBody>
      </p:sp>
      <p:pic>
        <p:nvPicPr>
          <p:cNvPr id="17"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5157192"/>
            <a:ext cx="1150938"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86310" y="5237163"/>
            <a:ext cx="10382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32673" y="5249863"/>
            <a:ext cx="154305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648" y="6022975"/>
            <a:ext cx="150653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36891" y="5878513"/>
            <a:ext cx="1471613"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31840" y="6131644"/>
            <a:ext cx="1041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7585" y="5275263"/>
            <a:ext cx="1062038"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496" y="5964386"/>
            <a:ext cx="11874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3"/>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6155903" y="6163394"/>
            <a:ext cx="13684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03573" y="5262563"/>
            <a:ext cx="130968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577138" y="5162327"/>
            <a:ext cx="1566862"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C:\Users\JennerM\Desktop\EESP\eelogo.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07486" y="5947892"/>
            <a:ext cx="1804673" cy="7934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347864" y="4643844"/>
            <a:ext cx="2447593" cy="369332"/>
          </a:xfrm>
          <a:prstGeom prst="rect">
            <a:avLst/>
          </a:prstGeom>
          <a:noFill/>
        </p:spPr>
        <p:txBody>
          <a:bodyPr wrap="none" rtlCol="0">
            <a:spAutoFit/>
          </a:bodyPr>
          <a:lstStyle/>
          <a:p>
            <a:r>
              <a:rPr lang="en-GB" b="1" dirty="0" smtClean="0"/>
              <a:t>The obligated suppliers </a:t>
            </a:r>
            <a:endParaRPr lang="en-GB" b="1" dirty="0"/>
          </a:p>
        </p:txBody>
      </p:sp>
      <p:sp>
        <p:nvSpPr>
          <p:cNvPr id="4"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Tree>
    <p:extLst>
      <p:ext uri="{BB962C8B-B14F-4D97-AF65-F5344CB8AC3E}">
        <p14:creationId xmlns:p14="http://schemas.microsoft.com/office/powerpoint/2010/main" val="10468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par>
                                <p:cTn id="11" presetID="3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ppt_w</p:attrName>
                                        </p:attrNameLst>
                                      </p:cBhvr>
                                      <p:tavLst>
                                        <p:tav tm="0">
                                          <p:val>
                                            <p:fltVal val="0"/>
                                          </p:val>
                                        </p:tav>
                                        <p:tav tm="100000">
                                          <p:val>
                                            <p:strVal val="#ppt_w"/>
                                          </p:val>
                                        </p:tav>
                                      </p:tavLst>
                                    </p:anim>
                                    <p:anim calcmode="lin" valueType="num">
                                      <p:cBhvr>
                                        <p:cTn id="14" dur="1000" fill="hold"/>
                                        <p:tgtEl>
                                          <p:spTgt spid="21"/>
                                        </p:tgtEl>
                                        <p:attrNameLst>
                                          <p:attrName>ppt_h</p:attrName>
                                        </p:attrNameLst>
                                      </p:cBhvr>
                                      <p:tavLst>
                                        <p:tav tm="0">
                                          <p:val>
                                            <p:fltVal val="0"/>
                                          </p:val>
                                        </p:tav>
                                        <p:tav tm="100000">
                                          <p:val>
                                            <p:strVal val="#ppt_h"/>
                                          </p:val>
                                        </p:tav>
                                      </p:tavLst>
                                    </p:anim>
                                    <p:anim calcmode="lin" valueType="num">
                                      <p:cBhvr>
                                        <p:cTn id="15" dur="1000" fill="hold"/>
                                        <p:tgtEl>
                                          <p:spTgt spid="21"/>
                                        </p:tgtEl>
                                        <p:attrNameLst>
                                          <p:attrName>style.rotation</p:attrName>
                                        </p:attrNameLst>
                                      </p:cBhvr>
                                      <p:tavLst>
                                        <p:tav tm="0">
                                          <p:val>
                                            <p:fltVal val="90"/>
                                          </p:val>
                                        </p:tav>
                                        <p:tav tm="100000">
                                          <p:val>
                                            <p:fltVal val="0"/>
                                          </p:val>
                                        </p:tav>
                                      </p:tavLst>
                                    </p:anim>
                                    <p:animEffect transition="in" filter="fade">
                                      <p:cBhvr>
                                        <p:cTn id="16" dur="1000"/>
                                        <p:tgtEl>
                                          <p:spTgt spid="21"/>
                                        </p:tgtEl>
                                      </p:cBhvr>
                                    </p:animEffect>
                                  </p:childTnLst>
                                </p:cTn>
                              </p:par>
                              <p:par>
                                <p:cTn id="17" presetID="3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1000" fill="hold"/>
                                        <p:tgtEl>
                                          <p:spTgt spid="27"/>
                                        </p:tgtEl>
                                        <p:attrNameLst>
                                          <p:attrName>ppt_w</p:attrName>
                                        </p:attrNameLst>
                                      </p:cBhvr>
                                      <p:tavLst>
                                        <p:tav tm="0">
                                          <p:val>
                                            <p:fltVal val="0"/>
                                          </p:val>
                                        </p:tav>
                                        <p:tav tm="100000">
                                          <p:val>
                                            <p:strVal val="#ppt_w"/>
                                          </p:val>
                                        </p:tav>
                                      </p:tavLst>
                                    </p:anim>
                                    <p:anim calcmode="lin" valueType="num">
                                      <p:cBhvr>
                                        <p:cTn id="20" dur="1000" fill="hold"/>
                                        <p:tgtEl>
                                          <p:spTgt spid="27"/>
                                        </p:tgtEl>
                                        <p:attrNameLst>
                                          <p:attrName>ppt_h</p:attrName>
                                        </p:attrNameLst>
                                      </p:cBhvr>
                                      <p:tavLst>
                                        <p:tav tm="0">
                                          <p:val>
                                            <p:fltVal val="0"/>
                                          </p:val>
                                        </p:tav>
                                        <p:tav tm="100000">
                                          <p:val>
                                            <p:strVal val="#ppt_h"/>
                                          </p:val>
                                        </p:tav>
                                      </p:tavLst>
                                    </p:anim>
                                    <p:anim calcmode="lin" valueType="num">
                                      <p:cBhvr>
                                        <p:cTn id="21" dur="1000" fill="hold"/>
                                        <p:tgtEl>
                                          <p:spTgt spid="27"/>
                                        </p:tgtEl>
                                        <p:attrNameLst>
                                          <p:attrName>style.rotation</p:attrName>
                                        </p:attrNameLst>
                                      </p:cBhvr>
                                      <p:tavLst>
                                        <p:tav tm="0">
                                          <p:val>
                                            <p:fltVal val="90"/>
                                          </p:val>
                                        </p:tav>
                                        <p:tav tm="100000">
                                          <p:val>
                                            <p:fltVal val="0"/>
                                          </p:val>
                                        </p:tav>
                                      </p:tavLst>
                                    </p:anim>
                                    <p:animEffect transition="in" filter="fade">
                                      <p:cBhvr>
                                        <p:cTn id="22" dur="1000"/>
                                        <p:tgtEl>
                                          <p:spTgt spid="27"/>
                                        </p:tgtEl>
                                      </p:cBhvr>
                                    </p:animEffect>
                                  </p:childTnLst>
                                </p:cTn>
                              </p:par>
                              <p:par>
                                <p:cTn id="23" presetID="3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p:cTn id="25" dur="1000" fill="hold"/>
                                        <p:tgtEl>
                                          <p:spTgt spid="25"/>
                                        </p:tgtEl>
                                        <p:attrNameLst>
                                          <p:attrName>ppt_w</p:attrName>
                                        </p:attrNameLst>
                                      </p:cBhvr>
                                      <p:tavLst>
                                        <p:tav tm="0">
                                          <p:val>
                                            <p:fltVal val="0"/>
                                          </p:val>
                                        </p:tav>
                                        <p:tav tm="100000">
                                          <p:val>
                                            <p:strVal val="#ppt_w"/>
                                          </p:val>
                                        </p:tav>
                                      </p:tavLst>
                                    </p:anim>
                                    <p:anim calcmode="lin" valueType="num">
                                      <p:cBhvr>
                                        <p:cTn id="26" dur="1000" fill="hold"/>
                                        <p:tgtEl>
                                          <p:spTgt spid="25"/>
                                        </p:tgtEl>
                                        <p:attrNameLst>
                                          <p:attrName>ppt_h</p:attrName>
                                        </p:attrNameLst>
                                      </p:cBhvr>
                                      <p:tavLst>
                                        <p:tav tm="0">
                                          <p:val>
                                            <p:fltVal val="0"/>
                                          </p:val>
                                        </p:tav>
                                        <p:tav tm="100000">
                                          <p:val>
                                            <p:strVal val="#ppt_h"/>
                                          </p:val>
                                        </p:tav>
                                      </p:tavLst>
                                    </p:anim>
                                    <p:anim calcmode="lin" valueType="num">
                                      <p:cBhvr>
                                        <p:cTn id="27" dur="1000" fill="hold"/>
                                        <p:tgtEl>
                                          <p:spTgt spid="25"/>
                                        </p:tgtEl>
                                        <p:attrNameLst>
                                          <p:attrName>style.rotation</p:attrName>
                                        </p:attrNameLst>
                                      </p:cBhvr>
                                      <p:tavLst>
                                        <p:tav tm="0">
                                          <p:val>
                                            <p:fltVal val="90"/>
                                          </p:val>
                                        </p:tav>
                                        <p:tav tm="100000">
                                          <p:val>
                                            <p:fltVal val="0"/>
                                          </p:val>
                                        </p:tav>
                                      </p:tavLst>
                                    </p:anim>
                                    <p:animEffect transition="in" filter="fade">
                                      <p:cBhvr>
                                        <p:cTn id="28" dur="1000"/>
                                        <p:tgtEl>
                                          <p:spTgt spid="25"/>
                                        </p:tgtEl>
                                      </p:cBhvr>
                                    </p:animEffect>
                                  </p:childTnLst>
                                </p:cTn>
                              </p:par>
                              <p:par>
                                <p:cTn id="29" presetID="3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1000" fill="hold"/>
                                        <p:tgtEl>
                                          <p:spTgt spid="17"/>
                                        </p:tgtEl>
                                        <p:attrNameLst>
                                          <p:attrName>ppt_w</p:attrName>
                                        </p:attrNameLst>
                                      </p:cBhvr>
                                      <p:tavLst>
                                        <p:tav tm="0">
                                          <p:val>
                                            <p:fltVal val="0"/>
                                          </p:val>
                                        </p:tav>
                                        <p:tav tm="100000">
                                          <p:val>
                                            <p:strVal val="#ppt_w"/>
                                          </p:val>
                                        </p:tav>
                                      </p:tavLst>
                                    </p:anim>
                                    <p:anim calcmode="lin" valueType="num">
                                      <p:cBhvr>
                                        <p:cTn id="32" dur="1000" fill="hold"/>
                                        <p:tgtEl>
                                          <p:spTgt spid="17"/>
                                        </p:tgtEl>
                                        <p:attrNameLst>
                                          <p:attrName>ppt_h</p:attrName>
                                        </p:attrNameLst>
                                      </p:cBhvr>
                                      <p:tavLst>
                                        <p:tav tm="0">
                                          <p:val>
                                            <p:fltVal val="0"/>
                                          </p:val>
                                        </p:tav>
                                        <p:tav tm="100000">
                                          <p:val>
                                            <p:strVal val="#ppt_h"/>
                                          </p:val>
                                        </p:tav>
                                      </p:tavLst>
                                    </p:anim>
                                    <p:anim calcmode="lin" valueType="num">
                                      <p:cBhvr>
                                        <p:cTn id="33" dur="1000" fill="hold"/>
                                        <p:tgtEl>
                                          <p:spTgt spid="17"/>
                                        </p:tgtEl>
                                        <p:attrNameLst>
                                          <p:attrName>style.rotation</p:attrName>
                                        </p:attrNameLst>
                                      </p:cBhvr>
                                      <p:tavLst>
                                        <p:tav tm="0">
                                          <p:val>
                                            <p:fltVal val="90"/>
                                          </p:val>
                                        </p:tav>
                                        <p:tav tm="100000">
                                          <p:val>
                                            <p:fltVal val="0"/>
                                          </p:val>
                                        </p:tav>
                                      </p:tavLst>
                                    </p:anim>
                                    <p:animEffect transition="in" filter="fade">
                                      <p:cBhvr>
                                        <p:cTn id="34" dur="1000"/>
                                        <p:tgtEl>
                                          <p:spTgt spid="17"/>
                                        </p:tgtEl>
                                      </p:cBhvr>
                                    </p:animEffect>
                                  </p:childTnLst>
                                </p:cTn>
                              </p:par>
                              <p:par>
                                <p:cTn id="35" presetID="3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1000" fill="hold"/>
                                        <p:tgtEl>
                                          <p:spTgt spid="20"/>
                                        </p:tgtEl>
                                        <p:attrNameLst>
                                          <p:attrName>ppt_w</p:attrName>
                                        </p:attrNameLst>
                                      </p:cBhvr>
                                      <p:tavLst>
                                        <p:tav tm="0">
                                          <p:val>
                                            <p:fltVal val="0"/>
                                          </p:val>
                                        </p:tav>
                                        <p:tav tm="100000">
                                          <p:val>
                                            <p:strVal val="#ppt_w"/>
                                          </p:val>
                                        </p:tav>
                                      </p:tavLst>
                                    </p:anim>
                                    <p:anim calcmode="lin" valueType="num">
                                      <p:cBhvr>
                                        <p:cTn id="38" dur="1000" fill="hold"/>
                                        <p:tgtEl>
                                          <p:spTgt spid="20"/>
                                        </p:tgtEl>
                                        <p:attrNameLst>
                                          <p:attrName>ppt_h</p:attrName>
                                        </p:attrNameLst>
                                      </p:cBhvr>
                                      <p:tavLst>
                                        <p:tav tm="0">
                                          <p:val>
                                            <p:fltVal val="0"/>
                                          </p:val>
                                        </p:tav>
                                        <p:tav tm="100000">
                                          <p:val>
                                            <p:strVal val="#ppt_h"/>
                                          </p:val>
                                        </p:tav>
                                      </p:tavLst>
                                    </p:anim>
                                    <p:anim calcmode="lin" valueType="num">
                                      <p:cBhvr>
                                        <p:cTn id="39" dur="1000" fill="hold"/>
                                        <p:tgtEl>
                                          <p:spTgt spid="20"/>
                                        </p:tgtEl>
                                        <p:attrNameLst>
                                          <p:attrName>style.rotation</p:attrName>
                                        </p:attrNameLst>
                                      </p:cBhvr>
                                      <p:tavLst>
                                        <p:tav tm="0">
                                          <p:val>
                                            <p:fltVal val="90"/>
                                          </p:val>
                                        </p:tav>
                                        <p:tav tm="100000">
                                          <p:val>
                                            <p:fltVal val="0"/>
                                          </p:val>
                                        </p:tav>
                                      </p:tavLst>
                                    </p:anim>
                                    <p:animEffect transition="in" filter="fade">
                                      <p:cBhvr>
                                        <p:cTn id="40" dur="1000"/>
                                        <p:tgtEl>
                                          <p:spTgt spid="20"/>
                                        </p:tgtEl>
                                      </p:cBhvr>
                                    </p:animEffect>
                                  </p:childTnLst>
                                </p:cTn>
                              </p:par>
                              <p:par>
                                <p:cTn id="41" presetID="31"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1000" fill="hold"/>
                                        <p:tgtEl>
                                          <p:spTgt spid="22"/>
                                        </p:tgtEl>
                                        <p:attrNameLst>
                                          <p:attrName>ppt_w</p:attrName>
                                        </p:attrNameLst>
                                      </p:cBhvr>
                                      <p:tavLst>
                                        <p:tav tm="0">
                                          <p:val>
                                            <p:fltVal val="0"/>
                                          </p:val>
                                        </p:tav>
                                        <p:tav tm="100000">
                                          <p:val>
                                            <p:strVal val="#ppt_w"/>
                                          </p:val>
                                        </p:tav>
                                      </p:tavLst>
                                    </p:anim>
                                    <p:anim calcmode="lin" valueType="num">
                                      <p:cBhvr>
                                        <p:cTn id="44" dur="1000" fill="hold"/>
                                        <p:tgtEl>
                                          <p:spTgt spid="22"/>
                                        </p:tgtEl>
                                        <p:attrNameLst>
                                          <p:attrName>ppt_h</p:attrName>
                                        </p:attrNameLst>
                                      </p:cBhvr>
                                      <p:tavLst>
                                        <p:tav tm="0">
                                          <p:val>
                                            <p:fltVal val="0"/>
                                          </p:val>
                                        </p:tav>
                                        <p:tav tm="100000">
                                          <p:val>
                                            <p:strVal val="#ppt_h"/>
                                          </p:val>
                                        </p:tav>
                                      </p:tavLst>
                                    </p:anim>
                                    <p:anim calcmode="lin" valueType="num">
                                      <p:cBhvr>
                                        <p:cTn id="45" dur="1000" fill="hold"/>
                                        <p:tgtEl>
                                          <p:spTgt spid="22"/>
                                        </p:tgtEl>
                                        <p:attrNameLst>
                                          <p:attrName>style.rotation</p:attrName>
                                        </p:attrNameLst>
                                      </p:cBhvr>
                                      <p:tavLst>
                                        <p:tav tm="0">
                                          <p:val>
                                            <p:fltVal val="90"/>
                                          </p:val>
                                        </p:tav>
                                        <p:tav tm="100000">
                                          <p:val>
                                            <p:fltVal val="0"/>
                                          </p:val>
                                        </p:tav>
                                      </p:tavLst>
                                    </p:anim>
                                    <p:animEffect transition="in" filter="fade">
                                      <p:cBhvr>
                                        <p:cTn id="46" dur="1000"/>
                                        <p:tgtEl>
                                          <p:spTgt spid="22"/>
                                        </p:tgtEl>
                                      </p:cBhvr>
                                    </p:animEffect>
                                  </p:childTnLst>
                                </p:cTn>
                              </p:par>
                              <p:par>
                                <p:cTn id="47" presetID="31" presetClass="entr" presetSubtype="0" fill="hold" nodeType="with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1000" fill="hold"/>
                                        <p:tgtEl>
                                          <p:spTgt spid="18"/>
                                        </p:tgtEl>
                                        <p:attrNameLst>
                                          <p:attrName>ppt_w</p:attrName>
                                        </p:attrNameLst>
                                      </p:cBhvr>
                                      <p:tavLst>
                                        <p:tav tm="0">
                                          <p:val>
                                            <p:fltVal val="0"/>
                                          </p:val>
                                        </p:tav>
                                        <p:tav tm="100000">
                                          <p:val>
                                            <p:strVal val="#ppt_w"/>
                                          </p:val>
                                        </p:tav>
                                      </p:tavLst>
                                    </p:anim>
                                    <p:anim calcmode="lin" valueType="num">
                                      <p:cBhvr>
                                        <p:cTn id="50" dur="1000" fill="hold"/>
                                        <p:tgtEl>
                                          <p:spTgt spid="18"/>
                                        </p:tgtEl>
                                        <p:attrNameLst>
                                          <p:attrName>ppt_h</p:attrName>
                                        </p:attrNameLst>
                                      </p:cBhvr>
                                      <p:tavLst>
                                        <p:tav tm="0">
                                          <p:val>
                                            <p:fltVal val="0"/>
                                          </p:val>
                                        </p:tav>
                                        <p:tav tm="100000">
                                          <p:val>
                                            <p:strVal val="#ppt_h"/>
                                          </p:val>
                                        </p:tav>
                                      </p:tavLst>
                                    </p:anim>
                                    <p:anim calcmode="lin" valueType="num">
                                      <p:cBhvr>
                                        <p:cTn id="51" dur="1000" fill="hold"/>
                                        <p:tgtEl>
                                          <p:spTgt spid="18"/>
                                        </p:tgtEl>
                                        <p:attrNameLst>
                                          <p:attrName>style.rotation</p:attrName>
                                        </p:attrNameLst>
                                      </p:cBhvr>
                                      <p:tavLst>
                                        <p:tav tm="0">
                                          <p:val>
                                            <p:fltVal val="90"/>
                                          </p:val>
                                        </p:tav>
                                        <p:tav tm="100000">
                                          <p:val>
                                            <p:fltVal val="0"/>
                                          </p:val>
                                        </p:tav>
                                      </p:tavLst>
                                    </p:anim>
                                    <p:animEffect transition="in" filter="fade">
                                      <p:cBhvr>
                                        <p:cTn id="52" dur="1000"/>
                                        <p:tgtEl>
                                          <p:spTgt spid="18"/>
                                        </p:tgtEl>
                                      </p:cBhvr>
                                    </p:animEffect>
                                  </p:childTnLst>
                                </p:cTn>
                              </p:par>
                              <p:par>
                                <p:cTn id="53" presetID="31" presetClass="entr" presetSubtype="0"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p:cTn id="55" dur="1000" fill="hold"/>
                                        <p:tgtEl>
                                          <p:spTgt spid="23"/>
                                        </p:tgtEl>
                                        <p:attrNameLst>
                                          <p:attrName>ppt_w</p:attrName>
                                        </p:attrNameLst>
                                      </p:cBhvr>
                                      <p:tavLst>
                                        <p:tav tm="0">
                                          <p:val>
                                            <p:fltVal val="0"/>
                                          </p:val>
                                        </p:tav>
                                        <p:tav tm="100000">
                                          <p:val>
                                            <p:strVal val="#ppt_w"/>
                                          </p:val>
                                        </p:tav>
                                      </p:tavLst>
                                    </p:anim>
                                    <p:anim calcmode="lin" valueType="num">
                                      <p:cBhvr>
                                        <p:cTn id="56" dur="1000" fill="hold"/>
                                        <p:tgtEl>
                                          <p:spTgt spid="23"/>
                                        </p:tgtEl>
                                        <p:attrNameLst>
                                          <p:attrName>ppt_h</p:attrName>
                                        </p:attrNameLst>
                                      </p:cBhvr>
                                      <p:tavLst>
                                        <p:tav tm="0">
                                          <p:val>
                                            <p:fltVal val="0"/>
                                          </p:val>
                                        </p:tav>
                                        <p:tav tm="100000">
                                          <p:val>
                                            <p:strVal val="#ppt_h"/>
                                          </p:val>
                                        </p:tav>
                                      </p:tavLst>
                                    </p:anim>
                                    <p:anim calcmode="lin" valueType="num">
                                      <p:cBhvr>
                                        <p:cTn id="57" dur="1000" fill="hold"/>
                                        <p:tgtEl>
                                          <p:spTgt spid="23"/>
                                        </p:tgtEl>
                                        <p:attrNameLst>
                                          <p:attrName>style.rotation</p:attrName>
                                        </p:attrNameLst>
                                      </p:cBhvr>
                                      <p:tavLst>
                                        <p:tav tm="0">
                                          <p:val>
                                            <p:fltVal val="90"/>
                                          </p:val>
                                        </p:tav>
                                        <p:tav tm="100000">
                                          <p:val>
                                            <p:fltVal val="0"/>
                                          </p:val>
                                        </p:tav>
                                      </p:tavLst>
                                    </p:anim>
                                    <p:animEffect transition="in" filter="fade">
                                      <p:cBhvr>
                                        <p:cTn id="58" dur="1000"/>
                                        <p:tgtEl>
                                          <p:spTgt spid="23"/>
                                        </p:tgtEl>
                                      </p:cBhvr>
                                    </p:animEffect>
                                  </p:childTnLst>
                                </p:cTn>
                              </p:par>
                              <p:par>
                                <p:cTn id="59" presetID="31" presetClass="entr" presetSubtype="0" fill="hold" nodeType="withEffect">
                                  <p:stCondLst>
                                    <p:cond delay="0"/>
                                  </p:stCondLst>
                                  <p:childTnLst>
                                    <p:set>
                                      <p:cBhvr>
                                        <p:cTn id="60" dur="1" fill="hold">
                                          <p:stCondLst>
                                            <p:cond delay="0"/>
                                          </p:stCondLst>
                                        </p:cTn>
                                        <p:tgtEl>
                                          <p:spTgt spid="2050"/>
                                        </p:tgtEl>
                                        <p:attrNameLst>
                                          <p:attrName>style.visibility</p:attrName>
                                        </p:attrNameLst>
                                      </p:cBhvr>
                                      <p:to>
                                        <p:strVal val="visible"/>
                                      </p:to>
                                    </p:set>
                                    <p:anim calcmode="lin" valueType="num">
                                      <p:cBhvr>
                                        <p:cTn id="61" dur="1000" fill="hold"/>
                                        <p:tgtEl>
                                          <p:spTgt spid="2050"/>
                                        </p:tgtEl>
                                        <p:attrNameLst>
                                          <p:attrName>ppt_w</p:attrName>
                                        </p:attrNameLst>
                                      </p:cBhvr>
                                      <p:tavLst>
                                        <p:tav tm="0">
                                          <p:val>
                                            <p:fltVal val="0"/>
                                          </p:val>
                                        </p:tav>
                                        <p:tav tm="100000">
                                          <p:val>
                                            <p:strVal val="#ppt_w"/>
                                          </p:val>
                                        </p:tav>
                                      </p:tavLst>
                                    </p:anim>
                                    <p:anim calcmode="lin" valueType="num">
                                      <p:cBhvr>
                                        <p:cTn id="62" dur="1000" fill="hold"/>
                                        <p:tgtEl>
                                          <p:spTgt spid="2050"/>
                                        </p:tgtEl>
                                        <p:attrNameLst>
                                          <p:attrName>ppt_h</p:attrName>
                                        </p:attrNameLst>
                                      </p:cBhvr>
                                      <p:tavLst>
                                        <p:tav tm="0">
                                          <p:val>
                                            <p:fltVal val="0"/>
                                          </p:val>
                                        </p:tav>
                                        <p:tav tm="100000">
                                          <p:val>
                                            <p:strVal val="#ppt_h"/>
                                          </p:val>
                                        </p:tav>
                                      </p:tavLst>
                                    </p:anim>
                                    <p:anim calcmode="lin" valueType="num">
                                      <p:cBhvr>
                                        <p:cTn id="63" dur="1000" fill="hold"/>
                                        <p:tgtEl>
                                          <p:spTgt spid="2050"/>
                                        </p:tgtEl>
                                        <p:attrNameLst>
                                          <p:attrName>style.rotation</p:attrName>
                                        </p:attrNameLst>
                                      </p:cBhvr>
                                      <p:tavLst>
                                        <p:tav tm="0">
                                          <p:val>
                                            <p:fltVal val="90"/>
                                          </p:val>
                                        </p:tav>
                                        <p:tav tm="100000">
                                          <p:val>
                                            <p:fltVal val="0"/>
                                          </p:val>
                                        </p:tav>
                                      </p:tavLst>
                                    </p:anim>
                                    <p:animEffect transition="in" filter="fade">
                                      <p:cBhvr>
                                        <p:cTn id="64" dur="1000"/>
                                        <p:tgtEl>
                                          <p:spTgt spid="2050"/>
                                        </p:tgtEl>
                                      </p:cBhvr>
                                    </p:animEffect>
                                  </p:childTnLst>
                                </p:cTn>
                              </p:par>
                              <p:par>
                                <p:cTn id="65" presetID="31" presetClass="entr" presetSubtype="0" fill="hold" nodeType="with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1000" fill="hold"/>
                                        <p:tgtEl>
                                          <p:spTgt spid="26"/>
                                        </p:tgtEl>
                                        <p:attrNameLst>
                                          <p:attrName>ppt_w</p:attrName>
                                        </p:attrNameLst>
                                      </p:cBhvr>
                                      <p:tavLst>
                                        <p:tav tm="0">
                                          <p:val>
                                            <p:fltVal val="0"/>
                                          </p:val>
                                        </p:tav>
                                        <p:tav tm="100000">
                                          <p:val>
                                            <p:strVal val="#ppt_w"/>
                                          </p:val>
                                        </p:tav>
                                      </p:tavLst>
                                    </p:anim>
                                    <p:anim calcmode="lin" valueType="num">
                                      <p:cBhvr>
                                        <p:cTn id="68" dur="1000" fill="hold"/>
                                        <p:tgtEl>
                                          <p:spTgt spid="26"/>
                                        </p:tgtEl>
                                        <p:attrNameLst>
                                          <p:attrName>ppt_h</p:attrName>
                                        </p:attrNameLst>
                                      </p:cBhvr>
                                      <p:tavLst>
                                        <p:tav tm="0">
                                          <p:val>
                                            <p:fltVal val="0"/>
                                          </p:val>
                                        </p:tav>
                                        <p:tav tm="100000">
                                          <p:val>
                                            <p:strVal val="#ppt_h"/>
                                          </p:val>
                                        </p:tav>
                                      </p:tavLst>
                                    </p:anim>
                                    <p:anim calcmode="lin" valueType="num">
                                      <p:cBhvr>
                                        <p:cTn id="69" dur="1000" fill="hold"/>
                                        <p:tgtEl>
                                          <p:spTgt spid="26"/>
                                        </p:tgtEl>
                                        <p:attrNameLst>
                                          <p:attrName>style.rotation</p:attrName>
                                        </p:attrNameLst>
                                      </p:cBhvr>
                                      <p:tavLst>
                                        <p:tav tm="0">
                                          <p:val>
                                            <p:fltVal val="90"/>
                                          </p:val>
                                        </p:tav>
                                        <p:tav tm="100000">
                                          <p:val>
                                            <p:fltVal val="0"/>
                                          </p:val>
                                        </p:tav>
                                      </p:tavLst>
                                    </p:anim>
                                    <p:animEffect transition="in" filter="fade">
                                      <p:cBhvr>
                                        <p:cTn id="70" dur="1000"/>
                                        <p:tgtEl>
                                          <p:spTgt spid="26"/>
                                        </p:tgtEl>
                                      </p:cBhvr>
                                    </p:animEffect>
                                  </p:childTnLst>
                                </p:cTn>
                              </p:par>
                              <p:par>
                                <p:cTn id="71" presetID="31" presetClass="entr" presetSubtype="0" fill="hold" nodeType="withEffect">
                                  <p:stCondLst>
                                    <p:cond delay="0"/>
                                  </p:stCondLst>
                                  <p:childTnLst>
                                    <p:set>
                                      <p:cBhvr>
                                        <p:cTn id="72" dur="1" fill="hold">
                                          <p:stCondLst>
                                            <p:cond delay="0"/>
                                          </p:stCondLst>
                                        </p:cTn>
                                        <p:tgtEl>
                                          <p:spTgt spid="28"/>
                                        </p:tgtEl>
                                        <p:attrNameLst>
                                          <p:attrName>style.visibility</p:attrName>
                                        </p:attrNameLst>
                                      </p:cBhvr>
                                      <p:to>
                                        <p:strVal val="visible"/>
                                      </p:to>
                                    </p:set>
                                    <p:anim calcmode="lin" valueType="num">
                                      <p:cBhvr>
                                        <p:cTn id="73" dur="1000" fill="hold"/>
                                        <p:tgtEl>
                                          <p:spTgt spid="28"/>
                                        </p:tgtEl>
                                        <p:attrNameLst>
                                          <p:attrName>ppt_w</p:attrName>
                                        </p:attrNameLst>
                                      </p:cBhvr>
                                      <p:tavLst>
                                        <p:tav tm="0">
                                          <p:val>
                                            <p:fltVal val="0"/>
                                          </p:val>
                                        </p:tav>
                                        <p:tav tm="100000">
                                          <p:val>
                                            <p:strVal val="#ppt_w"/>
                                          </p:val>
                                        </p:tav>
                                      </p:tavLst>
                                    </p:anim>
                                    <p:anim calcmode="lin" valueType="num">
                                      <p:cBhvr>
                                        <p:cTn id="74" dur="1000" fill="hold"/>
                                        <p:tgtEl>
                                          <p:spTgt spid="28"/>
                                        </p:tgtEl>
                                        <p:attrNameLst>
                                          <p:attrName>ppt_h</p:attrName>
                                        </p:attrNameLst>
                                      </p:cBhvr>
                                      <p:tavLst>
                                        <p:tav tm="0">
                                          <p:val>
                                            <p:fltVal val="0"/>
                                          </p:val>
                                        </p:tav>
                                        <p:tav tm="100000">
                                          <p:val>
                                            <p:strVal val="#ppt_h"/>
                                          </p:val>
                                        </p:tav>
                                      </p:tavLst>
                                    </p:anim>
                                    <p:anim calcmode="lin" valueType="num">
                                      <p:cBhvr>
                                        <p:cTn id="75" dur="1000" fill="hold"/>
                                        <p:tgtEl>
                                          <p:spTgt spid="28"/>
                                        </p:tgtEl>
                                        <p:attrNameLst>
                                          <p:attrName>style.rotation</p:attrName>
                                        </p:attrNameLst>
                                      </p:cBhvr>
                                      <p:tavLst>
                                        <p:tav tm="0">
                                          <p:val>
                                            <p:fltVal val="90"/>
                                          </p:val>
                                        </p:tav>
                                        <p:tav tm="100000">
                                          <p:val>
                                            <p:fltVal val="0"/>
                                          </p:val>
                                        </p:tav>
                                      </p:tavLst>
                                    </p:anim>
                                    <p:animEffect transition="in" filter="fade">
                                      <p:cBhvr>
                                        <p:cTn id="76" dur="1000"/>
                                        <p:tgtEl>
                                          <p:spTgt spid="28"/>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3"/>
                                        </p:tgtEl>
                                        <p:attrNameLst>
                                          <p:attrName>style.visibility</p:attrName>
                                        </p:attrNameLst>
                                      </p:cBhvr>
                                      <p:to>
                                        <p:strVal val="visible"/>
                                      </p:to>
                                    </p:set>
                                    <p:anim calcmode="lin" valueType="num">
                                      <p:cBhvr>
                                        <p:cTn id="79" dur="1000" fill="hold"/>
                                        <p:tgtEl>
                                          <p:spTgt spid="3"/>
                                        </p:tgtEl>
                                        <p:attrNameLst>
                                          <p:attrName>ppt_w</p:attrName>
                                        </p:attrNameLst>
                                      </p:cBhvr>
                                      <p:tavLst>
                                        <p:tav tm="0">
                                          <p:val>
                                            <p:fltVal val="0"/>
                                          </p:val>
                                        </p:tav>
                                        <p:tav tm="100000">
                                          <p:val>
                                            <p:strVal val="#ppt_w"/>
                                          </p:val>
                                        </p:tav>
                                      </p:tavLst>
                                    </p:anim>
                                    <p:anim calcmode="lin" valueType="num">
                                      <p:cBhvr>
                                        <p:cTn id="80" dur="1000" fill="hold"/>
                                        <p:tgtEl>
                                          <p:spTgt spid="3"/>
                                        </p:tgtEl>
                                        <p:attrNameLst>
                                          <p:attrName>ppt_h</p:attrName>
                                        </p:attrNameLst>
                                      </p:cBhvr>
                                      <p:tavLst>
                                        <p:tav tm="0">
                                          <p:val>
                                            <p:fltVal val="0"/>
                                          </p:val>
                                        </p:tav>
                                        <p:tav tm="100000">
                                          <p:val>
                                            <p:strVal val="#ppt_h"/>
                                          </p:val>
                                        </p:tav>
                                      </p:tavLst>
                                    </p:anim>
                                    <p:anim calcmode="lin" valueType="num">
                                      <p:cBhvr>
                                        <p:cTn id="81" dur="1000" fill="hold"/>
                                        <p:tgtEl>
                                          <p:spTgt spid="3"/>
                                        </p:tgtEl>
                                        <p:attrNameLst>
                                          <p:attrName>style.rotation</p:attrName>
                                        </p:attrNameLst>
                                      </p:cBhvr>
                                      <p:tavLst>
                                        <p:tav tm="0">
                                          <p:val>
                                            <p:fltVal val="90"/>
                                          </p:val>
                                        </p:tav>
                                        <p:tav tm="100000">
                                          <p:val>
                                            <p:fltVal val="0"/>
                                          </p:val>
                                        </p:tav>
                                      </p:tavLst>
                                    </p:anim>
                                    <p:animEffect transition="in" filter="fade">
                                      <p:cBhvr>
                                        <p:cTn id="8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txBox="1">
            <a:spLocks/>
          </p:cNvSpPr>
          <p:nvPr/>
        </p:nvSpPr>
        <p:spPr bwMode="auto">
          <a:xfrm>
            <a:off x="392113" y="1196752"/>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The Warm Home Discount scheme</a:t>
            </a:r>
            <a:endParaRPr lang="en-GB" altLang="en-US" sz="3200" b="1" dirty="0">
              <a:solidFill>
                <a:schemeClr val="tx2"/>
              </a:solidFill>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6" name="Rectangle 5"/>
          <p:cNvSpPr/>
          <p:nvPr/>
        </p:nvSpPr>
        <p:spPr>
          <a:xfrm>
            <a:off x="107504" y="1960379"/>
            <a:ext cx="8856984" cy="4985980"/>
          </a:xfrm>
          <a:prstGeom prst="rect">
            <a:avLst/>
          </a:prstGeom>
        </p:spPr>
        <p:txBody>
          <a:bodyPr wrap="square">
            <a:spAutoFit/>
          </a:bodyPr>
          <a:lstStyle/>
          <a:p>
            <a:pPr marL="342900" indent="-342900">
              <a:buFont typeface="Arial" panose="020B0604020202020204" pitchFamily="34" charset="0"/>
              <a:buChar char="•"/>
              <a:defRPr/>
            </a:pPr>
            <a:r>
              <a:rPr lang="en-GB" sz="2000" dirty="0"/>
              <a:t>The WHD obligates energy suppliers over a certain size to provide direct and indirect support to those in or at risk of fuel poverty in Great Britain.</a:t>
            </a:r>
          </a:p>
          <a:p>
            <a:pPr marL="342900" indent="-342900" fontAlgn="auto">
              <a:spcBef>
                <a:spcPts val="0"/>
              </a:spcBef>
              <a:spcAft>
                <a:spcPts val="0"/>
              </a:spcAft>
              <a:buFont typeface="Arial" panose="020B0604020202020204" pitchFamily="34" charset="0"/>
              <a:buChar char="•"/>
              <a:defRPr/>
            </a:pPr>
            <a:endParaRPr lang="en-GB" sz="2000" dirty="0" smtClean="0"/>
          </a:p>
          <a:p>
            <a:pPr marL="342900" indent="-342900" fontAlgn="auto">
              <a:spcBef>
                <a:spcPts val="0"/>
              </a:spcBef>
              <a:spcAft>
                <a:spcPts val="0"/>
              </a:spcAft>
              <a:buFont typeface="Arial" panose="020B0604020202020204" pitchFamily="34" charset="0"/>
              <a:buChar char="•"/>
              <a:defRPr/>
            </a:pPr>
            <a:r>
              <a:rPr lang="en-GB" sz="2000" dirty="0" smtClean="0"/>
              <a:t>It </a:t>
            </a:r>
            <a:r>
              <a:rPr lang="en-GB" sz="2000" dirty="0"/>
              <a:t>came into effect on 1 April 2011 and has provided over £</a:t>
            </a:r>
            <a:r>
              <a:rPr lang="en-GB" sz="2000" dirty="0" smtClean="0"/>
              <a:t>1.4 </a:t>
            </a:r>
            <a:r>
              <a:rPr lang="en-GB" sz="2000" dirty="0"/>
              <a:t>billion to date with </a:t>
            </a:r>
            <a:r>
              <a:rPr lang="en-GB" sz="2000" dirty="0" smtClean="0"/>
              <a:t> around £320m last year (2015/16).</a:t>
            </a:r>
          </a:p>
          <a:p>
            <a:pPr marL="342900" indent="-342900" fontAlgn="auto">
              <a:spcBef>
                <a:spcPts val="0"/>
              </a:spcBef>
              <a:spcAft>
                <a:spcPts val="0"/>
              </a:spcAft>
              <a:buFont typeface="Arial" panose="020B0604020202020204" pitchFamily="34" charset="0"/>
              <a:buChar char="•"/>
              <a:defRPr/>
            </a:pPr>
            <a:endParaRPr lang="en-GB" sz="2000" dirty="0"/>
          </a:p>
          <a:p>
            <a:pPr marL="342900" indent="-342900" fontAlgn="auto">
              <a:spcBef>
                <a:spcPts val="0"/>
              </a:spcBef>
              <a:spcAft>
                <a:spcPts val="0"/>
              </a:spcAft>
              <a:buFont typeface="Arial" panose="020B0604020202020204" pitchFamily="34" charset="0"/>
              <a:buChar char="•"/>
              <a:defRPr/>
            </a:pPr>
            <a:r>
              <a:rPr lang="en-GB" sz="2000" dirty="0" smtClean="0"/>
              <a:t>Around 90% of support delivered under WHD is in the form of £140 rebates on customers’ electricity bills.  </a:t>
            </a:r>
          </a:p>
          <a:p>
            <a:pPr marL="342900" indent="-342900" fontAlgn="auto">
              <a:spcBef>
                <a:spcPts val="0"/>
              </a:spcBef>
              <a:spcAft>
                <a:spcPts val="0"/>
              </a:spcAft>
              <a:buFont typeface="Arial" panose="020B0604020202020204" pitchFamily="34" charset="0"/>
              <a:buChar char="•"/>
              <a:defRPr/>
            </a:pPr>
            <a:endParaRPr lang="en-GB" sz="2000" dirty="0"/>
          </a:p>
          <a:p>
            <a:pPr marL="342900" indent="-342900" fontAlgn="auto">
              <a:spcBef>
                <a:spcPts val="0"/>
              </a:spcBef>
              <a:spcAft>
                <a:spcPts val="0"/>
              </a:spcAft>
              <a:buFont typeface="Arial" panose="020B0604020202020204" pitchFamily="34" charset="0"/>
              <a:buChar char="•"/>
              <a:defRPr/>
            </a:pPr>
            <a:r>
              <a:rPr lang="en-GB" sz="2000" dirty="0"/>
              <a:t>Within </a:t>
            </a:r>
            <a:r>
              <a:rPr lang="en-GB" sz="2000" dirty="0" smtClean="0"/>
              <a:t>the </a:t>
            </a:r>
            <a:r>
              <a:rPr lang="en-GB" sz="2000" dirty="0"/>
              <a:t>Industry Initiative element </a:t>
            </a:r>
            <a:r>
              <a:rPr lang="en-GB" sz="2000" dirty="0" smtClean="0"/>
              <a:t>suppliers can spend </a:t>
            </a:r>
            <a:r>
              <a:rPr lang="en-GB" sz="2000" dirty="0"/>
              <a:t>a maximum of £30m </a:t>
            </a:r>
            <a:r>
              <a:rPr lang="en-GB" sz="2000" dirty="0" smtClean="0"/>
              <a:t>per </a:t>
            </a:r>
            <a:r>
              <a:rPr lang="en-GB" sz="2000" dirty="0"/>
              <a:t>year on other forms of support to benefit fuel poor and vulnerable households.</a:t>
            </a:r>
          </a:p>
          <a:p>
            <a:pPr marL="342900" indent="-342900" fontAlgn="auto">
              <a:spcBef>
                <a:spcPts val="0"/>
              </a:spcBef>
              <a:spcAft>
                <a:spcPts val="0"/>
              </a:spcAft>
              <a:buFont typeface="Arial" panose="020B0604020202020204" pitchFamily="34" charset="0"/>
              <a:buChar char="•"/>
              <a:defRPr/>
            </a:pPr>
            <a:endParaRPr lang="en-GB" sz="2000" dirty="0"/>
          </a:p>
          <a:p>
            <a:pPr marL="342900" indent="-342900" fontAlgn="auto">
              <a:spcBef>
                <a:spcPts val="0"/>
              </a:spcBef>
              <a:spcAft>
                <a:spcPts val="0"/>
              </a:spcAft>
              <a:buFont typeface="Arial" panose="020B0604020202020204" pitchFamily="34" charset="0"/>
              <a:buChar char="•"/>
              <a:defRPr/>
            </a:pPr>
            <a:r>
              <a:rPr lang="en-GB" sz="2000" dirty="0"/>
              <a:t>Spending on IIs has ranged from £20.1m to £22.3m each year over the first four years of the scheme.</a:t>
            </a:r>
          </a:p>
          <a:p>
            <a:pPr fontAlgn="auto">
              <a:spcBef>
                <a:spcPts val="0"/>
              </a:spcBef>
              <a:spcAft>
                <a:spcPts val="0"/>
              </a:spcAft>
              <a:defRPr/>
            </a:pPr>
            <a:endParaRPr lang="en-US" dirty="0">
              <a:latin typeface="+mn-lt"/>
              <a:cs typeface="+mn-cs"/>
            </a:endParaRPr>
          </a:p>
        </p:txBody>
      </p:sp>
    </p:spTree>
    <p:extLst>
      <p:ext uri="{BB962C8B-B14F-4D97-AF65-F5344CB8AC3E}">
        <p14:creationId xmlns:p14="http://schemas.microsoft.com/office/powerpoint/2010/main" val="483541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txBox="1">
            <a:spLocks/>
          </p:cNvSpPr>
          <p:nvPr/>
        </p:nvSpPr>
        <p:spPr bwMode="auto">
          <a:xfrm>
            <a:off x="392113" y="1124744"/>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Elements of the WHD scheme</a:t>
            </a:r>
            <a:endParaRPr lang="en-GB" altLang="en-US" sz="3200" b="1" dirty="0">
              <a:solidFill>
                <a:schemeClr val="tx2"/>
              </a:solidFill>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6" name="Rectangle 5"/>
          <p:cNvSpPr/>
          <p:nvPr/>
        </p:nvSpPr>
        <p:spPr>
          <a:xfrm>
            <a:off x="163324" y="1700808"/>
            <a:ext cx="8856984" cy="6647974"/>
          </a:xfrm>
          <a:prstGeom prst="rect">
            <a:avLst/>
          </a:prstGeom>
        </p:spPr>
        <p:txBody>
          <a:bodyPr wrap="square">
            <a:spAutoFit/>
          </a:bodyPr>
          <a:lstStyle/>
          <a:p>
            <a:pPr fontAlgn="auto">
              <a:spcBef>
                <a:spcPts val="0"/>
              </a:spcBef>
              <a:spcAft>
                <a:spcPts val="0"/>
              </a:spcAft>
              <a:defRPr/>
            </a:pPr>
            <a:r>
              <a:rPr lang="en-GB" sz="2000" b="1" dirty="0"/>
              <a:t>Core Group</a:t>
            </a:r>
          </a:p>
          <a:p>
            <a:pPr marL="285750" lvl="1" indent="-285750" fontAlgn="auto">
              <a:spcBef>
                <a:spcPts val="0"/>
              </a:spcBef>
              <a:spcAft>
                <a:spcPts val="0"/>
              </a:spcAft>
              <a:buFont typeface="Arial" panose="020B0604020202020204" pitchFamily="34" charset="0"/>
              <a:buChar char="•"/>
              <a:defRPr/>
            </a:pPr>
            <a:r>
              <a:rPr lang="en-GB" sz="2000" dirty="0"/>
              <a:t>Targeted to pensioners on  Pension Credit</a:t>
            </a:r>
          </a:p>
          <a:p>
            <a:pPr marL="285750" lvl="1" indent="-285750" fontAlgn="auto">
              <a:spcBef>
                <a:spcPts val="0"/>
              </a:spcBef>
              <a:spcAft>
                <a:spcPts val="0"/>
              </a:spcAft>
              <a:buFont typeface="Arial" panose="020B0604020202020204" pitchFamily="34" charset="0"/>
              <a:buChar char="•"/>
              <a:defRPr/>
            </a:pPr>
            <a:r>
              <a:rPr lang="en-GB" sz="2000" dirty="0"/>
              <a:t>Identified through data sharing between DWP and suppliers</a:t>
            </a:r>
          </a:p>
          <a:p>
            <a:pPr lvl="1" indent="-457200" fontAlgn="auto">
              <a:spcBef>
                <a:spcPts val="0"/>
              </a:spcBef>
              <a:spcAft>
                <a:spcPts val="0"/>
              </a:spcAft>
              <a:buFont typeface="Wingdings" panose="05000000000000000000" pitchFamily="2" charset="2"/>
              <a:buChar char="Ø"/>
              <a:defRPr/>
            </a:pPr>
            <a:endParaRPr lang="en-GB" sz="1000" dirty="0"/>
          </a:p>
          <a:p>
            <a:pPr marL="0" lvl="1" fontAlgn="auto">
              <a:spcBef>
                <a:spcPts val="0"/>
              </a:spcBef>
              <a:spcAft>
                <a:spcPts val="0"/>
              </a:spcAft>
              <a:defRPr/>
            </a:pPr>
            <a:r>
              <a:rPr lang="en-GB" sz="2000" b="1" dirty="0"/>
              <a:t>Broader Group</a:t>
            </a:r>
          </a:p>
          <a:p>
            <a:pPr marL="285750" lvl="1" indent="-285750" fontAlgn="auto">
              <a:spcBef>
                <a:spcPts val="0"/>
              </a:spcBef>
              <a:spcAft>
                <a:spcPts val="0"/>
              </a:spcAft>
              <a:buFont typeface="Arial" panose="020B0604020202020204" pitchFamily="34" charset="0"/>
              <a:buChar char="•"/>
              <a:defRPr/>
            </a:pPr>
            <a:r>
              <a:rPr lang="en-GB" sz="2000" dirty="0"/>
              <a:t>Mandatory Criteria –  low income benefits  or low income (working or child tax credits) AND vulnerability e.g. child under 5 or a disability</a:t>
            </a:r>
          </a:p>
          <a:p>
            <a:pPr marL="285750" lvl="1" indent="-285750" fontAlgn="auto">
              <a:spcBef>
                <a:spcPts val="0"/>
              </a:spcBef>
              <a:spcAft>
                <a:spcPts val="0"/>
              </a:spcAft>
              <a:buFont typeface="Arial" panose="020B0604020202020204" pitchFamily="34" charset="0"/>
              <a:buChar char="•"/>
              <a:defRPr/>
            </a:pPr>
            <a:r>
              <a:rPr lang="en-GB" sz="2000" dirty="0"/>
              <a:t>Suppliers can also develop their own additional criteria but must follow the proxy of low income and vulnerability</a:t>
            </a:r>
          </a:p>
          <a:p>
            <a:pPr marL="0" lvl="1" fontAlgn="auto">
              <a:spcBef>
                <a:spcPts val="0"/>
              </a:spcBef>
              <a:spcAft>
                <a:spcPts val="0"/>
              </a:spcAft>
              <a:defRPr/>
            </a:pPr>
            <a:endParaRPr lang="en-GB" sz="1000" dirty="0"/>
          </a:p>
          <a:p>
            <a:pPr marL="0" lvl="1">
              <a:defRPr/>
            </a:pPr>
            <a:r>
              <a:rPr lang="en-GB" sz="2000" b="1" dirty="0"/>
              <a:t>Industry Initiatives </a:t>
            </a:r>
          </a:p>
          <a:p>
            <a:pPr marL="285750" lvl="1" indent="-285750">
              <a:buFont typeface="Arial" panose="020B0604020202020204" pitchFamily="34" charset="0"/>
              <a:buChar char="•"/>
              <a:defRPr/>
            </a:pPr>
            <a:r>
              <a:rPr lang="en-GB" sz="2000" dirty="0"/>
              <a:t>Supplier funded projects to assist those in or at risk of fuel poverty.</a:t>
            </a:r>
            <a:endParaRPr lang="en-US" sz="2000" dirty="0"/>
          </a:p>
          <a:p>
            <a:pPr marL="285750" lvl="1" indent="-285750">
              <a:buFont typeface="Arial" panose="020B0604020202020204" pitchFamily="34" charset="0"/>
              <a:buChar char="•"/>
              <a:defRPr/>
            </a:pPr>
            <a:r>
              <a:rPr lang="en-GB" altLang="en-US" sz="2000" dirty="0"/>
              <a:t>Limited to specific activities - debt advice and assistance, energy efficiency measures, benefit entitlement checks, energy advice and training persons to give energy advice, and </a:t>
            </a:r>
            <a:r>
              <a:rPr lang="en-GB" altLang="en-US" sz="2000" b="1" dirty="0"/>
              <a:t>rebates for park home residents</a:t>
            </a:r>
            <a:r>
              <a:rPr lang="en-GB" altLang="en-US" sz="2000" dirty="0"/>
              <a:t>. (Schedule 4 of the legislation</a:t>
            </a:r>
            <a:r>
              <a:rPr lang="en-GB" altLang="en-US" sz="2000" dirty="0" smtClean="0"/>
              <a:t>).</a:t>
            </a:r>
            <a:endParaRPr lang="en-GB" altLang="en-US" sz="2000" dirty="0"/>
          </a:p>
          <a:p>
            <a:pPr marL="0" lvl="1" fontAlgn="auto">
              <a:spcBef>
                <a:spcPts val="0"/>
              </a:spcBef>
              <a:spcAft>
                <a:spcPts val="0"/>
              </a:spcAft>
              <a:defRPr/>
            </a:pPr>
            <a:endParaRPr lang="en-US" dirty="0"/>
          </a:p>
          <a:p>
            <a:pPr marL="342900" indent="-342900" fontAlgn="auto">
              <a:spcBef>
                <a:spcPts val="0"/>
              </a:spcBef>
              <a:spcAft>
                <a:spcPts val="0"/>
              </a:spcAft>
              <a:buFont typeface="Arial" panose="020B0604020202020204" pitchFamily="34" charset="0"/>
              <a:buChar char="•"/>
              <a:defRPr/>
            </a:pPr>
            <a:endParaRPr lang="en-GB" sz="2400" dirty="0"/>
          </a:p>
          <a:p>
            <a:pPr marL="342900" indent="-342900" fontAlgn="auto">
              <a:spcBef>
                <a:spcPts val="0"/>
              </a:spcBef>
              <a:spcAft>
                <a:spcPts val="0"/>
              </a:spcAft>
              <a:buFont typeface="Arial" panose="020B0604020202020204" pitchFamily="34" charset="0"/>
              <a:buChar char="•"/>
              <a:defRPr/>
            </a:pPr>
            <a:endParaRPr lang="en-GB" sz="2400" dirty="0">
              <a:latin typeface="+mn-lt"/>
              <a:cs typeface="+mn-cs"/>
            </a:endParaRPr>
          </a:p>
          <a:p>
            <a:pPr marL="285750" indent="-285750" fontAlgn="auto">
              <a:spcBef>
                <a:spcPts val="0"/>
              </a:spcBef>
              <a:spcAft>
                <a:spcPts val="0"/>
              </a:spcAft>
              <a:buFont typeface="Wingdings" panose="05000000000000000000" pitchFamily="2" charset="2"/>
              <a:buChar char="q"/>
              <a:defRPr/>
            </a:pPr>
            <a:endParaRPr lang="en-GB" sz="2400" dirty="0">
              <a:latin typeface="+mn-lt"/>
              <a:cs typeface="+mn-cs"/>
            </a:endParaRPr>
          </a:p>
          <a:p>
            <a:pPr fontAlgn="auto">
              <a:spcBef>
                <a:spcPts val="0"/>
              </a:spcBef>
              <a:spcAft>
                <a:spcPts val="0"/>
              </a:spcAft>
              <a:defRPr/>
            </a:pPr>
            <a:endParaRPr lang="en-GB" dirty="0">
              <a:latin typeface="+mn-lt"/>
              <a:cs typeface="+mn-cs"/>
            </a:endParaRPr>
          </a:p>
          <a:p>
            <a:pPr fontAlgn="auto">
              <a:spcBef>
                <a:spcPts val="0"/>
              </a:spcBef>
              <a:spcAft>
                <a:spcPts val="0"/>
              </a:spcAft>
              <a:defRPr/>
            </a:pPr>
            <a:endParaRPr lang="en-US" dirty="0">
              <a:latin typeface="+mn-lt"/>
              <a:cs typeface="+mn-cs"/>
            </a:endParaRPr>
          </a:p>
        </p:txBody>
      </p:sp>
    </p:spTree>
    <p:extLst>
      <p:ext uri="{BB962C8B-B14F-4D97-AF65-F5344CB8AC3E}">
        <p14:creationId xmlns:p14="http://schemas.microsoft.com/office/powerpoint/2010/main" val="215831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txBox="1">
            <a:spLocks/>
          </p:cNvSpPr>
          <p:nvPr/>
        </p:nvSpPr>
        <p:spPr bwMode="auto">
          <a:xfrm>
            <a:off x="251520" y="1067966"/>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Industry Initiatives: Park Homes</a:t>
            </a:r>
            <a:endParaRPr lang="en-GB" altLang="en-US" sz="3200" b="1" dirty="0">
              <a:solidFill>
                <a:schemeClr val="tx2"/>
              </a:solidFill>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6" name="Rectangle 5"/>
          <p:cNvSpPr/>
          <p:nvPr/>
        </p:nvSpPr>
        <p:spPr>
          <a:xfrm>
            <a:off x="107504" y="1724610"/>
            <a:ext cx="8856984" cy="5016758"/>
          </a:xfrm>
          <a:prstGeom prst="rect">
            <a:avLst/>
          </a:prstGeom>
        </p:spPr>
        <p:txBody>
          <a:bodyPr wrap="square">
            <a:spAutoFit/>
          </a:bodyPr>
          <a:lstStyle/>
          <a:p>
            <a:pPr marL="342900" indent="-342900">
              <a:buFont typeface="Arial" panose="020B0604020202020204" pitchFamily="34" charset="0"/>
              <a:buChar char="•"/>
              <a:defRPr/>
            </a:pPr>
            <a:r>
              <a:rPr lang="en-GB" sz="2000" dirty="0" smtClean="0"/>
              <a:t>In Scheme year 5 (2015-16), DECC introduced the option for suppliers to provide rebates to residents in park homes. </a:t>
            </a:r>
          </a:p>
          <a:p>
            <a:pPr>
              <a:defRPr/>
            </a:pPr>
            <a:endParaRPr lang="en-GB" sz="2000" dirty="0" smtClean="0"/>
          </a:p>
          <a:p>
            <a:pPr marL="342900" indent="-342900">
              <a:buFont typeface="Arial" panose="020B0604020202020204" pitchFamily="34" charset="0"/>
              <a:buChar char="•"/>
              <a:defRPr/>
            </a:pPr>
            <a:r>
              <a:rPr lang="en-GB" sz="2000" dirty="0" smtClean="0"/>
              <a:t>Previously</a:t>
            </a:r>
            <a:r>
              <a:rPr lang="en-GB" sz="2000" dirty="0"/>
              <a:t>, </a:t>
            </a:r>
            <a:r>
              <a:rPr lang="en-GB" sz="2000" dirty="0" smtClean="0"/>
              <a:t>park home </a:t>
            </a:r>
            <a:r>
              <a:rPr lang="en-GB" sz="2000" dirty="0"/>
              <a:t>residents were unable to access support under the scheme, since they don't tend to have the same direct relationship with energy suppliers as other domestic energy consumers</a:t>
            </a:r>
            <a:r>
              <a:rPr lang="en-GB" sz="2000" dirty="0" smtClean="0"/>
              <a:t>.</a:t>
            </a:r>
          </a:p>
          <a:p>
            <a:pPr>
              <a:defRPr/>
            </a:pPr>
            <a:endParaRPr lang="en-GB" sz="2000" dirty="0" smtClean="0"/>
          </a:p>
          <a:p>
            <a:pPr marL="342900" indent="-342900">
              <a:buFont typeface="Arial" panose="020B0604020202020204" pitchFamily="34" charset="0"/>
              <a:buChar char="•"/>
              <a:defRPr/>
            </a:pPr>
            <a:r>
              <a:rPr lang="en-GB" sz="2000" dirty="0"/>
              <a:t>A pilot scheme was introduced in autumn 2015 which initially looked to provide around 1000 rebates to residents of </a:t>
            </a:r>
            <a:r>
              <a:rPr lang="en-GB" sz="2000" dirty="0" smtClean="0"/>
              <a:t>park homes </a:t>
            </a:r>
            <a:r>
              <a:rPr lang="en-GB" sz="2000" dirty="0"/>
              <a:t>who met the Core or Broader Group eligibility criteria. </a:t>
            </a:r>
            <a:r>
              <a:rPr lang="en-GB" sz="2000" dirty="0" smtClean="0"/>
              <a:t> These were delivered as cheques rather than a debit on bills. </a:t>
            </a:r>
          </a:p>
          <a:p>
            <a:pPr marL="342900" indent="-342900">
              <a:buFont typeface="Arial" panose="020B0604020202020204" pitchFamily="34" charset="0"/>
              <a:buChar char="•"/>
              <a:defRPr/>
            </a:pPr>
            <a:endParaRPr lang="en-GB" sz="2000" dirty="0" smtClean="0"/>
          </a:p>
          <a:p>
            <a:pPr marL="342900" indent="-342900">
              <a:buFont typeface="Arial" panose="020B0604020202020204" pitchFamily="34" charset="0"/>
              <a:buChar char="•"/>
              <a:defRPr/>
            </a:pPr>
            <a:r>
              <a:rPr lang="en-GB" sz="2000" dirty="0" smtClean="0"/>
              <a:t>DECC have said they would review </a:t>
            </a:r>
            <a:r>
              <a:rPr lang="en-GB" sz="2000" dirty="0"/>
              <a:t>the success of the pilot scheme </a:t>
            </a:r>
            <a:r>
              <a:rPr lang="en-GB" sz="2000" dirty="0" smtClean="0"/>
              <a:t>and </a:t>
            </a:r>
            <a:r>
              <a:rPr lang="en-GB" sz="2000" dirty="0"/>
              <a:t>make necessary </a:t>
            </a:r>
            <a:r>
              <a:rPr lang="en-GB" sz="2000" dirty="0" smtClean="0"/>
              <a:t>adjustments. Should </a:t>
            </a:r>
            <a:r>
              <a:rPr lang="en-GB" sz="2000" dirty="0"/>
              <a:t>the pilot scheme be popular and effective, </a:t>
            </a:r>
            <a:r>
              <a:rPr lang="en-GB" sz="2000" dirty="0" smtClean="0"/>
              <a:t>DECC have stated they would </a:t>
            </a:r>
            <a:r>
              <a:rPr lang="en-GB" sz="2000" dirty="0"/>
              <a:t>encourage suppliers to provide more funding in future years</a:t>
            </a:r>
            <a:r>
              <a:rPr lang="en-GB" sz="2000" dirty="0" smtClean="0"/>
              <a:t>. </a:t>
            </a:r>
            <a:endParaRPr lang="en-US" sz="2000" dirty="0"/>
          </a:p>
        </p:txBody>
      </p:sp>
    </p:spTree>
    <p:extLst>
      <p:ext uri="{BB962C8B-B14F-4D97-AF65-F5344CB8AC3E}">
        <p14:creationId xmlns:p14="http://schemas.microsoft.com/office/powerpoint/2010/main" val="1328945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txBox="1">
            <a:spLocks/>
          </p:cNvSpPr>
          <p:nvPr/>
        </p:nvSpPr>
        <p:spPr bwMode="auto">
          <a:xfrm>
            <a:off x="179512" y="1067966"/>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Industry Initiatives: Park Homes</a:t>
            </a:r>
            <a:endParaRPr lang="en-GB" altLang="en-US" sz="3200" b="1" dirty="0">
              <a:solidFill>
                <a:schemeClr val="tx2"/>
              </a:solidFill>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6" name="Rectangle 5"/>
          <p:cNvSpPr/>
          <p:nvPr/>
        </p:nvSpPr>
        <p:spPr>
          <a:xfrm>
            <a:off x="-36512" y="1499875"/>
            <a:ext cx="9180512" cy="5601533"/>
          </a:xfrm>
          <a:prstGeom prst="rect">
            <a:avLst/>
          </a:prstGeom>
        </p:spPr>
        <p:txBody>
          <a:bodyPr wrap="square">
            <a:spAutoFit/>
          </a:bodyPr>
          <a:lstStyle/>
          <a:p>
            <a:r>
              <a:rPr lang="en-GB" sz="1700" b="1" dirty="0"/>
              <a:t>Why </a:t>
            </a:r>
            <a:r>
              <a:rPr lang="en-GB" sz="1700" b="1" dirty="0" smtClean="0"/>
              <a:t>park homes</a:t>
            </a:r>
            <a:r>
              <a:rPr lang="en-GB" sz="1700" b="1" dirty="0"/>
              <a:t>?</a:t>
            </a:r>
            <a:r>
              <a:rPr lang="en-GB" sz="1700" dirty="0"/>
              <a:t> </a:t>
            </a:r>
          </a:p>
          <a:p>
            <a:pPr marL="342900" indent="-342900">
              <a:buFont typeface="Arial" panose="020B0604020202020204" pitchFamily="34" charset="0"/>
              <a:buChar char="•"/>
            </a:pPr>
            <a:r>
              <a:rPr lang="en-GB" sz="1700" dirty="0"/>
              <a:t>At the last census (2011), almost 160,000 people were reported to be living in approximately 84,000 park homes across 2,000 sites in the </a:t>
            </a:r>
            <a:r>
              <a:rPr lang="en-GB" sz="1700" dirty="0" smtClean="0"/>
              <a:t>UK.  </a:t>
            </a:r>
          </a:p>
          <a:p>
            <a:pPr marL="342900" indent="-342900">
              <a:buFont typeface="Arial" panose="020B0604020202020204" pitchFamily="34" charset="0"/>
              <a:buChar char="•"/>
            </a:pPr>
            <a:endParaRPr lang="en-GB" sz="1700" dirty="0"/>
          </a:p>
          <a:p>
            <a:pPr marL="342900" indent="-342900">
              <a:buFont typeface="Arial" panose="020B0604020202020204" pitchFamily="34" charset="0"/>
              <a:buChar char="•"/>
            </a:pPr>
            <a:r>
              <a:rPr lang="en-GB" sz="1700" dirty="0" smtClean="0"/>
              <a:t>Park homes can be thermally </a:t>
            </a:r>
            <a:r>
              <a:rPr lang="en-GB" sz="1700" dirty="0"/>
              <a:t>inefficient and more expensive to heat. Heating is also usually through electricity or LPG which are more expensive forms of energy. </a:t>
            </a:r>
            <a:endParaRPr lang="en-GB" sz="1700" dirty="0" smtClean="0"/>
          </a:p>
          <a:p>
            <a:pPr marL="342900" indent="-342900">
              <a:buFont typeface="Arial" panose="020B0604020202020204" pitchFamily="34" charset="0"/>
              <a:buChar char="•"/>
            </a:pPr>
            <a:endParaRPr lang="en-GB" sz="1700" dirty="0"/>
          </a:p>
          <a:p>
            <a:pPr marL="342900" indent="-342900">
              <a:buFont typeface="Arial" panose="020B0604020202020204" pitchFamily="34" charset="0"/>
              <a:buChar char="•"/>
            </a:pPr>
            <a:r>
              <a:rPr lang="en-GB" sz="1700" dirty="0" smtClean="0"/>
              <a:t>Those living in mobile homes are often older, and likely to be vulnerable during cold weather. Average monthly incomes are also believed to be around a third of the UK average. </a:t>
            </a:r>
          </a:p>
          <a:p>
            <a:pPr marL="342900" indent="-342900">
              <a:buFont typeface="Arial" panose="020B0604020202020204" pitchFamily="34" charset="0"/>
              <a:buChar char="•"/>
            </a:pPr>
            <a:endParaRPr lang="en-GB" sz="1700" dirty="0"/>
          </a:p>
          <a:p>
            <a:pPr marL="342900" indent="-342900">
              <a:buFont typeface="Arial" panose="020B0604020202020204" pitchFamily="34" charset="0"/>
              <a:buChar char="•"/>
            </a:pPr>
            <a:r>
              <a:rPr lang="en-GB" sz="1700" dirty="0" smtClean="0"/>
              <a:t>These residents also don’t tend to benefit from the ECO scheme (208 </a:t>
            </a:r>
            <a:r>
              <a:rPr lang="en-GB" sz="1700" dirty="0"/>
              <a:t>park home </a:t>
            </a:r>
            <a:r>
              <a:rPr lang="en-GB" sz="1700" dirty="0" smtClean="0"/>
              <a:t>EWI)</a:t>
            </a:r>
          </a:p>
          <a:p>
            <a:endParaRPr lang="en-GB" sz="1700" dirty="0"/>
          </a:p>
          <a:p>
            <a:r>
              <a:rPr lang="en-GB" sz="1700" b="1" dirty="0" smtClean="0"/>
              <a:t>Who was involved?</a:t>
            </a:r>
          </a:p>
          <a:p>
            <a:pPr marL="342900" indent="-342900">
              <a:buFont typeface="Arial" panose="020B0604020202020204" pitchFamily="34" charset="0"/>
              <a:buChar char="•"/>
            </a:pPr>
            <a:r>
              <a:rPr lang="en-GB" sz="1700" dirty="0" smtClean="0"/>
              <a:t>7 suppliers financed </a:t>
            </a:r>
            <a:r>
              <a:rPr lang="en-GB" sz="1700" dirty="0"/>
              <a:t>the pilot, and Charis </a:t>
            </a:r>
            <a:r>
              <a:rPr lang="en-GB" sz="1700" dirty="0" smtClean="0"/>
              <a:t>Grants </a:t>
            </a:r>
            <a:r>
              <a:rPr lang="en-GB" sz="1700" dirty="0"/>
              <a:t>was the chosen delivery partner and assessed applications and issued the rebates. </a:t>
            </a:r>
            <a:endParaRPr lang="en-GB" sz="1700" dirty="0" smtClean="0"/>
          </a:p>
          <a:p>
            <a:pPr marL="342900" indent="-342900">
              <a:buFont typeface="Arial" panose="020B0604020202020204" pitchFamily="34" charset="0"/>
              <a:buChar char="•"/>
            </a:pPr>
            <a:endParaRPr lang="en-GB" sz="1700" dirty="0"/>
          </a:p>
          <a:p>
            <a:pPr marL="342900" indent="-342900">
              <a:buFont typeface="Arial" panose="020B0604020202020204" pitchFamily="34" charset="0"/>
              <a:buChar char="•"/>
            </a:pPr>
            <a:r>
              <a:rPr lang="en-GB" sz="1700" dirty="0" smtClean="0"/>
              <a:t>The communications and referrals were supported by Home Energy Scotland and the National Association of Park Home Residents.</a:t>
            </a:r>
          </a:p>
          <a:p>
            <a:pPr marL="342900" indent="-342900">
              <a:buFont typeface="Arial" panose="020B0604020202020204" pitchFamily="34" charset="0"/>
              <a:buChar char="•"/>
            </a:pPr>
            <a:endParaRPr lang="en-GB" sz="1700" dirty="0" smtClean="0"/>
          </a:p>
          <a:p>
            <a:pPr marL="342900" lvl="0" indent="-342900">
              <a:buFont typeface="Arial" panose="020B0604020202020204" pitchFamily="34" charset="0"/>
              <a:buChar char="•"/>
            </a:pPr>
            <a:r>
              <a:rPr lang="en-GB" sz="1700" dirty="0"/>
              <a:t>Charis targeted specific sites across GB including in England, Scotland and Wales. </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610348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txBox="1">
            <a:spLocks/>
          </p:cNvSpPr>
          <p:nvPr/>
        </p:nvSpPr>
        <p:spPr bwMode="auto">
          <a:xfrm>
            <a:off x="107504" y="1211982"/>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Anecdotal feedback</a:t>
            </a:r>
            <a:endParaRPr lang="en-GB" altLang="en-US" sz="3200" b="1" dirty="0">
              <a:solidFill>
                <a:schemeClr val="tx2"/>
              </a:solidFill>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4" name="Rectangle 3"/>
          <p:cNvSpPr/>
          <p:nvPr/>
        </p:nvSpPr>
        <p:spPr>
          <a:xfrm>
            <a:off x="47296" y="1916832"/>
            <a:ext cx="9096703" cy="4401205"/>
          </a:xfrm>
          <a:prstGeom prst="rect">
            <a:avLst/>
          </a:prstGeom>
        </p:spPr>
        <p:txBody>
          <a:bodyPr wrap="square">
            <a:spAutoFit/>
          </a:bodyPr>
          <a:lstStyle/>
          <a:p>
            <a:pPr marL="285750" lvl="0" indent="-285750">
              <a:buFont typeface="Arial" panose="020B0604020202020204" pitchFamily="34" charset="0"/>
              <a:buChar char="•"/>
            </a:pPr>
            <a:r>
              <a:rPr lang="en-GB" sz="2000" dirty="0"/>
              <a:t>It was initially relatively difficult to engage with some residents as there was </a:t>
            </a:r>
            <a:r>
              <a:rPr lang="en-GB" sz="2000" dirty="0" smtClean="0"/>
              <a:t>scepticism </a:t>
            </a:r>
            <a:r>
              <a:rPr lang="en-GB" sz="2000" dirty="0"/>
              <a:t>about offers of ‘free’ assistance. </a:t>
            </a:r>
            <a:endParaRPr lang="en-GB" sz="2000" dirty="0" smtClean="0"/>
          </a:p>
          <a:p>
            <a:pPr marL="285750" lvl="0" indent="-285750">
              <a:buFont typeface="Arial" panose="020B0604020202020204" pitchFamily="34" charset="0"/>
              <a:buChar char="•"/>
            </a:pPr>
            <a:endParaRPr lang="en-GB" sz="2000" dirty="0"/>
          </a:p>
          <a:p>
            <a:pPr marL="285750" lvl="0" indent="-285750">
              <a:buFont typeface="Arial" panose="020B0604020202020204" pitchFamily="34" charset="0"/>
              <a:buChar char="•"/>
            </a:pPr>
            <a:r>
              <a:rPr lang="en-GB" sz="2000" dirty="0" smtClean="0"/>
              <a:t>There </a:t>
            </a:r>
            <a:r>
              <a:rPr lang="en-GB" sz="2000" dirty="0"/>
              <a:t>was a targeted campaign to write to eligible individuals, and encourage them to visit the application site online or to call the helpline. The majority of people applied over the phone rather than online. </a:t>
            </a:r>
            <a:endParaRPr lang="en-GB" sz="2000" dirty="0" smtClean="0"/>
          </a:p>
          <a:p>
            <a:pPr marL="285750" lvl="0" indent="-285750">
              <a:buFont typeface="Arial" panose="020B0604020202020204" pitchFamily="34" charset="0"/>
              <a:buChar char="•"/>
            </a:pPr>
            <a:endParaRPr lang="en-GB" sz="2000" dirty="0"/>
          </a:p>
          <a:p>
            <a:pPr marL="285750" lvl="0" indent="-285750">
              <a:buFont typeface="Arial" panose="020B0604020202020204" pitchFamily="34" charset="0"/>
              <a:buChar char="•"/>
            </a:pPr>
            <a:r>
              <a:rPr lang="en-GB" sz="2000" dirty="0"/>
              <a:t>The vast majority of cheques sent have been redeemed. </a:t>
            </a:r>
            <a:endParaRPr lang="en-GB" sz="2000" dirty="0" smtClean="0"/>
          </a:p>
          <a:p>
            <a:pPr marL="285750" lvl="0" indent="-285750">
              <a:buFont typeface="Arial" panose="020B0604020202020204" pitchFamily="34" charset="0"/>
              <a:buChar char="•"/>
            </a:pPr>
            <a:endParaRPr lang="en-GB" sz="2000" dirty="0"/>
          </a:p>
          <a:p>
            <a:pPr marL="285750" lvl="0" indent="-285750">
              <a:buFont typeface="Arial" panose="020B0604020202020204" pitchFamily="34" charset="0"/>
              <a:buChar char="•"/>
            </a:pPr>
            <a:r>
              <a:rPr lang="en-GB" sz="2000" dirty="0"/>
              <a:t>This II saw a number of suppliers working together which acted to mitigate </a:t>
            </a:r>
            <a:r>
              <a:rPr lang="en-GB" sz="2000" dirty="0" smtClean="0"/>
              <a:t>risks and helped get the pilot up and running. </a:t>
            </a:r>
          </a:p>
          <a:p>
            <a:pPr marL="285750" lvl="0" indent="-285750">
              <a:buFont typeface="Arial" panose="020B0604020202020204" pitchFamily="34" charset="0"/>
              <a:buChar char="•"/>
            </a:pPr>
            <a:endParaRPr lang="en-GB" sz="2000" dirty="0"/>
          </a:p>
          <a:p>
            <a:pPr marL="285750" lvl="0" indent="-285750">
              <a:buFont typeface="Arial" panose="020B0604020202020204" pitchFamily="34" charset="0"/>
              <a:buChar char="•"/>
            </a:pPr>
            <a:r>
              <a:rPr lang="en-GB" sz="2000" dirty="0" smtClean="0"/>
              <a:t>Better </a:t>
            </a:r>
            <a:r>
              <a:rPr lang="en-GB" sz="2000" dirty="0"/>
              <a:t>than expected </a:t>
            </a:r>
            <a:r>
              <a:rPr lang="en-GB" sz="2000" dirty="0" smtClean="0"/>
              <a:t>results also </a:t>
            </a:r>
            <a:r>
              <a:rPr lang="en-GB" sz="2000" dirty="0"/>
              <a:t>allowed the scheme to expand with another supplier becoming involved near the end. </a:t>
            </a:r>
          </a:p>
        </p:txBody>
      </p:sp>
    </p:spTree>
    <p:extLst>
      <p:ext uri="{BB962C8B-B14F-4D97-AF65-F5344CB8AC3E}">
        <p14:creationId xmlns:p14="http://schemas.microsoft.com/office/powerpoint/2010/main" val="584244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txBox="1">
            <a:spLocks/>
          </p:cNvSpPr>
          <p:nvPr/>
        </p:nvSpPr>
        <p:spPr bwMode="auto">
          <a:xfrm>
            <a:off x="392113" y="1052736"/>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How will WHD evolve? </a:t>
            </a:r>
            <a:endParaRPr lang="en-GB" altLang="en-US" sz="3200" b="1" dirty="0">
              <a:solidFill>
                <a:schemeClr val="tx2"/>
              </a:solidFill>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6" name="Rectangle 5"/>
          <p:cNvSpPr/>
          <p:nvPr/>
        </p:nvSpPr>
        <p:spPr>
          <a:xfrm>
            <a:off x="107504" y="1642730"/>
            <a:ext cx="8856984" cy="5401479"/>
          </a:xfrm>
          <a:prstGeom prst="rect">
            <a:avLst/>
          </a:prstGeom>
        </p:spPr>
        <p:txBody>
          <a:bodyPr wrap="square">
            <a:spAutoFit/>
          </a:bodyPr>
          <a:lstStyle/>
          <a:p>
            <a:pPr marL="342900" indent="-342900">
              <a:buFont typeface="Arial" panose="020B0604020202020204" pitchFamily="34" charset="0"/>
              <a:buChar char="•"/>
            </a:pPr>
            <a:r>
              <a:rPr lang="en-GB" sz="1900" dirty="0"/>
              <a:t>The UK government </a:t>
            </a:r>
            <a:r>
              <a:rPr lang="en-GB" sz="1900" dirty="0" smtClean="0"/>
              <a:t>confirmed </a:t>
            </a:r>
            <a:r>
              <a:rPr lang="en-GB" sz="1900" dirty="0"/>
              <a:t>WHD will be extended until 2020-2021. DECC issued a consultation on the future policy direction, which has now closed.  We anticipate their response in </a:t>
            </a:r>
            <a:r>
              <a:rPr lang="en-GB" sz="1900" dirty="0" smtClean="0"/>
              <a:t>July.</a:t>
            </a:r>
          </a:p>
          <a:p>
            <a:pPr marL="342900" indent="-342900">
              <a:buFont typeface="Arial" panose="020B0604020202020204" pitchFamily="34" charset="0"/>
              <a:buChar char="•"/>
            </a:pPr>
            <a:endParaRPr lang="en-GB" sz="1900" dirty="0" smtClean="0"/>
          </a:p>
          <a:p>
            <a:pPr marL="342900" lvl="0" indent="-342900">
              <a:buFont typeface="Arial" panose="020B0604020202020204" pitchFamily="34" charset="0"/>
              <a:buChar char="•"/>
            </a:pPr>
            <a:r>
              <a:rPr lang="en-GB" sz="1900" dirty="0" smtClean="0"/>
              <a:t>DECC’s consultation proposed minimal </a:t>
            </a:r>
            <a:r>
              <a:rPr lang="en-GB" sz="1900" dirty="0"/>
              <a:t>changes to the scheme </a:t>
            </a:r>
            <a:r>
              <a:rPr lang="en-GB" sz="1900" dirty="0" smtClean="0"/>
              <a:t>next year (2016/17), </a:t>
            </a:r>
            <a:r>
              <a:rPr lang="en-GB" sz="1900" dirty="0"/>
              <a:t>keeping the eligibility for the Core and Broader Groups and the amount of the rebate the </a:t>
            </a:r>
            <a:r>
              <a:rPr lang="en-GB" sz="1900" dirty="0" smtClean="0"/>
              <a:t>same.</a:t>
            </a:r>
          </a:p>
          <a:p>
            <a:pPr marL="342900" lvl="0" indent="-342900">
              <a:buFont typeface="Arial" panose="020B0604020202020204" pitchFamily="34" charset="0"/>
              <a:buChar char="•"/>
            </a:pPr>
            <a:endParaRPr lang="en-GB" sz="1900" dirty="0"/>
          </a:p>
          <a:p>
            <a:pPr marL="342900" lvl="0" indent="-342900">
              <a:buFont typeface="Arial" panose="020B0604020202020204" pitchFamily="34" charset="0"/>
              <a:buChar char="•"/>
            </a:pPr>
            <a:r>
              <a:rPr lang="en-GB" sz="1900" dirty="0" smtClean="0"/>
              <a:t>They proposed the idea that suppliers have the option </a:t>
            </a:r>
            <a:r>
              <a:rPr lang="en-GB" sz="1900" dirty="0"/>
              <a:t>to achieve part of their Industry Initiatives spend through contributing to a central pot of </a:t>
            </a:r>
            <a:r>
              <a:rPr lang="en-GB" sz="1900" dirty="0" smtClean="0"/>
              <a:t>funding. </a:t>
            </a:r>
          </a:p>
          <a:p>
            <a:pPr marL="342900" lvl="0" indent="-342900">
              <a:buFont typeface="Arial" panose="020B0604020202020204" pitchFamily="34" charset="0"/>
              <a:buChar char="•"/>
            </a:pPr>
            <a:endParaRPr lang="en-GB" sz="1900" dirty="0"/>
          </a:p>
          <a:p>
            <a:pPr marL="342900" lvl="0" indent="-342900">
              <a:buFont typeface="Arial" panose="020B0604020202020204" pitchFamily="34" charset="0"/>
              <a:buChar char="•"/>
            </a:pPr>
            <a:r>
              <a:rPr lang="en-GB" sz="1900" dirty="0" smtClean="0"/>
              <a:t>Broader </a:t>
            </a:r>
            <a:r>
              <a:rPr lang="en-GB" sz="1900" dirty="0"/>
              <a:t>changes to the scheme in </a:t>
            </a:r>
            <a:r>
              <a:rPr lang="en-GB" sz="1900" dirty="0" smtClean="0"/>
              <a:t>2017/18 – making better use of data sharing to find those most in need. </a:t>
            </a:r>
          </a:p>
          <a:p>
            <a:pPr marL="342900" lvl="0" indent="-342900">
              <a:buFont typeface="Arial" panose="020B0604020202020204" pitchFamily="34" charset="0"/>
              <a:buChar char="•"/>
            </a:pPr>
            <a:endParaRPr lang="en-GB" sz="1900" dirty="0" smtClean="0"/>
          </a:p>
          <a:p>
            <a:pPr marL="342900" lvl="0" indent="-342900">
              <a:buFont typeface="Arial" panose="020B0604020202020204" pitchFamily="34" charset="0"/>
              <a:buChar char="•"/>
            </a:pPr>
            <a:r>
              <a:rPr lang="en-GB" sz="1900" dirty="0"/>
              <a:t>Spending on debt assistance has increased from 58% of the total Industry Initiative spend in year 1 to 72% of spend in year 4</a:t>
            </a:r>
            <a:r>
              <a:rPr lang="en-GB" sz="1900" dirty="0" smtClean="0"/>
              <a:t>. Therefore government proposed a cap of 50%.  This could mean more support for other IIs.</a:t>
            </a:r>
          </a:p>
          <a:p>
            <a:pPr marL="342900" lvl="0" indent="-342900">
              <a:buFont typeface="Arial" panose="020B0604020202020204" pitchFamily="34" charset="0"/>
              <a:buChar char="•"/>
            </a:pPr>
            <a:endParaRPr lang="en-GB" sz="2200" dirty="0"/>
          </a:p>
        </p:txBody>
      </p:sp>
    </p:spTree>
    <p:extLst>
      <p:ext uri="{BB962C8B-B14F-4D97-AF65-F5344CB8AC3E}">
        <p14:creationId xmlns:p14="http://schemas.microsoft.com/office/powerpoint/2010/main" val="744515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txBox="1">
            <a:spLocks/>
          </p:cNvSpPr>
          <p:nvPr/>
        </p:nvSpPr>
        <p:spPr bwMode="auto">
          <a:xfrm>
            <a:off x="392113" y="1139974"/>
            <a:ext cx="8229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sz="3200" b="1" dirty="0" smtClean="0">
                <a:solidFill>
                  <a:schemeClr val="tx2"/>
                </a:solidFill>
              </a:rPr>
              <a:t>How will WHD evolve beyond next year? </a:t>
            </a:r>
            <a:endParaRPr lang="en-GB" altLang="en-US" sz="3200" b="1" dirty="0">
              <a:solidFill>
                <a:schemeClr val="tx2"/>
              </a:solidFill>
            </a:endParaRPr>
          </a:p>
        </p:txBody>
      </p:sp>
      <p:sp>
        <p:nvSpPr>
          <p:cNvPr id="2" name="BJPseudoFooter"/>
          <p:cNvSpPr txBox="1"/>
          <p:nvPr>
            <p:custDataLst>
              <p:tags r:id="rId1"/>
            </p:custDataLst>
          </p:nvPr>
        </p:nvSpPr>
        <p:spPr>
          <a:xfrm>
            <a:off x="127000" y="6445190"/>
            <a:ext cx="8890000" cy="400110"/>
          </a:xfrm>
          <a:prstGeom prst="rect">
            <a:avLst/>
          </a:prstGeom>
          <a:noFill/>
        </p:spPr>
        <p:txBody>
          <a:bodyPr vert="horz" rtlCol="0">
            <a:spAutoFit/>
          </a:bodyPr>
          <a:lstStyle/>
          <a:p>
            <a:pPr algn="r"/>
            <a:r>
              <a:rPr lang="en-GB" sz="900" smtClean="0">
                <a:solidFill>
                  <a:srgbClr val="000000"/>
                </a:solidFill>
                <a:latin typeface="Verdana"/>
              </a:rPr>
              <a:t>        </a:t>
            </a:r>
            <a:r>
              <a:rPr lang="en-GB" sz="1100" smtClean="0">
                <a:solidFill>
                  <a:srgbClr val="000000"/>
                </a:solidFill>
                <a:latin typeface="Calibri"/>
              </a:rPr>
              <a:t>
</a:t>
            </a:r>
            <a:r>
              <a:rPr lang="en-GB" sz="900" smtClean="0">
                <a:solidFill>
                  <a:srgbClr val="000000"/>
                </a:solidFill>
                <a:latin typeface="Verdana"/>
              </a:rPr>
              <a:t>  </a:t>
            </a:r>
            <a:endParaRPr lang="en-GB" sz="900">
              <a:solidFill>
                <a:srgbClr val="000000"/>
              </a:solidFill>
              <a:latin typeface="Verdana"/>
            </a:endParaRPr>
          </a:p>
        </p:txBody>
      </p:sp>
      <p:sp>
        <p:nvSpPr>
          <p:cNvPr id="6" name="Rectangle 5"/>
          <p:cNvSpPr/>
          <p:nvPr/>
        </p:nvSpPr>
        <p:spPr>
          <a:xfrm>
            <a:off x="107504" y="1760904"/>
            <a:ext cx="8856984" cy="5355312"/>
          </a:xfrm>
          <a:prstGeom prst="rect">
            <a:avLst/>
          </a:prstGeom>
        </p:spPr>
        <p:txBody>
          <a:bodyPr wrap="square">
            <a:spAutoFit/>
          </a:bodyPr>
          <a:lstStyle/>
          <a:p>
            <a:pPr marL="342900" indent="-342900">
              <a:buFont typeface="Arial" panose="020B0604020202020204" pitchFamily="34" charset="0"/>
              <a:buChar char="•"/>
            </a:pPr>
            <a:r>
              <a:rPr lang="en-GB" sz="2000" dirty="0" smtClean="0"/>
              <a:t>The Core Group involves the sharing of government data such that those eligible receive the support without having to proactively do anything.  Over </a:t>
            </a:r>
            <a:r>
              <a:rPr lang="en-GB" sz="2000" dirty="0"/>
              <a:t>a million pensioner households </a:t>
            </a:r>
            <a:r>
              <a:rPr lang="en-GB" sz="2000" dirty="0" smtClean="0"/>
              <a:t>receive </a:t>
            </a:r>
            <a:r>
              <a:rPr lang="en-GB" sz="2000" dirty="0"/>
              <a:t>WHD rebates in this </a:t>
            </a:r>
            <a:r>
              <a:rPr lang="en-GB" sz="2000" dirty="0" smtClean="0"/>
              <a:t>way</a:t>
            </a:r>
            <a:r>
              <a:rPr lang="en-GB" sz="2000" dirty="0"/>
              <a:t>.</a:t>
            </a:r>
            <a:endParaRPr lang="en-GB" sz="2000" dirty="0" smtClean="0"/>
          </a:p>
          <a:p>
            <a:pPr marL="342900" indent="-342900">
              <a:buFont typeface="Arial" panose="020B0604020202020204" pitchFamily="34" charset="0"/>
              <a:buChar char="•"/>
            </a:pPr>
            <a:endParaRPr lang="en-GB" sz="2000" i="1" dirty="0" smtClean="0"/>
          </a:p>
          <a:p>
            <a:pPr marL="342900" indent="-342900">
              <a:buFont typeface="Arial" panose="020B0604020202020204" pitchFamily="34" charset="0"/>
              <a:buChar char="•"/>
            </a:pPr>
            <a:r>
              <a:rPr lang="en-GB" sz="2000" dirty="0" smtClean="0"/>
              <a:t>Relying </a:t>
            </a:r>
            <a:r>
              <a:rPr lang="en-GB" sz="2000" dirty="0"/>
              <a:t>on citizens to </a:t>
            </a:r>
            <a:r>
              <a:rPr lang="en-GB" sz="2000" dirty="0" smtClean="0"/>
              <a:t>apply for support can result </a:t>
            </a:r>
            <a:r>
              <a:rPr lang="en-GB" sz="2000" dirty="0"/>
              <a:t>in some people missing-out, and </a:t>
            </a:r>
            <a:r>
              <a:rPr lang="en-GB" sz="2000" dirty="0" smtClean="0"/>
              <a:t>often </a:t>
            </a:r>
            <a:r>
              <a:rPr lang="en-GB" sz="2000" dirty="0"/>
              <a:t>these are the most </a:t>
            </a:r>
            <a:r>
              <a:rPr lang="en-GB" sz="2000" dirty="0" smtClean="0"/>
              <a:t>vulnerable.</a:t>
            </a:r>
          </a:p>
          <a:p>
            <a:pPr marL="342900" indent="-342900">
              <a:buFont typeface="Arial" panose="020B0604020202020204" pitchFamily="34" charset="0"/>
              <a:buChar char="•"/>
            </a:pPr>
            <a:endParaRPr lang="en-GB" sz="2000" i="1" dirty="0"/>
          </a:p>
          <a:p>
            <a:pPr marL="342900" indent="-342900">
              <a:buFont typeface="Arial" panose="020B0604020202020204" pitchFamily="34" charset="0"/>
              <a:buChar char="•"/>
            </a:pPr>
            <a:r>
              <a:rPr lang="en-GB" sz="2000" dirty="0" smtClean="0"/>
              <a:t>In </a:t>
            </a:r>
            <a:r>
              <a:rPr lang="en-GB" sz="2000" dirty="0"/>
              <a:t>the Cabinet Office’s consultation on the Better use of data in </a:t>
            </a:r>
            <a:r>
              <a:rPr lang="en-GB" sz="2000" dirty="0" smtClean="0"/>
              <a:t>government they proposed ‘a </a:t>
            </a:r>
            <a:r>
              <a:rPr lang="en-GB" sz="2000" dirty="0"/>
              <a:t>new measure that would allow a wider group of citizens to benefit from automatic energy bill rebates for the first time. In particular, low-income citizens of working age and families with children</a:t>
            </a:r>
            <a:r>
              <a:rPr lang="en-GB" sz="2000" dirty="0" smtClean="0"/>
              <a:t>.’</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The data sets could include HMRC tax credit data and basic property </a:t>
            </a:r>
            <a:r>
              <a:rPr lang="en-GB" sz="2000" dirty="0" smtClean="0"/>
              <a:t>characteristics data </a:t>
            </a:r>
            <a:r>
              <a:rPr lang="en-GB" sz="2000" dirty="0"/>
              <a:t>held by the Valuation Office Agency and DECC, and data relating to homes off </a:t>
            </a:r>
            <a:r>
              <a:rPr lang="en-GB" sz="2000" dirty="0" smtClean="0"/>
              <a:t>the gas </a:t>
            </a:r>
            <a:r>
              <a:rPr lang="en-GB" sz="2000" dirty="0"/>
              <a:t>grid.</a:t>
            </a:r>
          </a:p>
          <a:p>
            <a:pPr marL="342900" indent="-342900">
              <a:buFont typeface="Arial" panose="020B0604020202020204" pitchFamily="34" charset="0"/>
              <a:buChar char="•"/>
            </a:pPr>
            <a:endParaRPr lang="en-GB" sz="2000" dirty="0" smtClean="0"/>
          </a:p>
          <a:p>
            <a:pPr marL="342900" lvl="0" indent="-342900">
              <a:buFont typeface="Arial" panose="020B0604020202020204" pitchFamily="34" charset="0"/>
              <a:buChar char="•"/>
            </a:pPr>
            <a:endParaRPr lang="en-GB" sz="2200" dirty="0"/>
          </a:p>
        </p:txBody>
      </p:sp>
    </p:spTree>
    <p:extLst>
      <p:ext uri="{BB962C8B-B14F-4D97-AF65-F5344CB8AC3E}">
        <p14:creationId xmlns:p14="http://schemas.microsoft.com/office/powerpoint/2010/main" val="41650558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Lst>
</file>

<file path=ppt/theme/theme1.xml><?xml version="1.0" encoding="utf-8"?>
<a:theme xmlns:a="http://schemas.openxmlformats.org/drawingml/2006/main" name="PresentationEServe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irstSlide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stSlide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PresentationEServe" ma:contentTypeID="0x01010054329798907CD64EA37E5B7E439EA8A800B05430B11A59BD45939FDE0F347CB51C" ma:contentTypeVersion="2" ma:contentTypeDescription="This is used for creating presentations" ma:contentTypeScope="" ma:versionID="bd4bba096fa27cfaba58c39e10e8dbb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sisl xmlns:xsi="http://www.w3.org/2001/XMLSchema-instance" xmlns:xsd="http://www.w3.org/2001/XMLSchema" xmlns="http://www.boldonjames.com/2008/01/sie/internal/label" sislVersion="0" policy="973096ae-7329-4b3b-9368-47aeba6959e1">
  <element uid="id_classification_nonbusiness" value=""/>
</sisl>
</file>

<file path=customXml/item5.xml><?xml version="1.0" encoding="utf-8"?>
<?mso-contentType ?>
<SharedContentType xmlns="Microsoft.SharePoint.Taxonomy.ContentTypeSync" SourceId="69773578-b348-4185-91b0-0c3a7eda8d2a" ContentTypeId="0x01010054329798907CD64EA37E5B7E439EA8A8" PreviousValue="false"/>
</file>

<file path=customXml/itemProps1.xml><?xml version="1.0" encoding="utf-8"?>
<ds:datastoreItem xmlns:ds="http://schemas.openxmlformats.org/officeDocument/2006/customXml" ds:itemID="{F89E1B39-8116-4B9C-8024-210BD1403E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35822CC-F574-4175-901C-8D44B84365AF}">
  <ds:schemaRefs>
    <ds:schemaRef ds:uri="http://schemas.microsoft.com/sharepoint/v3/contenttype/forms"/>
  </ds:schemaRefs>
</ds:datastoreItem>
</file>

<file path=customXml/itemProps3.xml><?xml version="1.0" encoding="utf-8"?>
<ds:datastoreItem xmlns:ds="http://schemas.openxmlformats.org/officeDocument/2006/customXml" ds:itemID="{88C2F127-673C-4F68-988E-EAF4B57D363B}">
  <ds:schemaRef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elements/1.1/"/>
    <ds:schemaRef ds:uri="http://schemas.microsoft.com/office/infopath/2007/PartnerControls"/>
    <ds:schemaRef ds:uri="http://purl.org/dc/dcmitype/"/>
    <ds:schemaRef ds:uri="http://purl.org/dc/terms/"/>
  </ds:schemaRefs>
</ds:datastoreItem>
</file>

<file path=customXml/itemProps4.xml><?xml version="1.0" encoding="utf-8"?>
<ds:datastoreItem xmlns:ds="http://schemas.openxmlformats.org/officeDocument/2006/customXml" ds:itemID="{C6F0C544-E1ED-435A-98C5-E8361056A04F}">
  <ds:schemaRefs>
    <ds:schemaRef ds:uri="http://www.w3.org/2001/XMLSchema"/>
    <ds:schemaRef ds:uri="http://www.boldonjames.com/2008/01/sie/internal/label"/>
  </ds:schemaRefs>
</ds:datastoreItem>
</file>

<file path=customXml/itemProps5.xml><?xml version="1.0" encoding="utf-8"?>
<ds:datastoreItem xmlns:ds="http://schemas.openxmlformats.org/officeDocument/2006/customXml" ds:itemID="{78DF4A90-C9E5-4028-B0FC-14623E46F223}">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PresentationEServe2013</Template>
  <TotalTime>1086</TotalTime>
  <Words>2047</Words>
  <Application>Microsoft Office PowerPoint</Application>
  <PresentationFormat>On-screen Show (4:3)</PresentationFormat>
  <Paragraphs>191</Paragraphs>
  <Slides>17</Slides>
  <Notes>17</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PresentationEServe2013</vt:lpstr>
      <vt:lpstr>FirstSlideMaster</vt:lpstr>
      <vt:lpstr>LastSlideMaster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Ofgem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Jenner</dc:creator>
  <cp:lastModifiedBy>David Young</cp:lastModifiedBy>
  <cp:revision>68</cp:revision>
  <cp:lastPrinted>2016-05-25T14:32:16Z</cp:lastPrinted>
  <dcterms:created xsi:type="dcterms:W3CDTF">2016-05-24T09:23:03Z</dcterms:created>
  <dcterms:modified xsi:type="dcterms:W3CDTF">2016-06-29T08:42:39Z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0x01010054329798907CD64EA37E5B7E439EA8A800B05430B11A59BD45939FDE0F347CB51C</vt:lpwstr>
  </property>
  <property fmtid="{D5CDD505-2E9C-101B-9397-08002B2CF9AE}" pid="3" name="docIndexRef">
    <vt:lpwstr>f7cb930b-6a8e-4daf-896a-5fb7c324b8d9</vt:lpwstr>
  </property>
  <property fmtid="{D5CDD505-2E9C-101B-9397-08002B2CF9AE}" pid="4" name="bjSaver">
    <vt:lpwstr>7bVU+Op/sMdVEC17CD8qJSbrFm/vHB8o</vt:lpwstr>
  </property>
  <property fmtid="{D5CDD505-2E9C-101B-9397-08002B2CF9AE}" pid="5" name="bjDocumentLabelXML">
    <vt:lpwstr>&lt;?xml version="1.0" encoding="us-ascii"?&gt;&lt;sisl xmlns:xsi="http://www.w3.org/2001/XMLSchema-instance" xmlns:xsd="http://www.w3.org/2001/XMLSchema" sislVersion="0" policy="973096ae-7329-4b3b-9368-47aeba6959e1" xmlns="http://www.boldonjames.com/2008/01/sie/i</vt:lpwstr>
  </property>
  <property fmtid="{D5CDD505-2E9C-101B-9397-08002B2CF9AE}" pid="6" name="bjDocumentLabelXML-0">
    <vt:lpwstr>nternal/label"&gt;&lt;element uid="id_classification_nonbusiness" value="" /&gt;&lt;/sisl&gt;</vt:lpwstr>
  </property>
  <property fmtid="{D5CDD505-2E9C-101B-9397-08002B2CF9AE}" pid="7" name="bjDocumentSecurityLabel">
    <vt:lpwstr>OFFICIAL</vt:lpwstr>
  </property>
</Properties>
</file>