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18" r:id="rId2"/>
    <p:sldMasterId id="2147483828" r:id="rId3"/>
    <p:sldMasterId id="2147483839" r:id="rId4"/>
    <p:sldMasterId id="2147483849" r:id="rId5"/>
    <p:sldMasterId id="2147483860" r:id="rId6"/>
  </p:sldMasterIdLst>
  <p:notesMasterIdLst>
    <p:notesMasterId r:id="rId23"/>
  </p:notesMasterIdLst>
  <p:handoutMasterIdLst>
    <p:handoutMasterId r:id="rId24"/>
  </p:handoutMasterIdLst>
  <p:sldIdLst>
    <p:sldId id="262" r:id="rId7"/>
    <p:sldId id="290" r:id="rId8"/>
    <p:sldId id="291" r:id="rId9"/>
    <p:sldId id="292" r:id="rId10"/>
    <p:sldId id="293" r:id="rId11"/>
    <p:sldId id="294" r:id="rId12"/>
    <p:sldId id="304" r:id="rId13"/>
    <p:sldId id="296" r:id="rId14"/>
    <p:sldId id="298" r:id="rId15"/>
    <p:sldId id="299" r:id="rId16"/>
    <p:sldId id="297" r:id="rId17"/>
    <p:sldId id="300" r:id="rId18"/>
    <p:sldId id="303" r:id="rId19"/>
    <p:sldId id="302" r:id="rId20"/>
    <p:sldId id="301" r:id="rId21"/>
    <p:sldId id="263" r:id="rId22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498"/>
    <a:srgbClr val="F89728"/>
    <a:srgbClr val="595959"/>
    <a:srgbClr val="B5DB8C"/>
    <a:srgbClr val="54BCEB"/>
    <a:srgbClr val="EC8213"/>
    <a:srgbClr val="898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1" autoAdjust="0"/>
    <p:restoredTop sz="84352" autoAdjust="0"/>
  </p:normalViewPr>
  <p:slideViewPr>
    <p:cSldViewPr>
      <p:cViewPr varScale="1">
        <p:scale>
          <a:sx n="61" d="100"/>
          <a:sy n="61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0"/>
    </p:cViewPr>
  </p:sorterViewPr>
  <p:notesViewPr>
    <p:cSldViewPr>
      <p:cViewPr varScale="1">
        <p:scale>
          <a:sx n="56" d="100"/>
          <a:sy n="56" d="100"/>
        </p:scale>
        <p:origin x="2004" y="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FDED-C8E7-45B2-A364-34E4D9D2E32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C32A4-1958-4BAC-BA4B-0EBF8E2A5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6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E51D9-C019-42FD-A2AD-0D29A5F7BD7E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93FFC-97AA-4478-84A1-84379917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7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130425"/>
            <a:ext cx="4198348" cy="1470025"/>
          </a:xfrm>
        </p:spPr>
        <p:txBody>
          <a:bodyPr>
            <a:noAutofit/>
          </a:bodyPr>
          <a:lstStyle>
            <a:lvl1pPr algn="l">
              <a:defRPr sz="3600" cap="all" baseline="0"/>
            </a:lvl1pPr>
          </a:lstStyle>
          <a:p>
            <a:r>
              <a:rPr lang="en-US" dirty="0" smtClean="0"/>
              <a:t>General </a:t>
            </a:r>
            <a:r>
              <a:rPr lang="en-US" dirty="0" err="1" smtClean="0"/>
              <a:t>slidepack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40" y="3886200"/>
            <a:ext cx="41184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8" descr="logo_co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211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750" y="-4875"/>
            <a:ext cx="470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4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130425"/>
            <a:ext cx="419834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/>
            </a:lvl1pPr>
          </a:lstStyle>
          <a:p>
            <a:r>
              <a:rPr lang="en-US" dirty="0" smtClean="0"/>
              <a:t>Community </a:t>
            </a:r>
            <a:r>
              <a:rPr lang="en-US" dirty="0" err="1" smtClean="0"/>
              <a:t>slidepack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40" y="3886200"/>
            <a:ext cx="411842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8" descr="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211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575" y="0"/>
            <a:ext cx="4706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9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EB4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986971" y="2154365"/>
            <a:ext cx="6321333" cy="3744912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z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y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x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2"/>
              </a:buClr>
            </a:pP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764704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GB" sz="4000" dirty="0" smtClean="0">
                <a:solidFill>
                  <a:schemeClr val="bg1"/>
                </a:solidFill>
              </a:rPr>
              <a:t>CONTENTS SLIDE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92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Normal slide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44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EB4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040" y="20669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SLIDE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09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4038600" cy="35283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7"/>
            <a:ext cx="4038600" cy="35283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2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4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2530624" cy="35283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856" y="2132857"/>
            <a:ext cx="5410944" cy="35283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Pic &amp; text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26163"/>
            <a:ext cx="9144000" cy="742950"/>
          </a:xfrm>
          <a:prstGeom prst="rect">
            <a:avLst/>
          </a:prstGeom>
          <a:solidFill>
            <a:srgbClr val="EB4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5091CD"/>
              </a:solidFill>
            </a:endParaRPr>
          </a:p>
        </p:txBody>
      </p:sp>
      <p:pic>
        <p:nvPicPr>
          <p:cNvPr id="9" name="Picture 6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6172200"/>
            <a:ext cx="1058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5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457200" y="414338"/>
            <a:ext cx="8229600" cy="5607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7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TABLE SLIDE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844675"/>
            <a:ext cx="8229600" cy="33125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373688"/>
            <a:ext cx="8229600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Summary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993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126163"/>
            <a:ext cx="9144000" cy="742950"/>
          </a:xfrm>
          <a:prstGeom prst="rect">
            <a:avLst/>
          </a:prstGeom>
          <a:solidFill>
            <a:srgbClr val="EB4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5091CD"/>
              </a:solidFill>
            </a:endParaRPr>
          </a:p>
        </p:txBody>
      </p:sp>
      <p:pic>
        <p:nvPicPr>
          <p:cNvPr id="20" name="Picture 6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6172200"/>
            <a:ext cx="1058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67"/>
          <p:cNvSpPr/>
          <p:nvPr userDrawn="1"/>
        </p:nvSpPr>
        <p:spPr>
          <a:xfrm>
            <a:off x="457200" y="5157192"/>
            <a:ext cx="8226493" cy="792088"/>
          </a:xfrm>
          <a:prstGeom prst="rect">
            <a:avLst/>
          </a:prstGeom>
          <a:noFill/>
          <a:ln w="25400">
            <a:solidFill>
              <a:srgbClr val="54B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6936"/>
            <a:ext cx="5698976" cy="638944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Project Name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7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6491" y="1772816"/>
            <a:ext cx="2530624" cy="31526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72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372225" y="566935"/>
            <a:ext cx="2314575" cy="952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Client logo</a:t>
            </a:r>
            <a:endParaRPr lang="en-GB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868144" y="1998132"/>
            <a:ext cx="2815480" cy="1430868"/>
          </a:xfrm>
        </p:spPr>
        <p:txBody>
          <a:bodyPr>
            <a:noAutofit/>
          </a:bodyPr>
          <a:lstStyle>
            <a:lvl1pPr marL="0" indent="0" algn="just">
              <a:buNone/>
              <a:defRPr sz="1500" baseline="0"/>
            </a:lvl1pPr>
            <a:lvl2pPr marL="45720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Project description</a:t>
            </a:r>
          </a:p>
        </p:txBody>
      </p:sp>
      <p:sp>
        <p:nvSpPr>
          <p:cNvPr id="74" name="Picture Placeholder 29"/>
          <p:cNvSpPr>
            <a:spLocks noGrp="1"/>
          </p:cNvSpPr>
          <p:nvPr>
            <p:ph type="pic" sz="quarter" idx="18" hasCustomPrompt="1"/>
          </p:nvPr>
        </p:nvSpPr>
        <p:spPr>
          <a:xfrm>
            <a:off x="782296" y="5273140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75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33043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76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9424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77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1519950" y="5273458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78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4068366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79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647570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80" name="TextBox 79"/>
          <p:cNvSpPr txBox="1"/>
          <p:nvPr userDrawn="1"/>
        </p:nvSpPr>
        <p:spPr>
          <a:xfrm>
            <a:off x="3059832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QUARTERLY HIGHLIGHTS:</a:t>
            </a:r>
          </a:p>
        </p:txBody>
      </p:sp>
      <p:graphicFrame>
        <p:nvGraphicFramePr>
          <p:cNvPr id="81" name="Table 80"/>
          <p:cNvGraphicFramePr>
            <a:graphicFrameLocks noGrp="1"/>
          </p:cNvGraphicFramePr>
          <p:nvPr userDrawn="1">
            <p:extLst/>
          </p:nvPr>
        </p:nvGraphicFramePr>
        <p:xfrm>
          <a:off x="3131840" y="2111276"/>
          <a:ext cx="244827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080120"/>
              </a:tblGrid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Value: 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Stage: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% Complete: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" name="TextBox 81"/>
          <p:cNvSpPr txBox="1"/>
          <p:nvPr userDrawn="1"/>
        </p:nvSpPr>
        <p:spPr>
          <a:xfrm>
            <a:off x="3059832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DATA:</a:t>
            </a:r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232848"/>
            <a:ext cx="5698976" cy="287337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54BCEB"/>
                </a:solidFill>
              </a:defRPr>
            </a:lvl1pPr>
          </a:lstStyle>
          <a:p>
            <a:pPr lvl="0"/>
            <a:r>
              <a:rPr lang="en-US" dirty="0" smtClean="0"/>
              <a:t>GAP TEAM:</a:t>
            </a:r>
            <a:endParaRPr lang="en-GB" dirty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131839" y="3584644"/>
            <a:ext cx="5551785" cy="1340838"/>
          </a:xfrm>
        </p:spPr>
        <p:txBody>
          <a:bodyPr>
            <a:normAutofit/>
          </a:bodyPr>
          <a:lstStyle>
            <a:lvl1pPr marL="180975" indent="-180975">
              <a:defRPr sz="14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85" name="TextBox 84"/>
          <p:cNvSpPr txBox="1"/>
          <p:nvPr userDrawn="1"/>
        </p:nvSpPr>
        <p:spPr>
          <a:xfrm>
            <a:off x="5796136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SUMMARY: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2" y="2105870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£££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99991" y="2382274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XXX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499992" y="2672344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6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11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89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986971" y="2154365"/>
            <a:ext cx="6321333" cy="3744912"/>
          </a:xfrm>
          <a:noFill/>
        </p:spPr>
        <p:txBody>
          <a:bodyPr/>
          <a:lstStyle>
            <a:lvl1pPr>
              <a:defRPr/>
            </a:lvl1pPr>
          </a:lstStyle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z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y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x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2"/>
              </a:buClr>
            </a:pP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764704"/>
            <a:ext cx="7772400" cy="136207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GB" sz="4000" dirty="0" smtClean="0">
                <a:solidFill>
                  <a:schemeClr val="bg1"/>
                </a:solidFill>
              </a:rPr>
              <a:t>CONTENTS SLIDE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3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C578AD-C417-4C90-82A6-E4A4BDC188F0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B19-F53B-4BD0-AE16-AC989E93E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48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130425"/>
            <a:ext cx="4198348" cy="1470025"/>
          </a:xfrm>
        </p:spPr>
        <p:txBody>
          <a:bodyPr>
            <a:noAutofit/>
          </a:bodyPr>
          <a:lstStyle>
            <a:lvl1pPr algn="l">
              <a:defRPr sz="3600" cap="all" baseline="0"/>
            </a:lvl1pPr>
          </a:lstStyle>
          <a:p>
            <a:r>
              <a:rPr lang="en-US" dirty="0" smtClean="0"/>
              <a:t>BUSINESS SLIDEPACK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40" y="3886200"/>
            <a:ext cx="41184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8" descr="logo_co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211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9868" y="0"/>
            <a:ext cx="470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7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986971" y="2154365"/>
            <a:ext cx="6321333" cy="3744912"/>
          </a:xfrm>
          <a:noFill/>
        </p:spPr>
        <p:txBody>
          <a:bodyPr/>
          <a:lstStyle>
            <a:lvl1pPr>
              <a:defRPr/>
            </a:lvl1pPr>
          </a:lstStyle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z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y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x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2"/>
              </a:buClr>
            </a:pP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764704"/>
            <a:ext cx="7772400" cy="136207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GB" sz="4000" dirty="0" smtClean="0">
                <a:solidFill>
                  <a:schemeClr val="bg1"/>
                </a:solidFill>
              </a:rPr>
              <a:t>CONTENTS SLIDE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6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Normal slide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45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040" y="2066925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SLIDE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37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sections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4038600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7"/>
            <a:ext cx="4038600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73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 &amp; Text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2530624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856" y="2132857"/>
            <a:ext cx="5410944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18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457200" y="414338"/>
            <a:ext cx="8229600" cy="56070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640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TABLE SLIDE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844675"/>
            <a:ext cx="8229600" cy="33125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373688"/>
            <a:ext cx="8229600" cy="50323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Summary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327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68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4038600" cy="3671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3671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E880-51DC-40F3-A2E2-84FA687967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Normal slide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029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457200" y="5157192"/>
            <a:ext cx="8226493" cy="792088"/>
          </a:xfrm>
          <a:prstGeom prst="rect">
            <a:avLst/>
          </a:prstGeom>
          <a:noFill/>
          <a:ln w="25400">
            <a:solidFill>
              <a:srgbClr val="54B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6936"/>
            <a:ext cx="5698976" cy="638944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Project Name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6491" y="1772816"/>
            <a:ext cx="2530624" cy="31526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372225" y="566935"/>
            <a:ext cx="2314575" cy="952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Client logo</a:t>
            </a:r>
            <a:endParaRPr lang="en-GB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868144" y="1998132"/>
            <a:ext cx="2815480" cy="1430868"/>
          </a:xfrm>
        </p:spPr>
        <p:txBody>
          <a:bodyPr>
            <a:noAutofit/>
          </a:bodyPr>
          <a:lstStyle>
            <a:lvl1pPr marL="0" indent="0" algn="just">
              <a:buNone/>
              <a:defRPr sz="1500" baseline="0"/>
            </a:lvl1pPr>
            <a:lvl2pPr marL="45720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Project description</a:t>
            </a:r>
          </a:p>
        </p:txBody>
      </p:sp>
      <p:sp>
        <p:nvSpPr>
          <p:cNvPr id="43" name="Picture Placeholder 29"/>
          <p:cNvSpPr>
            <a:spLocks noGrp="1"/>
          </p:cNvSpPr>
          <p:nvPr>
            <p:ph type="pic" sz="quarter" idx="18" hasCustomPrompt="1"/>
          </p:nvPr>
        </p:nvSpPr>
        <p:spPr>
          <a:xfrm>
            <a:off x="782296" y="5273140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44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33043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45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9424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1519950" y="5273458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4068366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48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647570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3059832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QUARTERLY HIGHLIGHTS: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 userDrawn="1">
            <p:extLst/>
          </p:nvPr>
        </p:nvGraphicFramePr>
        <p:xfrm>
          <a:off x="3131840" y="2111276"/>
          <a:ext cx="244827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080120"/>
              </a:tblGrid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Value: 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Stage: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% Complete: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 userDrawn="1"/>
        </p:nvSpPr>
        <p:spPr>
          <a:xfrm>
            <a:off x="3059832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DATA: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232848"/>
            <a:ext cx="5698976" cy="287337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54BCEB"/>
                </a:solidFill>
              </a:defRPr>
            </a:lvl1pPr>
          </a:lstStyle>
          <a:p>
            <a:pPr lvl="0"/>
            <a:r>
              <a:rPr lang="en-US" dirty="0" smtClean="0"/>
              <a:t>GAP TEAM:</a:t>
            </a:r>
            <a:endParaRPr lang="en-GB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131839" y="3584644"/>
            <a:ext cx="5551785" cy="1340838"/>
          </a:xfrm>
        </p:spPr>
        <p:txBody>
          <a:bodyPr>
            <a:normAutofit/>
          </a:bodyPr>
          <a:lstStyle>
            <a:lvl1pPr marL="180975" indent="-180975">
              <a:defRPr sz="14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54" name="TextBox 53"/>
          <p:cNvSpPr txBox="1"/>
          <p:nvPr userDrawn="1"/>
        </p:nvSpPr>
        <p:spPr>
          <a:xfrm>
            <a:off x="5796136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SUMMARY: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2" y="2105870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£££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99991" y="2382274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XXX</a:t>
            </a:r>
            <a:endParaRPr 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499992" y="2672344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113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37" y="3886200"/>
            <a:ext cx="41184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6" name="Picture 8" descr="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03" y="295275"/>
            <a:ext cx="211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7888" y="0"/>
            <a:ext cx="4706112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78529" y="2502024"/>
            <a:ext cx="4136436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Ecointeractives</a:t>
            </a:r>
            <a:r>
              <a:rPr lang="en-US" dirty="0" smtClean="0"/>
              <a:t> pack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857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54B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986971" y="2154365"/>
            <a:ext cx="6321333" cy="3744912"/>
          </a:xfrm>
          <a:noFill/>
        </p:spPr>
        <p:txBody>
          <a:bodyPr/>
          <a:lstStyle>
            <a:lvl1pPr>
              <a:defRPr/>
            </a:lvl1pPr>
          </a:lstStyle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z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y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x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2"/>
              </a:buClr>
            </a:pP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764704"/>
            <a:ext cx="7772400" cy="136207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GB" sz="4000" dirty="0" smtClean="0">
                <a:solidFill>
                  <a:schemeClr val="bg1"/>
                </a:solidFill>
              </a:rPr>
              <a:t>CONTENTS SLIDE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46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Normal slide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140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54B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040" y="2066925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SLIDE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92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sections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4038600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7"/>
            <a:ext cx="4038600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21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 &amp; Text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2530624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856" y="2132857"/>
            <a:ext cx="5410944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1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457200" y="414338"/>
            <a:ext cx="8229600" cy="56070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059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TABLE SLIDE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844675"/>
            <a:ext cx="8229600" cy="33125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373688"/>
            <a:ext cx="8229600" cy="50323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Summary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043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57200" y="5157192"/>
            <a:ext cx="8226493" cy="792088"/>
          </a:xfrm>
          <a:prstGeom prst="rect">
            <a:avLst/>
          </a:prstGeom>
          <a:noFill/>
          <a:ln w="25400">
            <a:solidFill>
              <a:srgbClr val="54B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6936"/>
            <a:ext cx="5698976" cy="638944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Project Name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6491" y="1772816"/>
            <a:ext cx="2530624" cy="31526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372225" y="566935"/>
            <a:ext cx="2314575" cy="952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Client logo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868144" y="1998132"/>
            <a:ext cx="2815480" cy="1430868"/>
          </a:xfrm>
        </p:spPr>
        <p:txBody>
          <a:bodyPr>
            <a:noAutofit/>
          </a:bodyPr>
          <a:lstStyle>
            <a:lvl1pPr marL="0" indent="0" algn="just">
              <a:buNone/>
              <a:defRPr sz="1500" baseline="0"/>
            </a:lvl1pPr>
            <a:lvl2pPr marL="45720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Project description</a:t>
            </a:r>
          </a:p>
        </p:txBody>
      </p:sp>
      <p:sp>
        <p:nvSpPr>
          <p:cNvPr id="37" name="Picture Placeholder 29"/>
          <p:cNvSpPr>
            <a:spLocks noGrp="1"/>
          </p:cNvSpPr>
          <p:nvPr>
            <p:ph type="pic" sz="quarter" idx="18" hasCustomPrompt="1"/>
          </p:nvPr>
        </p:nvSpPr>
        <p:spPr>
          <a:xfrm>
            <a:off x="782296" y="5273140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38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33043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3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9424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1519950" y="5273458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4068366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647570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47" name="TextBox 46"/>
          <p:cNvSpPr txBox="1"/>
          <p:nvPr userDrawn="1"/>
        </p:nvSpPr>
        <p:spPr>
          <a:xfrm>
            <a:off x="3059832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QUARTERLY HIGHLIGHTS: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 userDrawn="1">
            <p:extLst/>
          </p:nvPr>
        </p:nvGraphicFramePr>
        <p:xfrm>
          <a:off x="3131840" y="2111276"/>
          <a:ext cx="244827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080120"/>
              </a:tblGrid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Value: 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Stage: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% Complete: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 userDrawn="1"/>
        </p:nvSpPr>
        <p:spPr>
          <a:xfrm>
            <a:off x="3059832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DATA: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232848"/>
            <a:ext cx="5698976" cy="287337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54BCEB"/>
                </a:solidFill>
              </a:defRPr>
            </a:lvl1pPr>
          </a:lstStyle>
          <a:p>
            <a:pPr lvl="0"/>
            <a:r>
              <a:rPr lang="en-US" dirty="0" smtClean="0"/>
              <a:t>GAP TEAM:</a:t>
            </a:r>
            <a:endParaRPr lang="en-GB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131839" y="3584644"/>
            <a:ext cx="5551785" cy="1340838"/>
          </a:xfrm>
        </p:spPr>
        <p:txBody>
          <a:bodyPr>
            <a:normAutofit/>
          </a:bodyPr>
          <a:lstStyle>
            <a:lvl1pPr marL="180975" indent="-180975">
              <a:defRPr sz="14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52" name="TextBox 51"/>
          <p:cNvSpPr txBox="1"/>
          <p:nvPr userDrawn="1"/>
        </p:nvSpPr>
        <p:spPr>
          <a:xfrm>
            <a:off x="5796136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SUMMARY:</a:t>
            </a:r>
          </a:p>
        </p:txBody>
      </p:sp>
    </p:spTree>
    <p:extLst>
      <p:ext uri="{BB962C8B-B14F-4D97-AF65-F5344CB8AC3E}">
        <p14:creationId xmlns:p14="http://schemas.microsoft.com/office/powerpoint/2010/main" val="278037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89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040" y="2066925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SLIDE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89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40" y="3886200"/>
            <a:ext cx="411842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8" descr="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211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9868" y="0"/>
            <a:ext cx="4706112" cy="685800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278529" y="2502024"/>
            <a:ext cx="4136436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Ecointeractives</a:t>
            </a:r>
            <a:r>
              <a:rPr lang="en-US" dirty="0" smtClean="0"/>
              <a:t> pack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94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B5D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986971" y="2154365"/>
            <a:ext cx="6321333" cy="3744912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z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y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x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2"/>
              </a:buClr>
            </a:pP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764704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GB" sz="4000" dirty="0" smtClean="0">
                <a:solidFill>
                  <a:schemeClr val="bg1"/>
                </a:solidFill>
              </a:rPr>
              <a:t>CONTENTS SLIDE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54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Normal slide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753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B5D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040" y="20669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rgbClr val="595959"/>
                </a:solidFill>
              </a:defRPr>
            </a:lvl1pPr>
          </a:lstStyle>
          <a:p>
            <a:r>
              <a:rPr lang="en-GB" dirty="0" smtClean="0"/>
              <a:t>DIVIDER SLIDE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54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sections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4038600" cy="35283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7"/>
            <a:ext cx="4038600" cy="35283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17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 &amp; Text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2530624" cy="35283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856" y="2132857"/>
            <a:ext cx="5410944" cy="35283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41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457200" y="414338"/>
            <a:ext cx="8229600" cy="5607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096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TABLE SLIDE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844675"/>
            <a:ext cx="8229600" cy="331251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373688"/>
            <a:ext cx="8229600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Summary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294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684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4038600" cy="3671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3671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E880-51DC-40F3-A2E2-84FA687967B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65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457200" y="5157192"/>
            <a:ext cx="8226493" cy="792088"/>
          </a:xfrm>
          <a:prstGeom prst="rect">
            <a:avLst/>
          </a:prstGeom>
          <a:noFill/>
          <a:ln w="25400">
            <a:solidFill>
              <a:srgbClr val="54B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6936"/>
            <a:ext cx="5698976" cy="638944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Project Name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6491" y="1772816"/>
            <a:ext cx="2530624" cy="31526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372225" y="566935"/>
            <a:ext cx="2314575" cy="952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Client logo</a:t>
            </a:r>
            <a:endParaRPr lang="en-GB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868144" y="1998132"/>
            <a:ext cx="2815480" cy="1430868"/>
          </a:xfrm>
        </p:spPr>
        <p:txBody>
          <a:bodyPr>
            <a:noAutofit/>
          </a:bodyPr>
          <a:lstStyle>
            <a:lvl1pPr marL="0" indent="0" algn="just">
              <a:buNone/>
              <a:defRPr sz="1500" baseline="0"/>
            </a:lvl1pPr>
            <a:lvl2pPr marL="45720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Project description</a:t>
            </a:r>
          </a:p>
        </p:txBody>
      </p:sp>
      <p:sp>
        <p:nvSpPr>
          <p:cNvPr id="51" name="Picture Placeholder 29"/>
          <p:cNvSpPr>
            <a:spLocks noGrp="1"/>
          </p:cNvSpPr>
          <p:nvPr>
            <p:ph type="pic" sz="quarter" idx="18" hasCustomPrompt="1"/>
          </p:nvPr>
        </p:nvSpPr>
        <p:spPr>
          <a:xfrm>
            <a:off x="782296" y="5273140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52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33043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53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9424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54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1519950" y="5273458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55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4068366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56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647570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3059832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QUARTERLY HIGHLIGHTS:</a:t>
            </a:r>
          </a:p>
        </p:txBody>
      </p:sp>
      <p:graphicFrame>
        <p:nvGraphicFramePr>
          <p:cNvPr id="58" name="Table 57"/>
          <p:cNvGraphicFramePr>
            <a:graphicFrameLocks noGrp="1"/>
          </p:cNvGraphicFramePr>
          <p:nvPr userDrawn="1">
            <p:extLst/>
          </p:nvPr>
        </p:nvGraphicFramePr>
        <p:xfrm>
          <a:off x="3131840" y="2111276"/>
          <a:ext cx="244827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080120"/>
              </a:tblGrid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Value: 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Stage: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% Complete: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 userDrawn="1"/>
        </p:nvSpPr>
        <p:spPr>
          <a:xfrm>
            <a:off x="3059832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DATA:</a:t>
            </a:r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232848"/>
            <a:ext cx="5698976" cy="287337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54BCEB"/>
                </a:solidFill>
              </a:defRPr>
            </a:lvl1pPr>
          </a:lstStyle>
          <a:p>
            <a:pPr lvl="0"/>
            <a:r>
              <a:rPr lang="en-US" dirty="0" smtClean="0"/>
              <a:t>GAP TEAM:</a:t>
            </a:r>
            <a:endParaRPr lang="en-GB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131839" y="3584644"/>
            <a:ext cx="5551785" cy="1340838"/>
          </a:xfrm>
        </p:spPr>
        <p:txBody>
          <a:bodyPr>
            <a:normAutofit/>
          </a:bodyPr>
          <a:lstStyle>
            <a:lvl1pPr marL="180975" indent="-180975">
              <a:defRPr sz="14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62" name="TextBox 61"/>
          <p:cNvSpPr txBox="1"/>
          <p:nvPr userDrawn="1"/>
        </p:nvSpPr>
        <p:spPr>
          <a:xfrm>
            <a:off x="5796136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SUMMARY: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2" y="2105870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£££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99991" y="2382274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XXX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499992" y="2672344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9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sections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4038600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7"/>
            <a:ext cx="4038600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28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6537" y="3886200"/>
            <a:ext cx="41184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8" descr="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03" y="295275"/>
            <a:ext cx="211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763" y="0"/>
            <a:ext cx="4706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0"/>
          <p:cNvSpPr>
            <a:spLocks noGrp="1"/>
          </p:cNvSpPr>
          <p:nvPr>
            <p:ph type="title" hasCustomPrompt="1"/>
          </p:nvPr>
        </p:nvSpPr>
        <p:spPr>
          <a:xfrm>
            <a:off x="278529" y="2502024"/>
            <a:ext cx="4136436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Ecointeractives</a:t>
            </a:r>
            <a:r>
              <a:rPr lang="en-US" dirty="0" smtClean="0"/>
              <a:t> pack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8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986971" y="2154365"/>
            <a:ext cx="6321333" cy="3744912"/>
          </a:xfrm>
          <a:noFill/>
        </p:spPr>
        <p:txBody>
          <a:bodyPr/>
          <a:lstStyle>
            <a:lvl1pPr>
              <a:defRPr/>
            </a:lvl1pPr>
          </a:lstStyle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z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y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x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2"/>
              </a:buClr>
            </a:pP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764704"/>
            <a:ext cx="7772400" cy="136207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GB" sz="4000" dirty="0" smtClean="0">
                <a:solidFill>
                  <a:schemeClr val="bg1"/>
                </a:solidFill>
              </a:rPr>
              <a:t>CONTENTS SLIDE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74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Normal slide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178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040" y="2066925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SLIDE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34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sections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4038600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7"/>
            <a:ext cx="4038600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4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 &amp; Text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2530624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856" y="2132857"/>
            <a:ext cx="5410944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0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457200" y="414338"/>
            <a:ext cx="8229600" cy="56070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038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TABLE SLIDE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844675"/>
            <a:ext cx="8229600" cy="33125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373688"/>
            <a:ext cx="8229600" cy="50323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Summary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784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>
          <a:xfrm>
            <a:off x="457200" y="5157192"/>
            <a:ext cx="8226493" cy="792088"/>
          </a:xfrm>
          <a:prstGeom prst="rect">
            <a:avLst/>
          </a:prstGeom>
          <a:noFill/>
          <a:ln w="25400">
            <a:solidFill>
              <a:srgbClr val="54B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6936"/>
            <a:ext cx="5698976" cy="638944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 smtClean="0"/>
              <a:t>Project Name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6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6491" y="1772816"/>
            <a:ext cx="2530624" cy="31526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6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372225" y="566935"/>
            <a:ext cx="2314575" cy="952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Client logo</a:t>
            </a:r>
            <a:endParaRPr lang="en-GB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868144" y="1998132"/>
            <a:ext cx="2815480" cy="1430868"/>
          </a:xfrm>
        </p:spPr>
        <p:txBody>
          <a:bodyPr>
            <a:noAutofit/>
          </a:bodyPr>
          <a:lstStyle>
            <a:lvl1pPr marL="0" indent="0" algn="just">
              <a:buNone/>
              <a:defRPr sz="1500" baseline="0"/>
            </a:lvl1pPr>
            <a:lvl2pPr marL="45720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Project description</a:t>
            </a:r>
          </a:p>
        </p:txBody>
      </p:sp>
      <p:sp>
        <p:nvSpPr>
          <p:cNvPr id="69" name="Picture Placeholder 29"/>
          <p:cNvSpPr>
            <a:spLocks noGrp="1"/>
          </p:cNvSpPr>
          <p:nvPr>
            <p:ph type="pic" sz="quarter" idx="18" hasCustomPrompt="1"/>
          </p:nvPr>
        </p:nvSpPr>
        <p:spPr>
          <a:xfrm>
            <a:off x="782296" y="5273140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7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33043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71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94249" y="5261798"/>
            <a:ext cx="583200" cy="583200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GB" dirty="0" smtClean="0"/>
              <a:t>Impact icon</a:t>
            </a:r>
            <a:endParaRPr lang="en-GB" dirty="0"/>
          </a:p>
        </p:txBody>
      </p:sp>
      <p:sp>
        <p:nvSpPr>
          <p:cNvPr id="7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1519950" y="5273458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7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4068366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74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647570" y="5262116"/>
            <a:ext cx="1655762" cy="58261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number</a:t>
            </a:r>
            <a:endParaRPr lang="en-GB" dirty="0"/>
          </a:p>
        </p:txBody>
      </p:sp>
      <p:sp>
        <p:nvSpPr>
          <p:cNvPr id="75" name="TextBox 74"/>
          <p:cNvSpPr txBox="1"/>
          <p:nvPr userDrawn="1"/>
        </p:nvSpPr>
        <p:spPr>
          <a:xfrm>
            <a:off x="3059832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QUARTERLY HIGHLIGHTS: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 userDrawn="1">
            <p:extLst/>
          </p:nvPr>
        </p:nvGraphicFramePr>
        <p:xfrm>
          <a:off x="3131840" y="2111276"/>
          <a:ext cx="244827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080120"/>
              </a:tblGrid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Value: 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Project Stage: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% Complete: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7" name="TextBox 76"/>
          <p:cNvSpPr txBox="1"/>
          <p:nvPr userDrawn="1"/>
        </p:nvSpPr>
        <p:spPr>
          <a:xfrm>
            <a:off x="3059832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DATA: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232848"/>
            <a:ext cx="5698976" cy="287337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54BCEB"/>
                </a:solidFill>
              </a:defRPr>
            </a:lvl1pPr>
          </a:lstStyle>
          <a:p>
            <a:pPr lvl="0"/>
            <a:r>
              <a:rPr lang="en-US" dirty="0" smtClean="0"/>
              <a:t>GAP TEAM:</a:t>
            </a:r>
            <a:endParaRPr lang="en-GB" dirty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131839" y="3584644"/>
            <a:ext cx="5551785" cy="1340838"/>
          </a:xfrm>
        </p:spPr>
        <p:txBody>
          <a:bodyPr>
            <a:normAutofit/>
          </a:bodyPr>
          <a:lstStyle>
            <a:lvl1pPr marL="180975" indent="-180975">
              <a:defRPr sz="14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80" name="TextBox 79"/>
          <p:cNvSpPr txBox="1"/>
          <p:nvPr userDrawn="1"/>
        </p:nvSpPr>
        <p:spPr>
          <a:xfrm>
            <a:off x="5796136" y="170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PROJECT SUMMARY: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99992" y="2105870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£££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99991" y="2382274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XXX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499992" y="2672344"/>
            <a:ext cx="1079549" cy="2764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97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 &amp; Text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2530624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856" y="2132857"/>
            <a:ext cx="5410944" cy="35283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457200" y="414338"/>
            <a:ext cx="8229600" cy="56070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25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TABLE SLIDE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844675"/>
            <a:ext cx="8229600" cy="33125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373688"/>
            <a:ext cx="8229600" cy="50323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Summary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20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Normal slide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18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6163"/>
            <a:ext cx="9144000" cy="742950"/>
          </a:xfrm>
          <a:prstGeom prst="rect">
            <a:avLst/>
          </a:prstGeom>
          <a:solidFill>
            <a:srgbClr val="F89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091CD"/>
              </a:solidFill>
            </a:endParaRPr>
          </a:p>
        </p:txBody>
      </p:sp>
      <p:pic>
        <p:nvPicPr>
          <p:cNvPr id="8" name="Picture 6" descr="log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6172200"/>
            <a:ext cx="1058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8570DFA-2F02-4AC5-ACF4-BA24D8F8D4CF}" type="slidenum">
              <a:rPr lang="en-GB" smtClean="0">
                <a:solidFill>
                  <a:prstClr val="white"/>
                </a:solidFill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99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62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D8570DFA-2F02-4AC5-ACF4-BA24D8F8D4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26163"/>
            <a:ext cx="9144000" cy="742950"/>
          </a:xfrm>
          <a:prstGeom prst="rect">
            <a:avLst/>
          </a:prstGeom>
          <a:solidFill>
            <a:srgbClr val="509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091CD"/>
              </a:solidFill>
            </a:endParaRPr>
          </a:p>
        </p:txBody>
      </p:sp>
      <p:pic>
        <p:nvPicPr>
          <p:cNvPr id="10" name="Picture 6" descr="logo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6172200"/>
            <a:ext cx="1058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72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126163"/>
            <a:ext cx="9144000" cy="742950"/>
          </a:xfrm>
          <a:prstGeom prst="rect">
            <a:avLst/>
          </a:prstGeom>
          <a:solidFill>
            <a:srgbClr val="54BC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5091CD"/>
              </a:solidFill>
            </a:endParaRPr>
          </a:p>
        </p:txBody>
      </p:sp>
      <p:pic>
        <p:nvPicPr>
          <p:cNvPr id="10" name="Picture 6" descr="logo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6172200"/>
            <a:ext cx="1058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26163"/>
            <a:ext cx="9144000" cy="742950"/>
          </a:xfrm>
          <a:prstGeom prst="rect">
            <a:avLst/>
          </a:prstGeom>
          <a:solidFill>
            <a:srgbClr val="B4D8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5091CD"/>
              </a:solidFill>
            </a:endParaRPr>
          </a:p>
        </p:txBody>
      </p:sp>
      <p:pic>
        <p:nvPicPr>
          <p:cNvPr id="8" name="Picture 6" descr="logo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6172200"/>
            <a:ext cx="1058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7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D8570DFA-2F02-4AC5-ACF4-BA24D8F8D4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126163"/>
            <a:ext cx="9144000" cy="742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5091CD"/>
              </a:solidFill>
            </a:endParaRPr>
          </a:p>
        </p:txBody>
      </p:sp>
      <p:pic>
        <p:nvPicPr>
          <p:cNvPr id="10" name="Picture 6" descr="logo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6172200"/>
            <a:ext cx="1058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6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Big energy race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EMCAN</a:t>
            </a:r>
          </a:p>
          <a:p>
            <a:r>
              <a:rPr lang="en-GB" dirty="0" smtClean="0"/>
              <a:t>April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0882"/>
            <a:ext cx="9144001" cy="59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085"/>
            <a:ext cx="9144001" cy="59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t="14166" r="29580" b="17500"/>
          <a:stretch/>
        </p:blipFill>
        <p:spPr>
          <a:xfrm>
            <a:off x="-3261321" y="0"/>
            <a:ext cx="12358887" cy="6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530" y="0"/>
            <a:ext cx="153210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igenergyrace.org/editorial_images/1/aimg_1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3292301" y="-3292301"/>
            <a:ext cx="2594918" cy="9179520"/>
          </a:xfrm>
          <a:prstGeom prst="rect">
            <a:avLst/>
          </a:prstGeom>
          <a:gradFill flip="none" rotWithShape="1">
            <a:gsLst>
              <a:gs pos="88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9513" y="58847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Gill Sans MT" panose="020B0502020104020203" pitchFamily="34" charset="0"/>
              </a:rPr>
              <a:t>“Transition </a:t>
            </a:r>
            <a:r>
              <a:rPr lang="en-GB" sz="2400" dirty="0" err="1" smtClean="0">
                <a:latin typeface="Gill Sans MT" panose="020B0502020104020203" pitchFamily="34" charset="0"/>
              </a:rPr>
              <a:t>Belper</a:t>
            </a:r>
            <a:r>
              <a:rPr lang="en-GB" sz="2400" dirty="0" smtClean="0">
                <a:latin typeface="Gill Sans MT" panose="020B0502020104020203" pitchFamily="34" charset="0"/>
              </a:rPr>
              <a:t> ran a 'Climate Change Question Time' debate. </a:t>
            </a:r>
          </a:p>
          <a:p>
            <a:endParaRPr lang="en-GB" sz="2400" dirty="0">
              <a:latin typeface="Gill Sans MT" panose="020B0502020104020203" pitchFamily="34" charset="0"/>
            </a:endParaRPr>
          </a:p>
          <a:p>
            <a:r>
              <a:rPr lang="en-GB" sz="2400" dirty="0" smtClean="0">
                <a:latin typeface="Gill Sans MT" panose="020B0502020104020203" pitchFamily="34" charset="0"/>
              </a:rPr>
              <a:t>For a 'warm-up' the BELPER GOES GREEN! Team explained how to use the fridge magnet packs.”</a:t>
            </a:r>
            <a:endParaRPr lang="en-GB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igenergyrace.org/editorial_images/541/fullsizeren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9" r="20647"/>
          <a:stretch/>
        </p:blipFill>
        <p:spPr bwMode="auto">
          <a:xfrm>
            <a:off x="2138073" y="0"/>
            <a:ext cx="7011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9830" y="-14514"/>
            <a:ext cx="4435806" cy="6950558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4172" y="260648"/>
            <a:ext cx="3004458" cy="6225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GB" sz="2400" dirty="0" smtClean="0">
                <a:latin typeface="Gill Sans MT" panose="020B0502020104020203" pitchFamily="34" charset="0"/>
              </a:rPr>
              <a:t>“During my lunch hour today I went out into the hospital spreading the word about the Big Energy Race and providing visitors with some useful lessons to take home and apply to their own homes! </a:t>
            </a:r>
          </a:p>
          <a:p>
            <a:pPr>
              <a:lnSpc>
                <a:spcPts val="3000"/>
              </a:lnSpc>
            </a:pPr>
            <a:endParaRPr lang="en-GB" sz="2400" dirty="0">
              <a:latin typeface="Gill Sans MT" panose="020B0502020104020203" pitchFamily="34" charset="0"/>
            </a:endParaRPr>
          </a:p>
          <a:p>
            <a:pPr>
              <a:lnSpc>
                <a:spcPts val="3000"/>
              </a:lnSpc>
            </a:pPr>
            <a:r>
              <a:rPr lang="en-GB" sz="2400" dirty="0" smtClean="0">
                <a:latin typeface="Gill Sans MT" panose="020B0502020104020203" pitchFamily="34" charset="0"/>
              </a:rPr>
              <a:t>Hopefully my helpful lunch hour lessons have equipped them to save energy and money!”</a:t>
            </a:r>
            <a:endParaRPr lang="en-GB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468" y="0"/>
            <a:ext cx="9195468" cy="6858000"/>
          </a:xfrm>
          <a:prstGeom prst="rect">
            <a:avLst/>
          </a:prstGeom>
          <a:solidFill>
            <a:srgbClr val="73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8048" y="-27384"/>
            <a:ext cx="11333505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333" y="0"/>
            <a:ext cx="10244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aigstrongphoto.smugmug.com/photos/i-NbPpGg5/0/XL/i-NbPpGg5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495" y="-28566"/>
            <a:ext cx="10324806" cy="68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88640"/>
            <a:ext cx="3068130" cy="1512168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</a:rPr>
              <a:t>Supporting 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local 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engagement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996952"/>
            <a:ext cx="5868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Gill Sans"/>
              </a:rPr>
              <a:t>Community group leader</a:t>
            </a:r>
          </a:p>
          <a:p>
            <a:pPr algn="r"/>
            <a:r>
              <a:rPr lang="en-GB" sz="2400" dirty="0" smtClean="0">
                <a:latin typeface="Gill Sans"/>
              </a:rPr>
              <a:t> </a:t>
            </a:r>
          </a:p>
          <a:p>
            <a:pPr algn="r"/>
            <a:endParaRPr lang="en-GB" sz="2400" dirty="0" smtClean="0">
              <a:latin typeface="Gill Sans"/>
            </a:endParaRPr>
          </a:p>
          <a:p>
            <a:pPr algn="r"/>
            <a:endParaRPr lang="en-GB" sz="2400" dirty="0">
              <a:latin typeface="Gill Sans"/>
            </a:endParaRPr>
          </a:p>
          <a:p>
            <a:pPr algn="r"/>
            <a:r>
              <a:rPr lang="en-GB" sz="2400" dirty="0" smtClean="0">
                <a:latin typeface="Gill Sans"/>
              </a:rPr>
              <a:t>Community group members</a:t>
            </a:r>
          </a:p>
          <a:p>
            <a:pPr algn="r"/>
            <a:endParaRPr lang="en-GB" sz="2400" dirty="0" smtClean="0">
              <a:latin typeface="Gill Sans"/>
            </a:endParaRPr>
          </a:p>
          <a:p>
            <a:pPr algn="r"/>
            <a:endParaRPr lang="en-GB" sz="2400" dirty="0" smtClean="0">
              <a:latin typeface="Gill Sans"/>
            </a:endParaRPr>
          </a:p>
          <a:p>
            <a:pPr algn="r"/>
            <a:r>
              <a:rPr lang="en-GB" sz="2400" dirty="0" smtClean="0">
                <a:latin typeface="Gill Sans"/>
              </a:rPr>
              <a:t>Friends, family, neighbours, local community </a:t>
            </a:r>
          </a:p>
        </p:txBody>
      </p:sp>
      <p:sp>
        <p:nvSpPr>
          <p:cNvPr id="42" name="Isosceles Triangle 41"/>
          <p:cNvSpPr/>
          <p:nvPr/>
        </p:nvSpPr>
        <p:spPr>
          <a:xfrm>
            <a:off x="6096000" y="1982027"/>
            <a:ext cx="3048000" cy="462940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r="7609"/>
          <a:stretch/>
        </p:blipFill>
        <p:spPr>
          <a:xfrm>
            <a:off x="6427281" y="4076910"/>
            <a:ext cx="2453782" cy="13683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1" t="8040" r="49006" b="-2243"/>
          <a:stretch/>
        </p:blipFill>
        <p:spPr>
          <a:xfrm>
            <a:off x="7306389" y="2393914"/>
            <a:ext cx="813920" cy="19074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00192" y="5596052"/>
            <a:ext cx="2664296" cy="1015379"/>
            <a:chOff x="6300192" y="5596052"/>
            <a:chExt cx="2664296" cy="1015379"/>
          </a:xfrm>
        </p:grpSpPr>
        <p:grpSp>
          <p:nvGrpSpPr>
            <p:cNvPr id="13" name="Group 12"/>
            <p:cNvGrpSpPr/>
            <p:nvPr/>
          </p:nvGrpSpPr>
          <p:grpSpPr>
            <a:xfrm>
              <a:off x="6300192" y="5596053"/>
              <a:ext cx="1353980" cy="363523"/>
              <a:chOff x="3995936" y="3284983"/>
              <a:chExt cx="3439841" cy="92354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4" r="4894"/>
              <a:stretch/>
            </p:blipFill>
            <p:spPr>
              <a:xfrm>
                <a:off x="3995936" y="3284983"/>
                <a:ext cx="1829392" cy="92354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3" r="7609"/>
              <a:stretch/>
            </p:blipFill>
            <p:spPr>
              <a:xfrm>
                <a:off x="5779594" y="3284983"/>
                <a:ext cx="1656183" cy="923546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632340" y="5596052"/>
              <a:ext cx="1332148" cy="363524"/>
              <a:chOff x="3995936" y="3284983"/>
              <a:chExt cx="3384376" cy="92354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4" r="4894"/>
              <a:stretch/>
            </p:blipFill>
            <p:spPr>
              <a:xfrm>
                <a:off x="3995936" y="3284986"/>
                <a:ext cx="1728193" cy="92354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3" r="7609"/>
              <a:stretch/>
            </p:blipFill>
            <p:spPr>
              <a:xfrm>
                <a:off x="5724129" y="3284983"/>
                <a:ext cx="1656183" cy="923546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300192" y="5921981"/>
              <a:ext cx="1332148" cy="363523"/>
              <a:chOff x="3995936" y="3284986"/>
              <a:chExt cx="3384376" cy="92354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4" r="4894"/>
              <a:stretch/>
            </p:blipFill>
            <p:spPr>
              <a:xfrm>
                <a:off x="3995936" y="3284986"/>
                <a:ext cx="1728192" cy="92354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3" r="7609"/>
              <a:stretch/>
            </p:blipFill>
            <p:spPr>
              <a:xfrm>
                <a:off x="5724128" y="3284986"/>
                <a:ext cx="1656184" cy="923546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7632340" y="5921981"/>
              <a:ext cx="1332148" cy="363523"/>
              <a:chOff x="3995936" y="3284986"/>
              <a:chExt cx="3384376" cy="923546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4" r="4894"/>
              <a:stretch/>
            </p:blipFill>
            <p:spPr>
              <a:xfrm>
                <a:off x="3995936" y="3284986"/>
                <a:ext cx="1728192" cy="92354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3" r="7609"/>
              <a:stretch/>
            </p:blipFill>
            <p:spPr>
              <a:xfrm>
                <a:off x="5724128" y="3284986"/>
                <a:ext cx="1656184" cy="923546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300192" y="6247908"/>
              <a:ext cx="1332148" cy="363523"/>
              <a:chOff x="3995936" y="3284986"/>
              <a:chExt cx="3384376" cy="923546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4" r="4894"/>
              <a:stretch/>
            </p:blipFill>
            <p:spPr>
              <a:xfrm>
                <a:off x="3995936" y="3284986"/>
                <a:ext cx="1728192" cy="923546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3" r="7609"/>
              <a:stretch/>
            </p:blipFill>
            <p:spPr>
              <a:xfrm>
                <a:off x="5724128" y="3284986"/>
                <a:ext cx="1656184" cy="923546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7632340" y="6247908"/>
              <a:ext cx="1332148" cy="363523"/>
              <a:chOff x="3995936" y="3284986"/>
              <a:chExt cx="3384376" cy="92354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4" r="4894"/>
              <a:stretch/>
            </p:blipFill>
            <p:spPr>
              <a:xfrm>
                <a:off x="3995936" y="3284986"/>
                <a:ext cx="1728192" cy="92354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3" r="7609"/>
              <a:stretch/>
            </p:blipFill>
            <p:spPr>
              <a:xfrm>
                <a:off x="5724128" y="3284986"/>
                <a:ext cx="1656184" cy="9235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730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1" y="0"/>
            <a:ext cx="8582864" cy="6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10"/>
          <a:stretch/>
        </p:blipFill>
        <p:spPr bwMode="auto">
          <a:xfrm>
            <a:off x="-9706" y="0"/>
            <a:ext cx="720080" cy="68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1468" y="0"/>
            <a:ext cx="9195468" cy="6858000"/>
          </a:xfrm>
          <a:prstGeom prst="rect">
            <a:avLst/>
          </a:prstGeom>
          <a:solidFill>
            <a:srgbClr val="73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3007" r="62629" b="73704"/>
          <a:stretch/>
        </p:blipFill>
        <p:spPr bwMode="auto">
          <a:xfrm>
            <a:off x="-51468" y="15652"/>
            <a:ext cx="3791907" cy="1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2" t="27316" r="61954" b="59395"/>
          <a:stretch/>
        </p:blipFill>
        <p:spPr bwMode="auto">
          <a:xfrm>
            <a:off x="-51468" y="1871314"/>
            <a:ext cx="3917509" cy="1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41666" r="61609" b="45045"/>
          <a:stretch/>
        </p:blipFill>
        <p:spPr bwMode="auto">
          <a:xfrm>
            <a:off x="16126" y="3768502"/>
            <a:ext cx="3917509" cy="1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56000" r="61810" b="30711"/>
          <a:stretch/>
        </p:blipFill>
        <p:spPr bwMode="auto">
          <a:xfrm>
            <a:off x="3900693" y="1864840"/>
            <a:ext cx="3917509" cy="1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70935" r="61609" b="15776"/>
          <a:stretch/>
        </p:blipFill>
        <p:spPr bwMode="auto">
          <a:xfrm>
            <a:off x="5213915" y="5002338"/>
            <a:ext cx="3917509" cy="1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0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81" t="19484" r="46674" b="12595"/>
          <a:stretch/>
        </p:blipFill>
        <p:spPr>
          <a:xfrm>
            <a:off x="1043608" y="764704"/>
            <a:ext cx="669674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0882"/>
            <a:ext cx="9144001" cy="59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P General Template">
  <a:themeElements>
    <a:clrScheme name="GAP">
      <a:dk1>
        <a:srgbClr val="89898C"/>
      </a:dk1>
      <a:lt1>
        <a:sysClr val="window" lastClr="FFFFFF"/>
      </a:lt1>
      <a:dk2>
        <a:srgbClr val="5E8CDA"/>
      </a:dk2>
      <a:lt2>
        <a:srgbClr val="EEECE1"/>
      </a:lt2>
      <a:accent1>
        <a:srgbClr val="EC8213"/>
      </a:accent1>
      <a:accent2>
        <a:srgbClr val="B2D466"/>
      </a:accent2>
      <a:accent3>
        <a:srgbClr val="C1197F"/>
      </a:accent3>
      <a:accent4>
        <a:srgbClr val="00A787"/>
      </a:accent4>
      <a:accent5>
        <a:srgbClr val="E0EA6A"/>
      </a:accent5>
      <a:accent6>
        <a:srgbClr val="EE8590"/>
      </a:accent6>
      <a:hlink>
        <a:srgbClr val="7FB2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mmunity slidepack">
  <a:themeElements>
    <a:clrScheme name="GAP">
      <a:dk1>
        <a:srgbClr val="89898C"/>
      </a:dk1>
      <a:lt1>
        <a:sysClr val="window" lastClr="FFFFFF"/>
      </a:lt1>
      <a:dk2>
        <a:srgbClr val="5E8CDA"/>
      </a:dk2>
      <a:lt2>
        <a:srgbClr val="EEECE1"/>
      </a:lt2>
      <a:accent1>
        <a:srgbClr val="EC8213"/>
      </a:accent1>
      <a:accent2>
        <a:srgbClr val="B2D466"/>
      </a:accent2>
      <a:accent3>
        <a:srgbClr val="C1197F"/>
      </a:accent3>
      <a:accent4>
        <a:srgbClr val="00A787"/>
      </a:accent4>
      <a:accent5>
        <a:srgbClr val="E0EA6A"/>
      </a:accent5>
      <a:accent6>
        <a:srgbClr val="EE8590"/>
      </a:accent6>
      <a:hlink>
        <a:srgbClr val="7FB2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usiness slidepack">
  <a:themeElements>
    <a:clrScheme name="GAP">
      <a:dk1>
        <a:srgbClr val="89898C"/>
      </a:dk1>
      <a:lt1>
        <a:sysClr val="window" lastClr="FFFFFF"/>
      </a:lt1>
      <a:dk2>
        <a:srgbClr val="5E8CDA"/>
      </a:dk2>
      <a:lt2>
        <a:srgbClr val="EEECE1"/>
      </a:lt2>
      <a:accent1>
        <a:srgbClr val="EC8213"/>
      </a:accent1>
      <a:accent2>
        <a:srgbClr val="B2D466"/>
      </a:accent2>
      <a:accent3>
        <a:srgbClr val="C1197F"/>
      </a:accent3>
      <a:accent4>
        <a:srgbClr val="00A787"/>
      </a:accent4>
      <a:accent5>
        <a:srgbClr val="E0EA6A"/>
      </a:accent5>
      <a:accent6>
        <a:srgbClr val="EE8590"/>
      </a:accent6>
      <a:hlink>
        <a:srgbClr val="7FB2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coInts slidepack">
  <a:themeElements>
    <a:clrScheme name="GAP">
      <a:dk1>
        <a:srgbClr val="89898C"/>
      </a:dk1>
      <a:lt1>
        <a:sysClr val="window" lastClr="FFFFFF"/>
      </a:lt1>
      <a:dk2>
        <a:srgbClr val="5E8CDA"/>
      </a:dk2>
      <a:lt2>
        <a:srgbClr val="EEECE1"/>
      </a:lt2>
      <a:accent1>
        <a:srgbClr val="EC8213"/>
      </a:accent1>
      <a:accent2>
        <a:srgbClr val="B2D466"/>
      </a:accent2>
      <a:accent3>
        <a:srgbClr val="C1197F"/>
      </a:accent3>
      <a:accent4>
        <a:srgbClr val="00A787"/>
      </a:accent4>
      <a:accent5>
        <a:srgbClr val="E0EA6A"/>
      </a:accent5>
      <a:accent6>
        <a:srgbClr val="EE8590"/>
      </a:accent6>
      <a:hlink>
        <a:srgbClr val="7FB2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hool slidepack">
  <a:themeElements>
    <a:clrScheme name="GAP">
      <a:dk1>
        <a:srgbClr val="89898C"/>
      </a:dk1>
      <a:lt1>
        <a:sysClr val="window" lastClr="FFFFFF"/>
      </a:lt1>
      <a:dk2>
        <a:srgbClr val="5E8CDA"/>
      </a:dk2>
      <a:lt2>
        <a:srgbClr val="EEECE1"/>
      </a:lt2>
      <a:accent1>
        <a:srgbClr val="EC8213"/>
      </a:accent1>
      <a:accent2>
        <a:srgbClr val="B2D466"/>
      </a:accent2>
      <a:accent3>
        <a:srgbClr val="C1197F"/>
      </a:accent3>
      <a:accent4>
        <a:srgbClr val="00A787"/>
      </a:accent4>
      <a:accent5>
        <a:srgbClr val="E0EA6A"/>
      </a:accent5>
      <a:accent6>
        <a:srgbClr val="EE8590"/>
      </a:accent6>
      <a:hlink>
        <a:srgbClr val="7FB2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Youth slidepack">
  <a:themeElements>
    <a:clrScheme name="GAP">
      <a:dk1>
        <a:srgbClr val="89898C"/>
      </a:dk1>
      <a:lt1>
        <a:sysClr val="window" lastClr="FFFFFF"/>
      </a:lt1>
      <a:dk2>
        <a:srgbClr val="5E8CDA"/>
      </a:dk2>
      <a:lt2>
        <a:srgbClr val="EEECE1"/>
      </a:lt2>
      <a:accent1>
        <a:srgbClr val="EC8213"/>
      </a:accent1>
      <a:accent2>
        <a:srgbClr val="B2D466"/>
      </a:accent2>
      <a:accent3>
        <a:srgbClr val="C1197F"/>
      </a:accent3>
      <a:accent4>
        <a:srgbClr val="00A787"/>
      </a:accent4>
      <a:accent5>
        <a:srgbClr val="E0EA6A"/>
      </a:accent5>
      <a:accent6>
        <a:srgbClr val="EE8590"/>
      </a:accent6>
      <a:hlink>
        <a:srgbClr val="7FB2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GAP General Template</Template>
  <TotalTime>1430</TotalTime>
  <Words>105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GAP General Template</vt:lpstr>
      <vt:lpstr>1_Community slidepack</vt:lpstr>
      <vt:lpstr>1_Business slidepack</vt:lpstr>
      <vt:lpstr>1_EcoInts slidepack</vt:lpstr>
      <vt:lpstr>School slidepack</vt:lpstr>
      <vt:lpstr>Youth slidepack</vt:lpstr>
      <vt:lpstr>Big energy race</vt:lpstr>
      <vt:lpstr>PowerPoint Presentation</vt:lpstr>
      <vt:lpstr>PowerPoint Presentation</vt:lpstr>
      <vt:lpstr>PowerPoint Presentation</vt:lpstr>
      <vt:lpstr>Supporting  local 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Graham</dc:creator>
  <cp:lastModifiedBy>gapcloud</cp:lastModifiedBy>
  <cp:revision>112</cp:revision>
  <cp:lastPrinted>2015-04-14T22:24:23Z</cp:lastPrinted>
  <dcterms:created xsi:type="dcterms:W3CDTF">2014-05-15T15:42:02Z</dcterms:created>
  <dcterms:modified xsi:type="dcterms:W3CDTF">2015-04-15T07:41:20Z</dcterms:modified>
</cp:coreProperties>
</file>