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 id="2147483662" r:id="rId5"/>
    <p:sldMasterId id="2147483675" r:id="rId6"/>
  </p:sldMasterIdLst>
  <p:notesMasterIdLst>
    <p:notesMasterId r:id="rId20"/>
  </p:notesMasterIdLst>
  <p:handoutMasterIdLst>
    <p:handoutMasterId r:id="rId21"/>
  </p:handoutMasterIdLst>
  <p:sldIdLst>
    <p:sldId id="540" r:id="rId7"/>
    <p:sldId id="562" r:id="rId8"/>
    <p:sldId id="564" r:id="rId9"/>
    <p:sldId id="565" r:id="rId10"/>
    <p:sldId id="566" r:id="rId11"/>
    <p:sldId id="567" r:id="rId12"/>
    <p:sldId id="568" r:id="rId13"/>
    <p:sldId id="569" r:id="rId14"/>
    <p:sldId id="570" r:id="rId15"/>
    <p:sldId id="571" r:id="rId16"/>
    <p:sldId id="572" r:id="rId17"/>
    <p:sldId id="573" r:id="rId18"/>
    <p:sldId id="574" r:id="rId19"/>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eve.chappell" initials="" lastIdx="28" clrIdx="0"/>
  <p:cmAuthor id="1" name="joss.clarke"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64F1"/>
    <a:srgbClr val="E7F2F8"/>
    <a:srgbClr val="D9D9D9"/>
    <a:srgbClr val="B6E8AF"/>
    <a:srgbClr val="FF9933"/>
    <a:srgbClr val="FFFF99"/>
    <a:srgbClr val="FF99CC"/>
    <a:srgbClr val="52E7A7"/>
    <a:srgbClr val="62ED4B"/>
    <a:srgbClr val="FA8D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5" autoAdjust="0"/>
    <p:restoredTop sz="95833" autoAdjust="0"/>
  </p:normalViewPr>
  <p:slideViewPr>
    <p:cSldViewPr>
      <p:cViewPr>
        <p:scale>
          <a:sx n="70" d="100"/>
          <a:sy n="70" d="100"/>
        </p:scale>
        <p:origin x="-1314" y="-846"/>
      </p:cViewPr>
      <p:guideLst>
        <p:guide orient="horz" pos="2341"/>
        <p:guide orient="horz" pos="1570"/>
        <p:guide orient="horz" pos="3521"/>
        <p:guide orient="horz" pos="3657"/>
        <p:guide orient="horz" pos="735"/>
        <p:guide orient="horz" pos="4235"/>
        <p:guide orient="horz" pos="466"/>
        <p:guide orient="horz" pos="2976"/>
        <p:guide pos="3840"/>
        <p:guide pos="443"/>
        <p:guide pos="5465"/>
        <p:guide pos="3704"/>
        <p:guide pos="193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42"/>
    </p:cViewPr>
  </p:sorterViewPr>
  <p:notesViewPr>
    <p:cSldViewPr>
      <p:cViewPr>
        <p:scale>
          <a:sx n="66" d="100"/>
          <a:sy n="66" d="100"/>
        </p:scale>
        <p:origin x="-2304" y="570"/>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1"/>
            <a:ext cx="2946400" cy="495300"/>
          </a:xfrm>
          <a:prstGeom prst="rect">
            <a:avLst/>
          </a:prstGeom>
          <a:noFill/>
          <a:ln w="9525">
            <a:noFill/>
            <a:miter lim="800000"/>
            <a:headEnd/>
            <a:tailEnd/>
          </a:ln>
        </p:spPr>
        <p:txBody>
          <a:bodyPr vert="horz" wrap="square" lIns="93748" tIns="46874" rIns="93748" bIns="46874" numCol="1" anchor="t" anchorCtr="0" compatLnSpc="1">
            <a:prstTxWarp prst="textNoShape">
              <a:avLst/>
            </a:prstTxWarp>
          </a:bodyPr>
          <a:lstStyle>
            <a:lvl1pPr defTabSz="937997">
              <a:defRPr sz="1200" b="1">
                <a:solidFill>
                  <a:srgbClr val="0079C1"/>
                </a:solidFill>
                <a:ea typeface="ＭＳ Ｐゴシック"/>
                <a:cs typeface="ＭＳ Ｐゴシック"/>
              </a:defRPr>
            </a:lvl1pPr>
          </a:lstStyle>
          <a:p>
            <a:pPr>
              <a:defRPr/>
            </a:pPr>
            <a:endParaRPr lang="en-US" dirty="0"/>
          </a:p>
        </p:txBody>
      </p:sp>
      <p:sp>
        <p:nvSpPr>
          <p:cNvPr id="9219" name="Rectangle 1027"/>
          <p:cNvSpPr>
            <a:spLocks noGrp="1" noChangeArrowheads="1"/>
          </p:cNvSpPr>
          <p:nvPr>
            <p:ph type="dt" sz="quarter" idx="1"/>
          </p:nvPr>
        </p:nvSpPr>
        <p:spPr bwMode="auto">
          <a:xfrm>
            <a:off x="3851275" y="1"/>
            <a:ext cx="2946400" cy="495300"/>
          </a:xfrm>
          <a:prstGeom prst="rect">
            <a:avLst/>
          </a:prstGeom>
          <a:noFill/>
          <a:ln w="9525">
            <a:noFill/>
            <a:miter lim="800000"/>
            <a:headEnd/>
            <a:tailEnd/>
          </a:ln>
        </p:spPr>
        <p:txBody>
          <a:bodyPr vert="horz" wrap="square" lIns="93748" tIns="46874" rIns="93748" bIns="46874" numCol="1" anchor="t" anchorCtr="0" compatLnSpc="1">
            <a:prstTxWarp prst="textNoShape">
              <a:avLst/>
            </a:prstTxWarp>
          </a:bodyPr>
          <a:lstStyle>
            <a:lvl1pPr algn="r" defTabSz="937997">
              <a:defRPr sz="1200" b="1">
                <a:solidFill>
                  <a:srgbClr val="0079C1"/>
                </a:solidFill>
                <a:ea typeface="ＭＳ Ｐゴシック"/>
                <a:cs typeface="ＭＳ Ｐゴシック"/>
              </a:defRPr>
            </a:lvl1pPr>
          </a:lstStyle>
          <a:p>
            <a:pPr>
              <a:defRPr/>
            </a:pPr>
            <a:endParaRPr lang="en-US" dirty="0"/>
          </a:p>
        </p:txBody>
      </p:sp>
      <p:sp>
        <p:nvSpPr>
          <p:cNvPr id="9220" name="Rectangle 1028"/>
          <p:cNvSpPr>
            <a:spLocks noGrp="1" noChangeArrowheads="1"/>
          </p:cNvSpPr>
          <p:nvPr>
            <p:ph type="ftr" sz="quarter" idx="2"/>
          </p:nvPr>
        </p:nvSpPr>
        <p:spPr bwMode="auto">
          <a:xfrm>
            <a:off x="0" y="9431339"/>
            <a:ext cx="2946400" cy="495300"/>
          </a:xfrm>
          <a:prstGeom prst="rect">
            <a:avLst/>
          </a:prstGeom>
          <a:noFill/>
          <a:ln w="9525">
            <a:noFill/>
            <a:miter lim="800000"/>
            <a:headEnd/>
            <a:tailEnd/>
          </a:ln>
        </p:spPr>
        <p:txBody>
          <a:bodyPr vert="horz" wrap="square" lIns="93748" tIns="46874" rIns="93748" bIns="46874" numCol="1" anchor="b" anchorCtr="0" compatLnSpc="1">
            <a:prstTxWarp prst="textNoShape">
              <a:avLst/>
            </a:prstTxWarp>
          </a:bodyPr>
          <a:lstStyle>
            <a:lvl1pPr defTabSz="937997">
              <a:defRPr sz="1200" b="1">
                <a:solidFill>
                  <a:srgbClr val="0079C1"/>
                </a:solidFill>
                <a:ea typeface="ＭＳ Ｐゴシック"/>
                <a:cs typeface="ＭＳ Ｐゴシック"/>
              </a:defRPr>
            </a:lvl1pPr>
          </a:lstStyle>
          <a:p>
            <a:pPr>
              <a:defRPr/>
            </a:pPr>
            <a:endParaRPr lang="en-US" dirty="0"/>
          </a:p>
        </p:txBody>
      </p:sp>
      <p:sp>
        <p:nvSpPr>
          <p:cNvPr id="9221" name="Rectangle 1029"/>
          <p:cNvSpPr>
            <a:spLocks noGrp="1" noChangeArrowheads="1"/>
          </p:cNvSpPr>
          <p:nvPr>
            <p:ph type="sldNum" sz="quarter" idx="3"/>
          </p:nvPr>
        </p:nvSpPr>
        <p:spPr bwMode="auto">
          <a:xfrm>
            <a:off x="3851275" y="9431339"/>
            <a:ext cx="2946400" cy="495300"/>
          </a:xfrm>
          <a:prstGeom prst="rect">
            <a:avLst/>
          </a:prstGeom>
          <a:noFill/>
          <a:ln w="9525">
            <a:noFill/>
            <a:miter lim="800000"/>
            <a:headEnd/>
            <a:tailEnd/>
          </a:ln>
        </p:spPr>
        <p:txBody>
          <a:bodyPr vert="horz" wrap="square" lIns="93748" tIns="46874" rIns="93748" bIns="46874" numCol="1" anchor="b" anchorCtr="0" compatLnSpc="1">
            <a:prstTxWarp prst="textNoShape">
              <a:avLst/>
            </a:prstTxWarp>
          </a:bodyPr>
          <a:lstStyle>
            <a:lvl1pPr algn="r" defTabSz="937997">
              <a:defRPr sz="1200" b="1">
                <a:solidFill>
                  <a:srgbClr val="0079C1"/>
                </a:solidFill>
                <a:ea typeface="ＭＳ Ｐゴシック"/>
                <a:cs typeface="ＭＳ Ｐゴシック"/>
              </a:defRPr>
            </a:lvl1pPr>
          </a:lstStyle>
          <a:p>
            <a:pPr>
              <a:defRPr/>
            </a:pPr>
            <a:fld id="{7765ADF3-B037-42EE-87A0-3D3F6F985AB9}" type="slidenum">
              <a:rPr lang="en-GB"/>
              <a:pPr>
                <a:defRPr/>
              </a:pPr>
              <a:t>‹#›</a:t>
            </a:fld>
            <a:endParaRPr lang="en-GB" dirty="0"/>
          </a:p>
        </p:txBody>
      </p:sp>
    </p:spTree>
    <p:extLst>
      <p:ext uri="{BB962C8B-B14F-4D97-AF65-F5344CB8AC3E}">
        <p14:creationId xmlns:p14="http://schemas.microsoft.com/office/powerpoint/2010/main" val="628616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1"/>
            <a:ext cx="2946400" cy="495300"/>
          </a:xfrm>
          <a:prstGeom prst="rect">
            <a:avLst/>
          </a:prstGeom>
          <a:noFill/>
          <a:ln w="9525">
            <a:noFill/>
            <a:miter lim="800000"/>
            <a:headEnd/>
            <a:tailEnd/>
          </a:ln>
        </p:spPr>
        <p:txBody>
          <a:bodyPr vert="horz" wrap="square" lIns="93748" tIns="46874" rIns="93748" bIns="46874" numCol="1" anchor="t" anchorCtr="0" compatLnSpc="1">
            <a:prstTxWarp prst="textNoShape">
              <a:avLst/>
            </a:prstTxWarp>
          </a:bodyPr>
          <a:lstStyle>
            <a:lvl1pPr defTabSz="937997">
              <a:defRPr sz="1200" b="1">
                <a:solidFill>
                  <a:srgbClr val="0079C1"/>
                </a:solidFill>
                <a:ea typeface="ＭＳ Ｐゴシック"/>
                <a:cs typeface="ＭＳ Ｐゴシック"/>
              </a:defRPr>
            </a:lvl1pPr>
          </a:lstStyle>
          <a:p>
            <a:pPr>
              <a:defRPr/>
            </a:pPr>
            <a:endParaRPr lang="en-US" dirty="0"/>
          </a:p>
        </p:txBody>
      </p:sp>
      <p:sp>
        <p:nvSpPr>
          <p:cNvPr id="108547" name="Rectangle 3"/>
          <p:cNvSpPr>
            <a:spLocks noGrp="1" noChangeArrowheads="1"/>
          </p:cNvSpPr>
          <p:nvPr>
            <p:ph type="dt" idx="1"/>
          </p:nvPr>
        </p:nvSpPr>
        <p:spPr bwMode="auto">
          <a:xfrm>
            <a:off x="3849688" y="1"/>
            <a:ext cx="2946400" cy="495300"/>
          </a:xfrm>
          <a:prstGeom prst="rect">
            <a:avLst/>
          </a:prstGeom>
          <a:noFill/>
          <a:ln w="9525">
            <a:noFill/>
            <a:miter lim="800000"/>
            <a:headEnd/>
            <a:tailEnd/>
          </a:ln>
        </p:spPr>
        <p:txBody>
          <a:bodyPr vert="horz" wrap="square" lIns="93748" tIns="46874" rIns="93748" bIns="46874" numCol="1" anchor="t" anchorCtr="0" compatLnSpc="1">
            <a:prstTxWarp prst="textNoShape">
              <a:avLst/>
            </a:prstTxWarp>
          </a:bodyPr>
          <a:lstStyle>
            <a:lvl1pPr algn="r" defTabSz="937997">
              <a:defRPr sz="1200" b="1">
                <a:solidFill>
                  <a:srgbClr val="0079C1"/>
                </a:solidFill>
                <a:ea typeface="ＭＳ Ｐゴシック"/>
                <a:cs typeface="ＭＳ Ｐゴシック"/>
              </a:defRPr>
            </a:lvl1pPr>
          </a:lstStyle>
          <a:p>
            <a:pPr>
              <a:defRPr/>
            </a:pPr>
            <a:fld id="{8315B15A-BDDD-4B76-A91C-93E157AFB825}" type="datetimeFigureOut">
              <a:rPr lang="en-GB"/>
              <a:pPr>
                <a:defRPr/>
              </a:pPr>
              <a:t>17/04/2015</a:t>
            </a:fld>
            <a:endParaRPr lang="en-GB" dirty="0"/>
          </a:p>
        </p:txBody>
      </p:sp>
      <p:sp>
        <p:nvSpPr>
          <p:cNvPr id="11268"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681038" y="4716462"/>
            <a:ext cx="5435600" cy="4464051"/>
          </a:xfrm>
          <a:prstGeom prst="rect">
            <a:avLst/>
          </a:prstGeom>
          <a:noFill/>
          <a:ln w="9525">
            <a:noFill/>
            <a:miter lim="800000"/>
            <a:headEnd/>
            <a:tailEnd/>
          </a:ln>
        </p:spPr>
        <p:txBody>
          <a:bodyPr vert="horz" wrap="square" lIns="93748" tIns="46874" rIns="93748" bIns="4687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8550" name="Rectangle 6"/>
          <p:cNvSpPr>
            <a:spLocks noGrp="1" noChangeArrowheads="1"/>
          </p:cNvSpPr>
          <p:nvPr>
            <p:ph type="ftr" sz="quarter" idx="4"/>
          </p:nvPr>
        </p:nvSpPr>
        <p:spPr bwMode="auto">
          <a:xfrm>
            <a:off x="0" y="9429751"/>
            <a:ext cx="2946400" cy="495300"/>
          </a:xfrm>
          <a:prstGeom prst="rect">
            <a:avLst/>
          </a:prstGeom>
          <a:noFill/>
          <a:ln w="9525">
            <a:noFill/>
            <a:miter lim="800000"/>
            <a:headEnd/>
            <a:tailEnd/>
          </a:ln>
        </p:spPr>
        <p:txBody>
          <a:bodyPr vert="horz" wrap="square" lIns="93748" tIns="46874" rIns="93748" bIns="46874" numCol="1" anchor="b" anchorCtr="0" compatLnSpc="1">
            <a:prstTxWarp prst="textNoShape">
              <a:avLst/>
            </a:prstTxWarp>
          </a:bodyPr>
          <a:lstStyle>
            <a:lvl1pPr defTabSz="937997">
              <a:defRPr sz="1200" b="1">
                <a:solidFill>
                  <a:srgbClr val="0079C1"/>
                </a:solidFill>
                <a:ea typeface="ＭＳ Ｐゴシック"/>
                <a:cs typeface="ＭＳ Ｐゴシック"/>
              </a:defRPr>
            </a:lvl1pPr>
          </a:lstStyle>
          <a:p>
            <a:pPr>
              <a:defRPr/>
            </a:pPr>
            <a:endParaRPr lang="en-US" dirty="0"/>
          </a:p>
        </p:txBody>
      </p:sp>
      <p:sp>
        <p:nvSpPr>
          <p:cNvPr id="108551" name="Rectangle 7"/>
          <p:cNvSpPr>
            <a:spLocks noGrp="1" noChangeArrowheads="1"/>
          </p:cNvSpPr>
          <p:nvPr>
            <p:ph type="sldNum" sz="quarter" idx="5"/>
          </p:nvPr>
        </p:nvSpPr>
        <p:spPr bwMode="auto">
          <a:xfrm>
            <a:off x="3849688" y="9429751"/>
            <a:ext cx="2946400" cy="495300"/>
          </a:xfrm>
          <a:prstGeom prst="rect">
            <a:avLst/>
          </a:prstGeom>
          <a:noFill/>
          <a:ln w="9525">
            <a:noFill/>
            <a:miter lim="800000"/>
            <a:headEnd/>
            <a:tailEnd/>
          </a:ln>
        </p:spPr>
        <p:txBody>
          <a:bodyPr vert="horz" wrap="square" lIns="93748" tIns="46874" rIns="93748" bIns="46874" numCol="1" anchor="b" anchorCtr="0" compatLnSpc="1">
            <a:prstTxWarp prst="textNoShape">
              <a:avLst/>
            </a:prstTxWarp>
          </a:bodyPr>
          <a:lstStyle>
            <a:lvl1pPr algn="r" defTabSz="937997">
              <a:defRPr sz="1200" b="1">
                <a:solidFill>
                  <a:srgbClr val="0079C1"/>
                </a:solidFill>
                <a:ea typeface="ＭＳ Ｐゴシック"/>
                <a:cs typeface="ＭＳ Ｐゴシック"/>
              </a:defRPr>
            </a:lvl1pPr>
          </a:lstStyle>
          <a:p>
            <a:pPr>
              <a:defRPr/>
            </a:pPr>
            <a:fld id="{7DF08B47-8B54-4DB4-B04C-BA8F42D0CD88}" type="slidenum">
              <a:rPr lang="en-GB"/>
              <a:pPr>
                <a:defRPr/>
              </a:pPr>
              <a:t>‹#›</a:t>
            </a:fld>
            <a:endParaRPr lang="en-GB" dirty="0"/>
          </a:p>
        </p:txBody>
      </p:sp>
    </p:spTree>
    <p:extLst>
      <p:ext uri="{BB962C8B-B14F-4D97-AF65-F5344CB8AC3E}">
        <p14:creationId xmlns:p14="http://schemas.microsoft.com/office/powerpoint/2010/main" val="17990866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ahLst/>
            <a:cxnLst>
              <a:cxn ang="0">
                <a:pos x="0" y="0"/>
              </a:cxn>
              <a:cxn ang="0">
                <a:pos x="0" y="1368"/>
              </a:cxn>
              <a:cxn ang="0">
                <a:pos x="1008" y="1368"/>
              </a:cxn>
              <a:cxn ang="0">
                <a:pos x="1152" y="1512"/>
              </a:cxn>
              <a:cxn ang="0">
                <a:pos x="1296" y="1368"/>
              </a:cxn>
              <a:cxn ang="0">
                <a:pos x="5760" y="1368"/>
              </a:cxn>
              <a:cxn ang="0">
                <a:pos x="5760" y="0"/>
              </a:cxn>
              <a:cxn ang="0">
                <a:pos x="0" y="0"/>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w="9525">
            <a:noFill/>
            <a:round/>
            <a:headEnd/>
            <a:tailEnd/>
          </a:ln>
          <a:effectLst/>
        </p:spPr>
        <p:txBody>
          <a:bodyPr/>
          <a:lstStyle/>
          <a:p>
            <a:pPr algn="ctr">
              <a:defRPr/>
            </a:pPr>
            <a:endParaRPr lang="en-GB" dirty="0">
              <a:latin typeface="Arial" pitchFamily="34" charset="0"/>
              <a:cs typeface="+mn-cs"/>
            </a:endParaRPr>
          </a:p>
        </p:txBody>
      </p:sp>
      <p:pic>
        <p:nvPicPr>
          <p:cNvPr id="5" name="Picture 44"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a:ln w="9525">
            <a:noFill/>
            <a:miter lim="800000"/>
            <a:headEnd/>
            <a:tailEnd/>
          </a:ln>
        </p:spPr>
      </p:pic>
      <p:sp>
        <p:nvSpPr>
          <p:cNvPr id="43022" name="Rectangle 14"/>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43023" name="Rectangle 15"/>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ahLst/>
            <a:cxnLst>
              <a:cxn ang="0">
                <a:pos x="0" y="0"/>
              </a:cxn>
              <a:cxn ang="0">
                <a:pos x="0" y="1368"/>
              </a:cxn>
              <a:cxn ang="0">
                <a:pos x="1008" y="1368"/>
              </a:cxn>
              <a:cxn ang="0">
                <a:pos x="1152" y="1512"/>
              </a:cxn>
              <a:cxn ang="0">
                <a:pos x="1296" y="1368"/>
              </a:cxn>
              <a:cxn ang="0">
                <a:pos x="5760" y="1368"/>
              </a:cxn>
              <a:cxn ang="0">
                <a:pos x="5760" y="0"/>
              </a:cxn>
              <a:cxn ang="0">
                <a:pos x="0" y="0"/>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w="9525">
            <a:noFill/>
            <a:round/>
            <a:headEnd/>
            <a:tailEnd/>
          </a:ln>
          <a:effectLst/>
        </p:spPr>
        <p:txBody>
          <a:bodyPr/>
          <a:lstStyle/>
          <a:p>
            <a:pPr>
              <a:defRPr/>
            </a:pPr>
            <a:endParaRPr lang="en-GB" dirty="0"/>
          </a:p>
        </p:txBody>
      </p:sp>
      <p:sp>
        <p:nvSpPr>
          <p:cNvPr id="5" name="Line 36"/>
          <p:cNvSpPr>
            <a:spLocks noChangeShapeType="1"/>
          </p:cNvSpPr>
          <p:nvPr userDrawn="1"/>
        </p:nvSpPr>
        <p:spPr bwMode="auto">
          <a:xfrm flipH="1" flipV="1">
            <a:off x="685800" y="2971800"/>
            <a:ext cx="457200" cy="342900"/>
          </a:xfrm>
          <a:prstGeom prst="line">
            <a:avLst/>
          </a:prstGeom>
          <a:noFill/>
          <a:ln w="9525">
            <a:solidFill>
              <a:schemeClr val="bg1"/>
            </a:solidFill>
            <a:round/>
            <a:headEnd/>
            <a:tailEnd type="triangle" w="med" len="med"/>
          </a:ln>
          <a:effectLst/>
        </p:spPr>
        <p:txBody>
          <a:bodyPr/>
          <a:lstStyle/>
          <a:p>
            <a:pPr>
              <a:defRPr/>
            </a:pPr>
            <a:endParaRPr lang="en-GB" dirty="0"/>
          </a:p>
        </p:txBody>
      </p:sp>
      <p:sp>
        <p:nvSpPr>
          <p:cNvPr id="6" name="Line 39"/>
          <p:cNvSpPr>
            <a:spLocks noChangeShapeType="1"/>
          </p:cNvSpPr>
          <p:nvPr userDrawn="1"/>
        </p:nvSpPr>
        <p:spPr bwMode="auto">
          <a:xfrm>
            <a:off x="2400300" y="4343400"/>
            <a:ext cx="457200" cy="342900"/>
          </a:xfrm>
          <a:prstGeom prst="line">
            <a:avLst/>
          </a:prstGeom>
          <a:noFill/>
          <a:ln w="9525">
            <a:solidFill>
              <a:schemeClr val="bg1"/>
            </a:solidFill>
            <a:round/>
            <a:headEnd/>
            <a:tailEnd type="triangle" w="med" len="med"/>
          </a:ln>
          <a:effectLst/>
        </p:spPr>
        <p:txBody>
          <a:bodyPr/>
          <a:lstStyle/>
          <a:p>
            <a:pPr>
              <a:defRPr/>
            </a:pPr>
            <a:endParaRPr lang="en-GB" dirty="0"/>
          </a:p>
        </p:txBody>
      </p:sp>
      <p:sp>
        <p:nvSpPr>
          <p:cNvPr id="7" name="Line 40"/>
          <p:cNvSpPr>
            <a:spLocks noChangeShapeType="1"/>
          </p:cNvSpPr>
          <p:nvPr userDrawn="1"/>
        </p:nvSpPr>
        <p:spPr bwMode="auto">
          <a:xfrm flipH="1">
            <a:off x="685800" y="4343400"/>
            <a:ext cx="457200" cy="342900"/>
          </a:xfrm>
          <a:prstGeom prst="line">
            <a:avLst/>
          </a:prstGeom>
          <a:noFill/>
          <a:ln w="9525">
            <a:solidFill>
              <a:schemeClr val="bg1"/>
            </a:solidFill>
            <a:round/>
            <a:headEnd/>
            <a:tailEnd type="triangle" w="med" len="med"/>
          </a:ln>
          <a:effectLst/>
        </p:spPr>
        <p:txBody>
          <a:bodyPr/>
          <a:lstStyle/>
          <a:p>
            <a:pPr>
              <a:defRPr/>
            </a:pPr>
            <a:endParaRPr lang="en-GB" dirty="0"/>
          </a:p>
        </p:txBody>
      </p:sp>
      <p:sp>
        <p:nvSpPr>
          <p:cNvPr id="8" name="Line 41"/>
          <p:cNvSpPr>
            <a:spLocks noChangeShapeType="1"/>
          </p:cNvSpPr>
          <p:nvPr userDrawn="1"/>
        </p:nvSpPr>
        <p:spPr bwMode="auto">
          <a:xfrm flipV="1">
            <a:off x="2400300" y="2971800"/>
            <a:ext cx="457200" cy="342900"/>
          </a:xfrm>
          <a:prstGeom prst="line">
            <a:avLst/>
          </a:prstGeom>
          <a:noFill/>
          <a:ln w="9525">
            <a:solidFill>
              <a:schemeClr val="bg1"/>
            </a:solidFill>
            <a:round/>
            <a:headEnd/>
            <a:tailEnd type="triangle" w="med" len="med"/>
          </a:ln>
          <a:effectLst/>
        </p:spPr>
        <p:txBody>
          <a:bodyPr/>
          <a:lstStyle/>
          <a:p>
            <a:pPr>
              <a:defRPr/>
            </a:pPr>
            <a:endParaRPr lang="en-GB" dirty="0"/>
          </a:p>
        </p:txBody>
      </p:sp>
      <p:sp>
        <p:nvSpPr>
          <p:cNvPr id="9" name="Text Box 7"/>
          <p:cNvSpPr txBox="1">
            <a:spLocks noChangeArrowheads="1"/>
          </p:cNvSpPr>
          <p:nvPr userDrawn="1"/>
        </p:nvSpPr>
        <p:spPr bwMode="auto">
          <a:xfrm>
            <a:off x="1028700" y="3216275"/>
            <a:ext cx="1439863" cy="1241425"/>
          </a:xfrm>
          <a:prstGeom prst="rect">
            <a:avLst/>
          </a:prstGeom>
          <a:solidFill>
            <a:schemeClr val="bg1"/>
          </a:solidFill>
          <a:ln w="9525">
            <a:noFill/>
            <a:miter lim="800000"/>
            <a:headEnd/>
            <a:tailEnd/>
          </a:ln>
          <a:effectLst/>
        </p:spPr>
        <p:txBody>
          <a:bodyPr lIns="18000" tIns="10800" rIns="18000" bIns="10800">
            <a:spAutoFit/>
          </a:bodyPr>
          <a:lstStyle/>
          <a:p>
            <a:pPr>
              <a:defRPr/>
            </a:pPr>
            <a:r>
              <a:rPr lang="en-GB" sz="1000" dirty="0">
                <a:solidFill>
                  <a:schemeClr val="tx2"/>
                </a:solidFill>
              </a:rPr>
              <a:t>Place your chosen image here. The four corners must just cover the arrow tips. For covers, the three pictures should be the same size and in a straight line.   </a:t>
            </a:r>
            <a:endParaRPr lang="en-GB" dirty="0"/>
          </a:p>
        </p:txBody>
      </p:sp>
      <p:pic>
        <p:nvPicPr>
          <p:cNvPr id="10" name="Picture 44" descr="National_Grid_logo_blue"/>
          <p:cNvPicPr>
            <a:picLocks noChangeAspect="1" noChangeArrowheads="1"/>
          </p:cNvPicPr>
          <p:nvPr userDrawn="1"/>
        </p:nvPicPr>
        <p:blipFill>
          <a:blip r:embed="rId2"/>
          <a:srcRect/>
          <a:stretch>
            <a:fillRect/>
          </a:stretch>
        </p:blipFill>
        <p:spPr bwMode="auto">
          <a:xfrm>
            <a:off x="6810375" y="342900"/>
            <a:ext cx="1830388" cy="376238"/>
          </a:xfrm>
          <a:prstGeom prst="rect">
            <a:avLst/>
          </a:prstGeom>
          <a:noFill/>
          <a:ln w="9525">
            <a:noFill/>
            <a:miter lim="800000"/>
            <a:headEnd/>
            <a:tailEnd/>
          </a:ln>
        </p:spPr>
      </p:pic>
      <p:sp>
        <p:nvSpPr>
          <p:cNvPr id="43022" name="Rectangle 14"/>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43023" name="Rectangle 15"/>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3897E11-8117-4BC0-AC27-78CFD988555C}" type="datetime1">
              <a:rPr lang="en-US"/>
              <a:pPr>
                <a:defRPr/>
              </a:pPr>
              <a:t>4/17/2015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5A288E4-37DE-4B7B-B5C6-7A3BF327DBE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FAC67EA-3E11-4612-B768-72CA853E8770}" type="datetime1">
              <a:rPr lang="en-US"/>
              <a:pPr>
                <a:defRPr/>
              </a:pPr>
              <a:t>4/17/2015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D12161A-1478-4105-8C35-93F6ED4DD65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78A5F999-FF71-4D0D-B89C-64766A997A00}" type="datetime1">
              <a:rPr lang="en-US"/>
              <a:pPr>
                <a:defRPr/>
              </a:pPr>
              <a:t>4/17/2015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42B73A4-E342-4266-B81C-0D4AF189132D}"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22A3FBBE-EAF1-4BA4-A8B3-70C33D8CB509}" type="datetime1">
              <a:rPr lang="en-US"/>
              <a:pPr>
                <a:defRPr/>
              </a:pPr>
              <a:t>4/17/2015</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FAC2796-A5A6-4695-831B-641F8AA037F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7E8E843-1D58-4849-B57F-00BB1E3409DA}" type="datetime1">
              <a:rPr lang="en-US"/>
              <a:pPr>
                <a:defRPr/>
              </a:pPr>
              <a:t>4/17/2015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D115676-AF8C-403C-9B41-87E6ABF95310}"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7E0D452-9F76-48A4-B327-901D0671B8C6}" type="datetime1">
              <a:rPr lang="en-US"/>
              <a:pPr>
                <a:defRPr/>
              </a:pPr>
              <a:t>4/17/2015</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5F3E64F-724E-4606-908D-75F3F171461A}"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FA66684-A3E1-4476-B552-D5C91B717FBE}" type="datetime1">
              <a:rPr lang="en-US"/>
              <a:pPr>
                <a:defRPr/>
              </a:pPr>
              <a:t>4/17/2015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4B9C57A-180C-4D3C-91F7-E004F453471E}"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6783191-315C-487E-9694-EA99CAF9DF6B}" type="datetime1">
              <a:rPr lang="en-US"/>
              <a:pPr>
                <a:defRPr/>
              </a:pPr>
              <a:t>4/17/2015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C82708F-2D8E-4C18-8073-8B26F14A74B3}"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281C1F9-1F15-4A85-A208-6B49748DB439}" type="datetime1">
              <a:rPr lang="en-US"/>
              <a:pPr>
                <a:defRPr/>
              </a:pPr>
              <a:t>4/17/2015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CA449EC-3A67-464B-B4E2-94E4D3F5563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6"/>
          <p:cNvSpPr>
            <a:spLocks noGrp="1"/>
          </p:cNvSpPr>
          <p:nvPr>
            <p:ph type="title"/>
          </p:nvPr>
        </p:nvSpPr>
        <p:spPr/>
        <p:txBody>
          <a:bodyPr/>
          <a:lstStyle/>
          <a:p>
            <a:r>
              <a:rPr lang="en-US" dirty="0" smtClean="0"/>
              <a:t>Click to edit Master 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77A0D3D7-72BC-4842-960F-464749D50F98}" type="datetime1">
              <a:rPr lang="en-US"/>
              <a:pPr>
                <a:defRPr/>
              </a:pPr>
              <a:t>4/17/2015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DE767E5-EF25-45E4-B6A4-8A24D015A5A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9CE84A0-B21C-4840-9C03-8B4965521DA4}" type="datetime1">
              <a:rPr lang="en-US"/>
              <a:pPr>
                <a:defRPr/>
              </a:pPr>
              <a:t>4/17/2015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C98660E-0891-40C8-ACF7-33DAA00EF81B}"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14875" y="1485900"/>
            <a:ext cx="396875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ED40472E-4369-4A71-9C19-0BCC43FBD56B}" type="datetime1">
              <a:rPr lang="en-US"/>
              <a:pPr>
                <a:defRPr/>
              </a:pPr>
              <a:t>4/17/2015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E5DB111-7159-440E-A2BF-8B756BD46582}"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101378" name="Freeform 2"/>
          <p:cNvSpPr>
            <a:spLocks/>
          </p:cNvSpPr>
          <p:nvPr/>
        </p:nvSpPr>
        <p:spPr bwMode="auto">
          <a:xfrm>
            <a:off x="0" y="0"/>
            <a:ext cx="9159875" cy="2400300"/>
          </a:xfrm>
          <a:custGeom>
            <a:avLst/>
            <a:gdLst/>
            <a:ahLst/>
            <a:cxnLst>
              <a:cxn ang="0">
                <a:pos x="0" y="0"/>
              </a:cxn>
              <a:cxn ang="0">
                <a:pos x="0" y="1368"/>
              </a:cxn>
              <a:cxn ang="0">
                <a:pos x="1008" y="1368"/>
              </a:cxn>
              <a:cxn ang="0">
                <a:pos x="1152" y="1512"/>
              </a:cxn>
              <a:cxn ang="0">
                <a:pos x="1296" y="1368"/>
              </a:cxn>
              <a:cxn ang="0">
                <a:pos x="5760" y="1368"/>
              </a:cxn>
              <a:cxn ang="0">
                <a:pos x="5760" y="0"/>
              </a:cxn>
              <a:cxn ang="0">
                <a:pos x="0" y="0"/>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w="9525">
            <a:noFill/>
            <a:round/>
            <a:headEnd/>
            <a:tailEnd/>
          </a:ln>
          <a:effectLst/>
        </p:spPr>
        <p:txBody>
          <a:bodyPr/>
          <a:lstStyle/>
          <a:p>
            <a:endParaRPr lang="en-GB" dirty="0"/>
          </a:p>
        </p:txBody>
      </p:sp>
      <p:sp>
        <p:nvSpPr>
          <p:cNvPr id="101379" name="Rectangle 3"/>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101380" name="Rectangle 4"/>
          <p:cNvSpPr>
            <a:spLocks noGrp="1" noChangeArrowheads="1"/>
          </p:cNvSpPr>
          <p:nvPr>
            <p:ph type="subTitle" sz="quarter" idx="1"/>
          </p:nvPr>
        </p:nvSpPr>
        <p:spPr>
          <a:xfrm>
            <a:off x="571500" y="2882900"/>
            <a:ext cx="8043863" cy="503238"/>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pic>
        <p:nvPicPr>
          <p:cNvPr id="101383" name="Picture 7"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3AB37F19-DA17-4791-B6C4-A7A1BB9618A2}" type="datetime1">
              <a:rPr lang="en-US"/>
              <a:pPr/>
              <a:t>4/17/2015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1162FE0-8B14-4597-9B4D-9845A4420CF2}"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AB047D0-1ED8-482D-8BB6-D89B7ABEC88C}" type="datetime1">
              <a:rPr lang="en-US"/>
              <a:pPr/>
              <a:t>4/17/2015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89DA4E8-F0C0-4F9F-85C1-136BFF31A6B4}" type="slidenum">
              <a:rPr lang="en-US"/>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64C317FC-4021-45C2-9D30-F784B2DA1D5A}" type="datetime1">
              <a:rPr lang="en-US"/>
              <a:pPr/>
              <a:t>4/17/2015</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3C0733C-6823-408B-9D5B-CBCE805CE5B5}" type="slidenum">
              <a:rPr lang="en-US"/>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D98C03E9-D5A7-4517-A2FB-926A103D7F60}" type="datetime1">
              <a:rPr lang="en-US"/>
              <a:pPr/>
              <a:t>4/17/2015</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58072929-A856-44B6-AF28-A2056E2773EB}" type="slidenum">
              <a:rPr lang="en-US"/>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FD979E05-1DCB-4B61-8DF0-17E20DB61FBE}" type="datetime1">
              <a:rPr lang="en-US"/>
              <a:pPr/>
              <a:t>4/17/2015</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8E0C5DAE-DBEE-46BD-B1A2-9FFFF94D37D4}" type="slidenum">
              <a:rPr lang="en-US"/>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D3170BC-03F4-4055-876A-094CC81FC22F}" type="datetime1">
              <a:rPr lang="en-US"/>
              <a:pPr/>
              <a:t>4/17/2015</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4E1B2AD-3D08-46F4-86B4-C3C598870C0B}" type="slidenum">
              <a:rPr lang="en-US"/>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5FAE4CF-E9AB-46C0-9CA9-7980822D64C6}" type="datetime1">
              <a:rPr lang="en-US"/>
              <a:pPr/>
              <a:t>4/17/2015</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6E174DA-490A-448B-848A-D3B1119EBE19}"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8F410D0-1584-46B9-8149-8C61EC59E72F}" type="datetime1">
              <a:rPr lang="en-US"/>
              <a:pPr>
                <a:defRPr/>
              </a:pPr>
              <a:t>4/17/2015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CDD7BB-6B50-4CE1-B778-2922C44A4500}"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BC1D746-670C-46CE-8C3D-2BF618AC3372}" type="datetime1">
              <a:rPr lang="en-US"/>
              <a:pPr/>
              <a:t>4/17/2015</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D2A98D1-CEE0-4524-BFA0-175CFE257FE8}" type="slidenum">
              <a:rPr lang="en-US"/>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D5A7E6AF-31D8-4E68-A120-781C18B6A23D}" type="datetime1">
              <a:rPr lang="en-US"/>
              <a:pPr/>
              <a:t>4/17/2015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41D45C4-C729-432D-967F-8B906583F5B3}" type="slidenum">
              <a:rPr lang="en-US"/>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D73F18E-7DFC-421B-8213-29114A18B970}" type="datetime1">
              <a:rPr lang="en-US"/>
              <a:pPr/>
              <a:t>4/17/2015</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ECAEB8F-6ABC-4117-A44D-BABBFB7F7159}"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1485900"/>
            <a:ext cx="3968750" cy="4648200"/>
          </a:xfrm>
          <a:noFill/>
          <a:ln w="9525">
            <a:noFill/>
            <a:miter lim="800000"/>
            <a:headEnd/>
            <a:tailEnd/>
          </a:ln>
        </p:spPr>
        <p:txBody>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14875" y="1485900"/>
            <a:ext cx="3968750" cy="4648200"/>
          </a:xfrm>
          <a:noFill/>
          <a:ln w="9525">
            <a:noFill/>
            <a:miter lim="800000"/>
            <a:headEnd/>
            <a:tailEnd/>
          </a:ln>
        </p:spPr>
        <p:txBody>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AD228BCB-7AF7-4E18-B9F6-5FA22F82303E}" type="datetime1">
              <a:rPr lang="en-US"/>
              <a:pPr>
                <a:defRPr/>
              </a:pPr>
              <a:t>4/17/2015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D21468-E2C7-423F-88FF-68AEB6D5785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59DBF3F7-C243-4C2D-923B-27F50E9A6BFE}" type="datetime1">
              <a:rPr lang="en-US"/>
              <a:pPr>
                <a:defRPr/>
              </a:pPr>
              <a:t>4/17/2015</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5D6F0AB-B0B9-4547-AD6F-FEE4A342B7D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4EB8E50E-4905-4B65-9DF9-5492208E51E0}" type="datetime1">
              <a:rPr lang="en-US"/>
              <a:pPr>
                <a:defRPr/>
              </a:pPr>
              <a:t>4/17/2015</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74DD23A-AFA1-4D10-81C8-30DF727D8E9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C98F2FE-C122-497F-A687-38F714D0CFE0}" type="datetime1">
              <a:rPr lang="en-US"/>
              <a:pPr>
                <a:defRPr/>
              </a:pPr>
              <a:t>4/17/2015</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9633985-207A-4DCE-A06A-A39B4292DFE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1D5BF9E-1829-4989-93D9-DE81C4DD2EAB}" type="datetime1">
              <a:rPr lang="en-US"/>
              <a:pPr>
                <a:defRPr/>
              </a:pPr>
              <a:t>4/17/2015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A295901-A257-49D7-BB43-8EB67493EFB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p>
        </p:txBody>
      </p:sp>
      <p:sp>
        <p:nvSpPr>
          <p:cNvPr id="3" name="Table Placeholder 2"/>
          <p:cNvSpPr>
            <a:spLocks noGrp="1"/>
          </p:cNvSpPr>
          <p:nvPr>
            <p:ph type="tbl" idx="1"/>
          </p:nvPr>
        </p:nvSpPr>
        <p:spPr>
          <a:xfrm>
            <a:off x="593725" y="1485900"/>
            <a:ext cx="8089900" cy="46482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33F318AC-9F33-4C15-853B-324BB1F3963C}" type="datetime1">
              <a:rPr lang="en-US"/>
              <a:pPr>
                <a:defRPr/>
              </a:pPr>
              <a:t>4/17/2015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C48B286-08BA-4CAD-BEF0-5BEE288A3D8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wmf"/><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1">
                <a:solidFill>
                  <a:srgbClr val="0079C1"/>
                </a:solidFill>
                <a:latin typeface="Arial" pitchFamily="34" charset="0"/>
                <a:ea typeface="ＭＳ Ｐゴシック"/>
                <a:cs typeface="+mn-cs"/>
              </a:defRPr>
            </a:lvl1pPr>
          </a:lstStyle>
          <a:p>
            <a:pPr>
              <a:defRPr/>
            </a:pPr>
            <a:fld id="{7C13A321-59EF-4C1E-A192-C91AE6408255}" type="datetime1">
              <a:rPr lang="en-US"/>
              <a:pPr>
                <a:defRPr/>
              </a:pPr>
              <a:t>4/17/2015</a:t>
            </a:fld>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0079C1"/>
                </a:solidFill>
                <a:ea typeface="ＭＳ Ｐゴシック" charset="-128"/>
                <a:cs typeface="+mn-cs"/>
              </a:defRPr>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79C1"/>
                </a:solidFill>
                <a:latin typeface="Arial" pitchFamily="34" charset="0"/>
                <a:ea typeface="ＭＳ Ｐゴシック"/>
                <a:cs typeface="+mn-cs"/>
              </a:defRPr>
            </a:lvl1pPr>
          </a:lstStyle>
          <a:p>
            <a:pPr>
              <a:defRPr/>
            </a:pPr>
            <a:fld id="{3900E5D7-0612-4F5A-ABD4-0A282FBFB6E2}"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5" y="762000"/>
            <a:ext cx="8093075" cy="519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1031"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27" descr="National_Grid_logo_blue"/>
          <p:cNvPicPr>
            <a:picLocks noChangeAspect="1" noChangeArrowheads="1"/>
          </p:cNvPicPr>
          <p:nvPr/>
        </p:nvPicPr>
        <p:blipFill>
          <a:blip r:embed="rId11"/>
          <a:srcRect/>
          <a:stretch>
            <a:fillRect/>
          </a:stretch>
        </p:blipFill>
        <p:spPr bwMode="auto">
          <a:xfrm>
            <a:off x="6810375" y="195263"/>
            <a:ext cx="1830388" cy="376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5pPr>
      <a:lvl6pPr marL="457200" algn="l" rtl="0" fontAlgn="base">
        <a:spcBef>
          <a:spcPct val="0"/>
        </a:spcBef>
        <a:spcAft>
          <a:spcPct val="0"/>
        </a:spcAft>
        <a:defRPr sz="2800" b="1">
          <a:solidFill>
            <a:srgbClr val="0079C1"/>
          </a:solidFill>
          <a:latin typeface="Arial" pitchFamily="34" charset="0"/>
          <a:ea typeface="ＭＳ Ｐゴシック"/>
          <a:cs typeface="ＭＳ Ｐゴシック"/>
        </a:defRPr>
      </a:lvl6pPr>
      <a:lvl7pPr marL="914400" algn="l" rtl="0" fontAlgn="base">
        <a:spcBef>
          <a:spcPct val="0"/>
        </a:spcBef>
        <a:spcAft>
          <a:spcPct val="0"/>
        </a:spcAft>
        <a:defRPr sz="2800" b="1">
          <a:solidFill>
            <a:srgbClr val="0079C1"/>
          </a:solidFill>
          <a:latin typeface="Arial" pitchFamily="34" charset="0"/>
          <a:ea typeface="ＭＳ Ｐゴシック"/>
          <a:cs typeface="ＭＳ Ｐゴシック"/>
        </a:defRPr>
      </a:lvl7pPr>
      <a:lvl8pPr marL="1371600" algn="l" rtl="0" fontAlgn="base">
        <a:spcBef>
          <a:spcPct val="0"/>
        </a:spcBef>
        <a:spcAft>
          <a:spcPct val="0"/>
        </a:spcAft>
        <a:defRPr sz="2800" b="1">
          <a:solidFill>
            <a:srgbClr val="0079C1"/>
          </a:solidFill>
          <a:latin typeface="Arial" pitchFamily="34" charset="0"/>
          <a:ea typeface="ＭＳ Ｐゴシック"/>
          <a:cs typeface="ＭＳ Ｐゴシック"/>
        </a:defRPr>
      </a:lvl8pPr>
      <a:lvl9pPr marL="1828800" algn="l" rtl="0" fontAlgn="base">
        <a:spcBef>
          <a:spcPct val="0"/>
        </a:spcBef>
        <a:spcAft>
          <a:spcPct val="0"/>
        </a:spcAft>
        <a:defRPr sz="2800" b="1">
          <a:solidFill>
            <a:srgbClr val="0079C1"/>
          </a:solidFill>
          <a:latin typeface="Arial" pitchFamily="34"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442BEDCA-AF56-4ADE-8083-F358F89CE733}" type="datetime1">
              <a:rPr lang="en-US"/>
              <a:pPr>
                <a:defRPr/>
              </a:pPr>
              <a:t>4/17/2015</a:t>
            </a:fld>
            <a:endParaRPr lang="en-US" dirty="0"/>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80F43E72-91EC-419A-A127-5992ABE6B73B}"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30" name="Rectangle 5"/>
          <p:cNvSpPr>
            <a:spLocks noGrp="1" noChangeArrowheads="1"/>
          </p:cNvSpPr>
          <p:nvPr>
            <p:ph type="title"/>
          </p:nvPr>
        </p:nvSpPr>
        <p:spPr bwMode="auto">
          <a:xfrm>
            <a:off x="593725" y="762000"/>
            <a:ext cx="8093075" cy="519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1031"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27" descr="National_Grid_logo_blue"/>
          <p:cNvPicPr>
            <a:picLocks noChangeAspect="1" noChangeArrowheads="1"/>
          </p:cNvPicPr>
          <p:nvPr userDrawn="1"/>
        </p:nvPicPr>
        <p:blipFill>
          <a:blip r:embed="rId14"/>
          <a:srcRect/>
          <a:stretch>
            <a:fillRect/>
          </a:stretch>
        </p:blipFill>
        <p:spPr bwMode="auto">
          <a:xfrm>
            <a:off x="6810375" y="342900"/>
            <a:ext cx="1830388" cy="3762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0407F3E-1243-43CE-937E-5C4987E86DA5}" type="datetime1">
              <a:rPr lang="en-US"/>
              <a:pPr/>
              <a:t>4/17/2015</a:t>
            </a:fld>
            <a:endParaRPr lang="en-US" dirty="0"/>
          </a:p>
        </p:txBody>
      </p:sp>
      <p:sp>
        <p:nvSpPr>
          <p:cNvPr id="100355"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0356" name="Rectangle 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4486131-C763-4D7A-9B46-A3A1D49725E2}" type="slidenum">
              <a:rPr lang="en-US"/>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0359" name="Rectangle 5"/>
          <p:cNvSpPr>
            <a:spLocks noGrp="1" noChangeArrowheads="1"/>
          </p:cNvSpPr>
          <p:nvPr>
            <p:ph type="title"/>
          </p:nvPr>
        </p:nvSpPr>
        <p:spPr bwMode="auto">
          <a:xfrm>
            <a:off x="593725" y="762000"/>
            <a:ext cx="8093075" cy="519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100360"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0363" name="Picture 11" descr="National_Grid_logo_blue"/>
          <p:cNvPicPr>
            <a:picLocks noChangeAspect="1" noChangeArrowheads="1"/>
          </p:cNvPicPr>
          <p:nvPr/>
        </p:nvPicPr>
        <p:blipFill>
          <a:blip r:embed="rId13"/>
          <a:srcRect/>
          <a:stretch>
            <a:fillRect/>
          </a:stretch>
        </p:blipFill>
        <p:spPr bwMode="auto">
          <a:xfrm>
            <a:off x="6810375" y="342900"/>
            <a:ext cx="1830388" cy="376238"/>
          </a:xfrm>
          <a:prstGeom prst="rect">
            <a:avLst/>
          </a:prstGeom>
          <a:noFill/>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l" rtl="0" fontAlgn="base">
        <a:spcBef>
          <a:spcPct val="0"/>
        </a:spcBef>
        <a:spcAft>
          <a:spcPct val="0"/>
        </a:spcAft>
        <a:defRPr sz="2800" b="1">
          <a:solidFill>
            <a:srgbClr val="0079C1"/>
          </a:solidFill>
          <a:latin typeface="+mj-lt"/>
          <a:ea typeface="+mj-ea"/>
          <a:cs typeface="+mj-cs"/>
        </a:defRPr>
      </a:lvl1pPr>
      <a:lvl2pPr algn="l" rtl="0" fontAlgn="base">
        <a:spcBef>
          <a:spcPct val="0"/>
        </a:spcBef>
        <a:spcAft>
          <a:spcPct val="0"/>
        </a:spcAft>
        <a:defRPr sz="2800" b="1">
          <a:solidFill>
            <a:srgbClr val="0079C1"/>
          </a:solidFill>
          <a:latin typeface="Arial" charset="0"/>
          <a:ea typeface="ＭＳ Ｐゴシック" pitchFamily="48" charset="-128"/>
        </a:defRPr>
      </a:lvl2pPr>
      <a:lvl3pPr algn="l" rtl="0" fontAlgn="base">
        <a:spcBef>
          <a:spcPct val="0"/>
        </a:spcBef>
        <a:spcAft>
          <a:spcPct val="0"/>
        </a:spcAft>
        <a:defRPr sz="2800" b="1">
          <a:solidFill>
            <a:srgbClr val="0079C1"/>
          </a:solidFill>
          <a:latin typeface="Arial" charset="0"/>
          <a:ea typeface="ＭＳ Ｐゴシック" pitchFamily="48" charset="-128"/>
        </a:defRPr>
      </a:lvl3pPr>
      <a:lvl4pPr algn="l" rtl="0" fontAlgn="base">
        <a:spcBef>
          <a:spcPct val="0"/>
        </a:spcBef>
        <a:spcAft>
          <a:spcPct val="0"/>
        </a:spcAft>
        <a:defRPr sz="2800" b="1">
          <a:solidFill>
            <a:srgbClr val="0079C1"/>
          </a:solidFill>
          <a:latin typeface="Arial" charset="0"/>
          <a:ea typeface="ＭＳ Ｐゴシック" pitchFamily="48" charset="-128"/>
        </a:defRPr>
      </a:lvl4pPr>
      <a:lvl5pPr algn="l" rtl="0" fontAlgn="base">
        <a:spcBef>
          <a:spcPct val="0"/>
        </a:spcBef>
        <a:spcAft>
          <a:spcPct val="0"/>
        </a:spcAft>
        <a:defRPr sz="2800" b="1">
          <a:solidFill>
            <a:srgbClr val="0079C1"/>
          </a:solidFill>
          <a:latin typeface="Arial" charset="0"/>
          <a:ea typeface="ＭＳ Ｐゴシック" pitchFamily="48" charset="-128"/>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fontAlgn="base">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fontAlgn="base">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fontAlgn="base">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fontAlgn="base">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mailto:mark.ducker@ngrid-aws.org.uk" TargetMode="External"/><Relationship Id="rId2" Type="http://schemas.openxmlformats.org/officeDocument/2006/relationships/hyperlink" Target="mailto:Jo.giles@nationalgrid.com" TargetMode="Externa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593725" y="1064082"/>
            <a:ext cx="8043863" cy="954107"/>
          </a:xfrm>
        </p:spPr>
        <p:txBody>
          <a:bodyPr/>
          <a:lstStyle/>
          <a:p>
            <a:r>
              <a:rPr lang="en-GB" dirty="0" smtClean="0"/>
              <a:t>East Midlands Carbon </a:t>
            </a:r>
            <a:r>
              <a:rPr lang="en-GB" dirty="0"/>
              <a:t>Action Network Meeting </a:t>
            </a:r>
          </a:p>
        </p:txBody>
      </p:sp>
      <p:sp>
        <p:nvSpPr>
          <p:cNvPr id="3" name="Subtitle 2"/>
          <p:cNvSpPr>
            <a:spLocks noGrp="1"/>
          </p:cNvSpPr>
          <p:nvPr>
            <p:ph type="subTitle" sz="quarter" idx="1"/>
          </p:nvPr>
        </p:nvSpPr>
        <p:spPr>
          <a:xfrm>
            <a:off x="571472" y="5854721"/>
            <a:ext cx="8043863" cy="503237"/>
          </a:xfrm>
        </p:spPr>
        <p:txBody>
          <a:bodyPr/>
          <a:lstStyle/>
          <a:p>
            <a:pPr marL="457200" indent="-457200">
              <a:buAutoNum type="arabicPlain" startAt="29"/>
            </a:pPr>
            <a:r>
              <a:rPr lang="en-GB" dirty="0" smtClean="0"/>
              <a:t>April 2015			</a:t>
            </a:r>
            <a:endParaRPr lang="en-GB" sz="3200" dirty="0" smtClean="0"/>
          </a:p>
          <a:p>
            <a:pPr marL="457200" indent="-457200">
              <a:buAutoNum type="arabicPlain" startAt="29"/>
            </a:pPr>
            <a:endParaRPr lang="en-GB" dirty="0"/>
          </a:p>
        </p:txBody>
      </p:sp>
      <p:sp>
        <p:nvSpPr>
          <p:cNvPr id="5" name="Rectangle 4"/>
          <p:cNvSpPr/>
          <p:nvPr/>
        </p:nvSpPr>
        <p:spPr>
          <a:xfrm>
            <a:off x="539550" y="2420888"/>
            <a:ext cx="8365529" cy="2677656"/>
          </a:xfrm>
          <a:prstGeom prst="rect">
            <a:avLst/>
          </a:prstGeom>
        </p:spPr>
        <p:txBody>
          <a:bodyPr wrap="square">
            <a:spAutoFit/>
          </a:bodyPr>
          <a:lstStyle/>
          <a:p>
            <a:pPr algn="ctr"/>
            <a:r>
              <a:rPr lang="en-GB" sz="2800" i="1" dirty="0">
                <a:solidFill>
                  <a:schemeClr val="accent1">
                    <a:lumMod val="40000"/>
                    <a:lumOff val="60000"/>
                  </a:schemeClr>
                </a:solidFill>
              </a:rPr>
              <a:t>Jo Giles</a:t>
            </a:r>
          </a:p>
          <a:p>
            <a:pPr algn="ctr"/>
            <a:r>
              <a:rPr lang="en-GB" sz="2800" i="1" dirty="0">
                <a:solidFill>
                  <a:schemeClr val="accent1">
                    <a:lumMod val="40000"/>
                    <a:lumOff val="60000"/>
                  </a:schemeClr>
                </a:solidFill>
              </a:rPr>
              <a:t>Strategy </a:t>
            </a:r>
            <a:r>
              <a:rPr lang="en-GB" sz="2800" i="1">
                <a:solidFill>
                  <a:schemeClr val="accent1">
                    <a:lumMod val="40000"/>
                    <a:lumOff val="60000"/>
                  </a:schemeClr>
                </a:solidFill>
              </a:rPr>
              <a:t>Implementation </a:t>
            </a:r>
            <a:r>
              <a:rPr lang="en-GB" sz="2800" i="1" smtClean="0">
                <a:solidFill>
                  <a:schemeClr val="accent1">
                    <a:lumMod val="40000"/>
                    <a:lumOff val="60000"/>
                  </a:schemeClr>
                </a:solidFill>
              </a:rPr>
              <a:t>Manager </a:t>
            </a:r>
            <a:r>
              <a:rPr lang="en-GB" sz="2800" i="1" dirty="0">
                <a:solidFill>
                  <a:schemeClr val="accent1">
                    <a:lumMod val="40000"/>
                    <a:lumOff val="60000"/>
                  </a:schemeClr>
                </a:solidFill>
              </a:rPr>
              <a:t>(National Grid)</a:t>
            </a:r>
          </a:p>
          <a:p>
            <a:pPr algn="ctr"/>
            <a:endParaRPr lang="en-GB" sz="2800" i="1" dirty="0" smtClean="0">
              <a:solidFill>
                <a:schemeClr val="accent1">
                  <a:lumMod val="40000"/>
                  <a:lumOff val="60000"/>
                </a:schemeClr>
              </a:solidFill>
            </a:endParaRPr>
          </a:p>
          <a:p>
            <a:pPr algn="ctr"/>
            <a:r>
              <a:rPr lang="en-GB" sz="2800" i="1" dirty="0" smtClean="0">
                <a:solidFill>
                  <a:schemeClr val="accent1">
                    <a:lumMod val="40000"/>
                    <a:lumOff val="60000"/>
                  </a:schemeClr>
                </a:solidFill>
              </a:rPr>
              <a:t>Mark </a:t>
            </a:r>
            <a:r>
              <a:rPr lang="en-GB" sz="2800" i="1" dirty="0">
                <a:solidFill>
                  <a:schemeClr val="accent1">
                    <a:lumMod val="40000"/>
                    <a:lumOff val="60000"/>
                  </a:schemeClr>
                </a:solidFill>
              </a:rPr>
              <a:t>Ducker (NG-AWS)</a:t>
            </a:r>
          </a:p>
          <a:p>
            <a:pPr algn="ctr"/>
            <a:r>
              <a:rPr lang="en-GB" sz="2800" i="1" dirty="0">
                <a:solidFill>
                  <a:schemeClr val="accent1">
                    <a:lumMod val="40000"/>
                    <a:lumOff val="60000"/>
                  </a:schemeClr>
                </a:solidFill>
              </a:rPr>
              <a:t>Business Development </a:t>
            </a:r>
            <a:r>
              <a:rPr lang="en-GB" sz="2800" i="1" dirty="0" smtClean="0">
                <a:solidFill>
                  <a:schemeClr val="accent1">
                    <a:lumMod val="40000"/>
                    <a:lumOff val="60000"/>
                  </a:schemeClr>
                </a:solidFill>
              </a:rPr>
              <a:t>Manager</a:t>
            </a:r>
          </a:p>
          <a:p>
            <a:pPr algn="ctr"/>
            <a:endParaRPr lang="en-GB" sz="2800" i="1" dirty="0">
              <a:solidFill>
                <a:schemeClr val="accent1">
                  <a:lumMod val="40000"/>
                  <a:lumOff val="60000"/>
                </a:schemeClr>
              </a:solidFill>
            </a:endParaRPr>
          </a:p>
        </p:txBody>
      </p:sp>
      <p:pic>
        <p:nvPicPr>
          <p:cNvPr id="6" name="Picture 1" descr="cid:image002.png@01C9A6EF.B0714E60"/>
          <p:cNvPicPr>
            <a:picLocks noChangeAspect="1" noChangeArrowheads="1"/>
          </p:cNvPicPr>
          <p:nvPr/>
        </p:nvPicPr>
        <p:blipFill>
          <a:blip r:embed="rId2" cstate="print"/>
          <a:srcRect/>
          <a:stretch>
            <a:fillRect/>
          </a:stretch>
        </p:blipFill>
        <p:spPr bwMode="auto">
          <a:xfrm>
            <a:off x="7164288" y="4869160"/>
            <a:ext cx="1740793" cy="17081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757893"/>
            <a:ext cx="8093075" cy="523220"/>
          </a:xfrm>
        </p:spPr>
        <p:txBody>
          <a:bodyPr/>
          <a:lstStyle/>
          <a:p>
            <a:r>
              <a:rPr lang="en-GB" dirty="0"/>
              <a:t>Case </a:t>
            </a:r>
            <a:r>
              <a:rPr lang="en-GB" dirty="0" smtClean="0"/>
              <a:t>Study-Heat </a:t>
            </a:r>
            <a:r>
              <a:rPr lang="en-GB" dirty="0"/>
              <a:t>Network</a:t>
            </a:r>
          </a:p>
        </p:txBody>
      </p:sp>
      <p:sp>
        <p:nvSpPr>
          <p:cNvPr id="4" name="Slide Number Placeholder 3"/>
          <p:cNvSpPr>
            <a:spLocks noGrp="1"/>
          </p:cNvSpPr>
          <p:nvPr>
            <p:ph type="sldNum" sz="quarter" idx="12"/>
          </p:nvPr>
        </p:nvSpPr>
        <p:spPr/>
        <p:txBody>
          <a:bodyPr/>
          <a:lstStyle/>
          <a:p>
            <a:pPr>
              <a:defRPr/>
            </a:pPr>
            <a:fld id="{15A288E4-37DE-4B7B-B5C6-7A3BF327DBEE}" type="slidenum">
              <a:rPr lang="en-US" smtClean="0"/>
              <a:pPr>
                <a:defRPr/>
              </a:pPr>
              <a:t>10</a:t>
            </a:fld>
            <a:endParaRPr lang="en-US"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3994942857"/>
              </p:ext>
            </p:extLst>
          </p:nvPr>
        </p:nvGraphicFramePr>
        <p:xfrm>
          <a:off x="467544" y="2132856"/>
          <a:ext cx="8280920" cy="2005965"/>
        </p:xfrm>
        <a:graphic>
          <a:graphicData uri="http://schemas.openxmlformats.org/drawingml/2006/table">
            <a:tbl>
              <a:tblPr>
                <a:tableStyleId>{5C22544A-7EE6-4342-B048-85BDC9FD1C3A}</a:tableStyleId>
              </a:tblPr>
              <a:tblGrid>
                <a:gridCol w="1008112"/>
                <a:gridCol w="864096"/>
                <a:gridCol w="1008112"/>
                <a:gridCol w="1008112"/>
                <a:gridCol w="864096"/>
                <a:gridCol w="1080120"/>
                <a:gridCol w="792088"/>
                <a:gridCol w="720080"/>
                <a:gridCol w="144016"/>
                <a:gridCol w="792088"/>
              </a:tblGrid>
              <a:tr h="190500">
                <a:tc rowSpan="2">
                  <a:txBody>
                    <a:bodyPr/>
                    <a:lstStyle/>
                    <a:p>
                      <a:pPr algn="l" fontAlgn="ctr"/>
                      <a:r>
                        <a:rPr lang="en-GB" sz="1400" b="1" u="none" strike="noStrike" dirty="0">
                          <a:solidFill>
                            <a:srgbClr val="0070C0"/>
                          </a:solidFill>
                          <a:effectLst/>
                          <a:latin typeface="+mj-lt"/>
                        </a:rPr>
                        <a:t> </a:t>
                      </a:r>
                      <a:endParaRPr lang="en-GB" sz="1400" b="1" i="0" u="none" strike="noStrike" dirty="0">
                        <a:solidFill>
                          <a:srgbClr val="0070C0"/>
                        </a:solidFill>
                        <a:effectLst/>
                        <a:latin typeface="+mj-lt"/>
                      </a:endParaRPr>
                    </a:p>
                  </a:txBody>
                  <a:tcPr marL="9525" marR="9525" marT="9525" marB="0" anchor="ctr"/>
                </a:tc>
                <a:tc gridSpan="2">
                  <a:txBody>
                    <a:bodyPr/>
                    <a:lstStyle/>
                    <a:p>
                      <a:pPr algn="ctr" fontAlgn="ctr"/>
                      <a:r>
                        <a:rPr lang="en-GB" sz="1400" b="1" u="none" strike="noStrike" dirty="0">
                          <a:solidFill>
                            <a:srgbClr val="0070C0"/>
                          </a:solidFill>
                          <a:effectLst/>
                          <a:latin typeface="+mj-lt"/>
                        </a:rPr>
                        <a:t>Pre-installation</a:t>
                      </a:r>
                      <a:endParaRPr lang="en-GB" sz="1400" b="1" i="0" u="none" strike="noStrike" dirty="0">
                        <a:solidFill>
                          <a:srgbClr val="0070C0"/>
                        </a:solidFill>
                        <a:effectLst/>
                        <a:latin typeface="+mj-lt"/>
                      </a:endParaRPr>
                    </a:p>
                  </a:txBody>
                  <a:tcPr marL="9525" marR="9525" marT="9525" marB="0" anchor="ctr"/>
                </a:tc>
                <a:tc hMerge="1">
                  <a:txBody>
                    <a:bodyPr/>
                    <a:lstStyle/>
                    <a:p>
                      <a:endParaRPr lang="en-GB"/>
                    </a:p>
                  </a:txBody>
                  <a:tcPr/>
                </a:tc>
                <a:tc gridSpan="2">
                  <a:txBody>
                    <a:bodyPr/>
                    <a:lstStyle/>
                    <a:p>
                      <a:pPr algn="ctr" fontAlgn="ctr"/>
                      <a:r>
                        <a:rPr lang="en-GB" sz="1400" b="1" u="none" strike="noStrike" dirty="0">
                          <a:solidFill>
                            <a:srgbClr val="0070C0"/>
                          </a:solidFill>
                          <a:effectLst/>
                          <a:latin typeface="+mj-lt"/>
                        </a:rPr>
                        <a:t>Post installation</a:t>
                      </a:r>
                      <a:endParaRPr lang="en-GB" sz="1400" b="1" i="0" u="none" strike="noStrike" dirty="0">
                        <a:solidFill>
                          <a:srgbClr val="0070C0"/>
                        </a:solidFill>
                        <a:effectLst/>
                        <a:latin typeface="+mj-lt"/>
                      </a:endParaRPr>
                    </a:p>
                  </a:txBody>
                  <a:tcPr marL="9525" marR="9525" marT="9525" marB="0" anchor="ctr"/>
                </a:tc>
                <a:tc hMerge="1">
                  <a:txBody>
                    <a:bodyPr/>
                    <a:lstStyle/>
                    <a:p>
                      <a:endParaRPr lang="en-GB"/>
                    </a:p>
                  </a:txBody>
                  <a:tcPr/>
                </a:tc>
                <a:tc rowSpan="2" gridSpan="2">
                  <a:txBody>
                    <a:bodyPr/>
                    <a:lstStyle/>
                    <a:p>
                      <a:pPr algn="ctr" fontAlgn="ctr"/>
                      <a:r>
                        <a:rPr lang="en-GB" sz="1400" b="1" u="none" strike="noStrike" dirty="0">
                          <a:solidFill>
                            <a:srgbClr val="0070C0"/>
                          </a:solidFill>
                          <a:effectLst/>
                          <a:latin typeface="+mj-lt"/>
                        </a:rPr>
                        <a:t>Difference (numeric)</a:t>
                      </a:r>
                      <a:endParaRPr lang="en-GB" sz="1400" b="1" i="0" u="none" strike="noStrike" dirty="0">
                        <a:solidFill>
                          <a:srgbClr val="0070C0"/>
                        </a:solidFill>
                        <a:effectLst/>
                        <a:latin typeface="+mj-lt"/>
                      </a:endParaRPr>
                    </a:p>
                  </a:txBody>
                  <a:tcPr marL="9525" marR="9525" marT="9525" marB="0" anchor="ctr"/>
                </a:tc>
                <a:tc rowSpan="2" hMerge="1">
                  <a:txBody>
                    <a:bodyPr/>
                    <a:lstStyle/>
                    <a:p>
                      <a:endParaRPr lang="en-GB"/>
                    </a:p>
                  </a:txBody>
                  <a:tcPr/>
                </a:tc>
                <a:tc gridSpan="3">
                  <a:txBody>
                    <a:bodyPr/>
                    <a:lstStyle/>
                    <a:p>
                      <a:pPr algn="ctr" fontAlgn="ctr"/>
                      <a:r>
                        <a:rPr lang="en-GB" sz="1400" b="1" u="none" strike="noStrike" dirty="0">
                          <a:solidFill>
                            <a:srgbClr val="0070C0"/>
                          </a:solidFill>
                          <a:effectLst/>
                          <a:latin typeface="+mj-lt"/>
                        </a:rPr>
                        <a:t>Difference</a:t>
                      </a:r>
                      <a:endParaRPr lang="en-GB" sz="1400" b="1" i="0" u="none" strike="noStrike" dirty="0">
                        <a:solidFill>
                          <a:srgbClr val="0070C0"/>
                        </a:solidFill>
                        <a:effectLst/>
                        <a:latin typeface="+mj-lt"/>
                      </a:endParaRPr>
                    </a:p>
                  </a:txBody>
                  <a:tcPr marL="9525" marR="9525" marT="9525" marB="0" anchor="ctr"/>
                </a:tc>
                <a:tc hMerge="1">
                  <a:txBody>
                    <a:bodyPr/>
                    <a:lstStyle/>
                    <a:p>
                      <a:endParaRPr lang="en-GB"/>
                    </a:p>
                  </a:txBody>
                  <a:tcPr/>
                </a:tc>
                <a:tc hMerge="1">
                  <a:txBody>
                    <a:bodyPr/>
                    <a:lstStyle/>
                    <a:p>
                      <a:endParaRPr lang="en-GB"/>
                    </a:p>
                  </a:txBody>
                  <a:tcPr/>
                </a:tc>
              </a:tr>
              <a:tr h="200025">
                <a:tc vMerge="1">
                  <a:txBody>
                    <a:bodyPr/>
                    <a:lstStyle/>
                    <a:p>
                      <a:endParaRPr lang="en-GB"/>
                    </a:p>
                  </a:txBody>
                  <a:tcPr/>
                </a:tc>
                <a:tc gridSpan="2">
                  <a:txBody>
                    <a:bodyPr/>
                    <a:lstStyle/>
                    <a:p>
                      <a:pPr algn="ctr" fontAlgn="ctr"/>
                      <a:r>
                        <a:rPr lang="en-GB" sz="1400" b="1" u="none" strike="noStrike" dirty="0">
                          <a:solidFill>
                            <a:srgbClr val="0070C0"/>
                          </a:solidFill>
                          <a:effectLst/>
                          <a:latin typeface="+mj-lt"/>
                        </a:rPr>
                        <a:t>2013/14</a:t>
                      </a:r>
                      <a:endParaRPr lang="en-GB" sz="1400" b="1" i="0" u="none" strike="noStrike" dirty="0">
                        <a:solidFill>
                          <a:srgbClr val="0070C0"/>
                        </a:solidFill>
                        <a:effectLst/>
                        <a:latin typeface="+mj-lt"/>
                      </a:endParaRPr>
                    </a:p>
                  </a:txBody>
                  <a:tcPr marL="9525" marR="9525" marT="9525" marB="0" anchor="ctr"/>
                </a:tc>
                <a:tc hMerge="1">
                  <a:txBody>
                    <a:bodyPr/>
                    <a:lstStyle/>
                    <a:p>
                      <a:endParaRPr lang="en-GB"/>
                    </a:p>
                  </a:txBody>
                  <a:tcPr/>
                </a:tc>
                <a:tc gridSpan="2">
                  <a:txBody>
                    <a:bodyPr/>
                    <a:lstStyle/>
                    <a:p>
                      <a:pPr algn="ctr" fontAlgn="ctr"/>
                      <a:r>
                        <a:rPr lang="en-GB" sz="1400" b="1" u="none" strike="noStrike" dirty="0">
                          <a:solidFill>
                            <a:srgbClr val="0070C0"/>
                          </a:solidFill>
                          <a:effectLst/>
                          <a:latin typeface="+mj-lt"/>
                        </a:rPr>
                        <a:t>2014/15</a:t>
                      </a:r>
                      <a:endParaRPr lang="en-GB" sz="1400" b="1" i="0" u="none" strike="noStrike" dirty="0">
                        <a:solidFill>
                          <a:srgbClr val="0070C0"/>
                        </a:solidFill>
                        <a:effectLst/>
                        <a:latin typeface="+mj-lt"/>
                      </a:endParaRPr>
                    </a:p>
                  </a:txBody>
                  <a:tcPr marL="9525" marR="9525" marT="9525" marB="0" anchor="ctr"/>
                </a:tc>
                <a:tc hMerge="1">
                  <a:txBody>
                    <a:bodyPr/>
                    <a:lstStyle/>
                    <a:p>
                      <a:endParaRPr lang="en-GB"/>
                    </a:p>
                  </a:txBody>
                  <a:tcPr/>
                </a:tc>
                <a:tc gridSpan="2" vMerge="1">
                  <a:txBody>
                    <a:bodyPr/>
                    <a:lstStyle/>
                    <a:p>
                      <a:endParaRPr lang="en-GB"/>
                    </a:p>
                  </a:txBody>
                  <a:tcPr/>
                </a:tc>
                <a:tc hMerge="1" vMerge="1">
                  <a:txBody>
                    <a:bodyPr/>
                    <a:lstStyle/>
                    <a:p>
                      <a:endParaRPr lang="en-GB"/>
                    </a:p>
                  </a:txBody>
                  <a:tcPr/>
                </a:tc>
                <a:tc gridSpan="3">
                  <a:txBody>
                    <a:bodyPr/>
                    <a:lstStyle/>
                    <a:p>
                      <a:pPr algn="ctr" fontAlgn="ctr"/>
                      <a:r>
                        <a:rPr lang="en-GB" sz="1400" b="1" u="none" strike="noStrike" dirty="0">
                          <a:solidFill>
                            <a:srgbClr val="0070C0"/>
                          </a:solidFill>
                          <a:effectLst/>
                          <a:latin typeface="+mj-lt"/>
                        </a:rPr>
                        <a:t>(%)</a:t>
                      </a:r>
                      <a:endParaRPr lang="en-GB" sz="1400" b="1" i="0" u="none" strike="noStrike" dirty="0">
                        <a:solidFill>
                          <a:srgbClr val="0070C0"/>
                        </a:solidFill>
                        <a:effectLst/>
                        <a:latin typeface="+mj-lt"/>
                      </a:endParaRPr>
                    </a:p>
                  </a:txBody>
                  <a:tcPr marL="9525" marR="9525" marT="9525" marB="0" anchor="ctr"/>
                </a:tc>
                <a:tc hMerge="1">
                  <a:txBody>
                    <a:bodyPr/>
                    <a:lstStyle/>
                    <a:p>
                      <a:endParaRPr lang="en-GB"/>
                    </a:p>
                  </a:txBody>
                  <a:tcPr/>
                </a:tc>
                <a:tc hMerge="1">
                  <a:txBody>
                    <a:bodyPr/>
                    <a:lstStyle/>
                    <a:p>
                      <a:endParaRPr lang="en-GB"/>
                    </a:p>
                  </a:txBody>
                  <a:tcPr/>
                </a:tc>
              </a:tr>
              <a:tr h="200025">
                <a:tc>
                  <a:txBody>
                    <a:bodyPr/>
                    <a:lstStyle/>
                    <a:p>
                      <a:pPr algn="ctr" fontAlgn="ctr"/>
                      <a:r>
                        <a:rPr lang="en-GB" sz="1400" b="1" u="none" strike="noStrike" dirty="0">
                          <a:solidFill>
                            <a:srgbClr val="0070C0"/>
                          </a:solidFill>
                          <a:effectLst/>
                          <a:latin typeface="+mj-lt"/>
                        </a:rPr>
                        <a:t> </a:t>
                      </a:r>
                      <a:endParaRPr lang="en-GB" sz="1400" b="1" i="0" u="none" strike="noStrike" dirty="0">
                        <a:solidFill>
                          <a:srgbClr val="0070C0"/>
                        </a:solidFill>
                        <a:effectLst/>
                        <a:latin typeface="+mj-lt"/>
                      </a:endParaRPr>
                    </a:p>
                  </a:txBody>
                  <a:tcPr marL="9525" marR="9525" marT="9525" marB="0" anchor="ctr"/>
                </a:tc>
                <a:tc>
                  <a:txBody>
                    <a:bodyPr/>
                    <a:lstStyle/>
                    <a:p>
                      <a:pPr algn="ctr" fontAlgn="ctr"/>
                      <a:r>
                        <a:rPr lang="en-GB" sz="1400" b="1" u="none" strike="noStrike" dirty="0">
                          <a:solidFill>
                            <a:srgbClr val="0070C0"/>
                          </a:solidFill>
                          <a:effectLst/>
                          <a:latin typeface="+mj-lt"/>
                        </a:rPr>
                        <a:t>kWh</a:t>
                      </a:r>
                      <a:endParaRPr lang="en-GB" sz="1400" b="1" i="0" u="none" strike="noStrike" dirty="0">
                        <a:solidFill>
                          <a:srgbClr val="0070C0"/>
                        </a:solidFill>
                        <a:effectLst/>
                        <a:latin typeface="+mj-lt"/>
                      </a:endParaRPr>
                    </a:p>
                  </a:txBody>
                  <a:tcPr marL="9525" marR="9525" marT="9525" marB="0" anchor="ctr"/>
                </a:tc>
                <a:tc>
                  <a:txBody>
                    <a:bodyPr/>
                    <a:lstStyle/>
                    <a:p>
                      <a:pPr algn="ctr" fontAlgn="ctr"/>
                      <a:r>
                        <a:rPr lang="en-GB" sz="1400" b="1" u="none" strike="noStrike" dirty="0">
                          <a:solidFill>
                            <a:srgbClr val="0070C0"/>
                          </a:solidFill>
                          <a:effectLst/>
                          <a:latin typeface="+mj-lt"/>
                        </a:rPr>
                        <a:t>Cost</a:t>
                      </a:r>
                      <a:endParaRPr lang="en-GB" sz="1400" b="1" i="0" u="none" strike="noStrike" dirty="0">
                        <a:solidFill>
                          <a:srgbClr val="0070C0"/>
                        </a:solidFill>
                        <a:effectLst/>
                        <a:latin typeface="+mj-lt"/>
                      </a:endParaRPr>
                    </a:p>
                  </a:txBody>
                  <a:tcPr marL="9525" marR="9525" marT="9525" marB="0" anchor="ctr"/>
                </a:tc>
                <a:tc>
                  <a:txBody>
                    <a:bodyPr/>
                    <a:lstStyle/>
                    <a:p>
                      <a:pPr algn="ctr" fontAlgn="ctr"/>
                      <a:r>
                        <a:rPr lang="en-GB" sz="1400" b="1" u="none" strike="noStrike" dirty="0">
                          <a:solidFill>
                            <a:srgbClr val="0070C0"/>
                          </a:solidFill>
                          <a:effectLst/>
                          <a:latin typeface="+mj-lt"/>
                        </a:rPr>
                        <a:t>kWh</a:t>
                      </a:r>
                      <a:endParaRPr lang="en-GB" sz="1400" b="1" i="0" u="none" strike="noStrike" dirty="0">
                        <a:solidFill>
                          <a:srgbClr val="0070C0"/>
                        </a:solidFill>
                        <a:effectLst/>
                        <a:latin typeface="+mj-lt"/>
                      </a:endParaRPr>
                    </a:p>
                  </a:txBody>
                  <a:tcPr marL="9525" marR="9525" marT="9525" marB="0" anchor="ctr"/>
                </a:tc>
                <a:tc>
                  <a:txBody>
                    <a:bodyPr/>
                    <a:lstStyle/>
                    <a:p>
                      <a:pPr algn="ctr" fontAlgn="ctr"/>
                      <a:r>
                        <a:rPr lang="en-GB" sz="1400" b="1" u="none" strike="noStrike" dirty="0">
                          <a:solidFill>
                            <a:srgbClr val="0070C0"/>
                          </a:solidFill>
                          <a:effectLst/>
                          <a:latin typeface="+mj-lt"/>
                        </a:rPr>
                        <a:t>Cost</a:t>
                      </a:r>
                      <a:endParaRPr lang="en-GB" sz="1400" b="1" i="0" u="none" strike="noStrike" dirty="0">
                        <a:solidFill>
                          <a:srgbClr val="0070C0"/>
                        </a:solidFill>
                        <a:effectLst/>
                        <a:latin typeface="+mj-lt"/>
                      </a:endParaRPr>
                    </a:p>
                  </a:txBody>
                  <a:tcPr marL="9525" marR="9525" marT="9525" marB="0" anchor="ctr"/>
                </a:tc>
                <a:tc>
                  <a:txBody>
                    <a:bodyPr/>
                    <a:lstStyle/>
                    <a:p>
                      <a:pPr algn="ctr" fontAlgn="ctr"/>
                      <a:r>
                        <a:rPr lang="en-GB" sz="1400" b="1" u="none" strike="noStrike" dirty="0">
                          <a:solidFill>
                            <a:srgbClr val="0070C0"/>
                          </a:solidFill>
                          <a:effectLst/>
                          <a:latin typeface="+mj-lt"/>
                        </a:rPr>
                        <a:t>kWh</a:t>
                      </a:r>
                      <a:endParaRPr lang="en-GB" sz="1400" b="1" i="0" u="none" strike="noStrike" dirty="0">
                        <a:solidFill>
                          <a:srgbClr val="0070C0"/>
                        </a:solidFill>
                        <a:effectLst/>
                        <a:latin typeface="+mj-lt"/>
                      </a:endParaRPr>
                    </a:p>
                  </a:txBody>
                  <a:tcPr marL="9525" marR="9525" marT="9525" marB="0" anchor="ctr"/>
                </a:tc>
                <a:tc>
                  <a:txBody>
                    <a:bodyPr/>
                    <a:lstStyle/>
                    <a:p>
                      <a:pPr algn="ctr" fontAlgn="ctr"/>
                      <a:r>
                        <a:rPr lang="en-GB" sz="1400" b="1" u="none" strike="noStrike" dirty="0">
                          <a:solidFill>
                            <a:srgbClr val="0070C0"/>
                          </a:solidFill>
                          <a:effectLst/>
                          <a:latin typeface="+mj-lt"/>
                        </a:rPr>
                        <a:t>Cost</a:t>
                      </a:r>
                      <a:endParaRPr lang="en-GB" sz="1400" b="1" i="0" u="none" strike="noStrike" dirty="0">
                        <a:solidFill>
                          <a:srgbClr val="0070C0"/>
                        </a:solidFill>
                        <a:effectLst/>
                        <a:latin typeface="+mj-lt"/>
                      </a:endParaRPr>
                    </a:p>
                  </a:txBody>
                  <a:tcPr marL="9525" marR="9525" marT="9525" marB="0" anchor="ctr"/>
                </a:tc>
                <a:tc gridSpan="2">
                  <a:txBody>
                    <a:bodyPr/>
                    <a:lstStyle/>
                    <a:p>
                      <a:pPr algn="ctr" fontAlgn="ctr"/>
                      <a:r>
                        <a:rPr lang="en-GB" sz="1400" b="1" u="none" strike="noStrike" dirty="0">
                          <a:solidFill>
                            <a:srgbClr val="0070C0"/>
                          </a:solidFill>
                          <a:effectLst/>
                          <a:latin typeface="+mj-lt"/>
                        </a:rPr>
                        <a:t>kWh</a:t>
                      </a:r>
                      <a:endParaRPr lang="en-GB" sz="1400" b="1" i="0" u="none" strike="noStrike" dirty="0">
                        <a:solidFill>
                          <a:srgbClr val="0070C0"/>
                        </a:solidFill>
                        <a:effectLst/>
                        <a:latin typeface="+mj-lt"/>
                      </a:endParaRPr>
                    </a:p>
                  </a:txBody>
                  <a:tcPr marL="9525" marR="9525" marT="9525" marB="0" anchor="ctr"/>
                </a:tc>
                <a:tc hMerge="1">
                  <a:txBody>
                    <a:bodyPr/>
                    <a:lstStyle/>
                    <a:p>
                      <a:pPr algn="ctr" fontAlgn="ctr"/>
                      <a:endParaRPr lang="en-GB" sz="1400" b="1" i="0" u="none" strike="noStrike" dirty="0">
                        <a:solidFill>
                          <a:srgbClr val="0070C0"/>
                        </a:solidFill>
                        <a:effectLst/>
                        <a:latin typeface="+mj-lt"/>
                      </a:endParaRPr>
                    </a:p>
                  </a:txBody>
                  <a:tcPr marL="9525" marR="9525" marT="9525" marB="0" anchor="ctr"/>
                </a:tc>
                <a:tc>
                  <a:txBody>
                    <a:bodyPr/>
                    <a:lstStyle/>
                    <a:p>
                      <a:pPr algn="ctr" fontAlgn="ctr"/>
                      <a:r>
                        <a:rPr lang="en-GB" sz="1400" b="1" u="none" strike="noStrike" dirty="0">
                          <a:solidFill>
                            <a:srgbClr val="0070C0"/>
                          </a:solidFill>
                          <a:effectLst/>
                          <a:latin typeface="+mj-lt"/>
                        </a:rPr>
                        <a:t>Cost</a:t>
                      </a:r>
                      <a:endParaRPr lang="en-GB" sz="1400" b="1" i="0" u="none" strike="noStrike" dirty="0">
                        <a:solidFill>
                          <a:srgbClr val="0070C0"/>
                        </a:solidFill>
                        <a:effectLst/>
                        <a:latin typeface="+mj-lt"/>
                      </a:endParaRPr>
                    </a:p>
                  </a:txBody>
                  <a:tcPr marL="9525" marR="9525" marT="9525" marB="0" anchor="ctr"/>
                </a:tc>
              </a:tr>
              <a:tr h="200025">
                <a:tc>
                  <a:txBody>
                    <a:bodyPr/>
                    <a:lstStyle/>
                    <a:p>
                      <a:pPr algn="l" fontAlgn="ctr"/>
                      <a:r>
                        <a:rPr lang="en-GB" sz="1400" b="1" u="none" strike="noStrike" dirty="0">
                          <a:solidFill>
                            <a:srgbClr val="0070C0"/>
                          </a:solidFill>
                          <a:effectLst/>
                          <a:latin typeface="+mj-lt"/>
                        </a:rPr>
                        <a:t>Electricity</a:t>
                      </a:r>
                      <a:endParaRPr lang="en-GB" sz="1400" b="1" i="0" u="none" strike="noStrike" dirty="0">
                        <a:solidFill>
                          <a:srgbClr val="0070C0"/>
                        </a:solidFill>
                        <a:effectLst/>
                        <a:latin typeface="+mj-lt"/>
                      </a:endParaRPr>
                    </a:p>
                  </a:txBody>
                  <a:tcPr marL="9525" marR="9525" marT="9525" marB="0" anchor="ctr"/>
                </a:tc>
                <a:tc>
                  <a:txBody>
                    <a:bodyPr/>
                    <a:lstStyle/>
                    <a:p>
                      <a:pPr algn="r" fontAlgn="ctr"/>
                      <a:r>
                        <a:rPr lang="en-GB" sz="1400" b="1" u="none" strike="noStrike" dirty="0">
                          <a:solidFill>
                            <a:srgbClr val="0070C0"/>
                          </a:solidFill>
                          <a:effectLst/>
                          <a:latin typeface="+mj-lt"/>
                        </a:rPr>
                        <a:t>47,805</a:t>
                      </a:r>
                      <a:endParaRPr lang="en-GB" sz="1400" b="1" i="0" u="none" strike="noStrike" dirty="0">
                        <a:solidFill>
                          <a:srgbClr val="0070C0"/>
                        </a:solidFill>
                        <a:effectLst/>
                        <a:latin typeface="+mj-lt"/>
                      </a:endParaRPr>
                    </a:p>
                  </a:txBody>
                  <a:tcPr marL="9525" marR="9525" marT="9525" marB="0" anchor="ctr"/>
                </a:tc>
                <a:tc>
                  <a:txBody>
                    <a:bodyPr/>
                    <a:lstStyle/>
                    <a:p>
                      <a:pPr algn="r" fontAlgn="ctr"/>
                      <a:r>
                        <a:rPr lang="en-GB" sz="1400" b="1" u="none" strike="noStrike" dirty="0">
                          <a:solidFill>
                            <a:srgbClr val="0070C0"/>
                          </a:solidFill>
                          <a:effectLst/>
                          <a:latin typeface="+mj-lt"/>
                        </a:rPr>
                        <a:t>£6,957</a:t>
                      </a:r>
                      <a:endParaRPr lang="en-GB" sz="1400" b="1" i="0" u="none" strike="noStrike" dirty="0">
                        <a:solidFill>
                          <a:srgbClr val="0070C0"/>
                        </a:solidFill>
                        <a:effectLst/>
                        <a:latin typeface="+mj-lt"/>
                      </a:endParaRPr>
                    </a:p>
                  </a:txBody>
                  <a:tcPr marL="9525" marR="9525" marT="9525" marB="0" anchor="ctr"/>
                </a:tc>
                <a:tc>
                  <a:txBody>
                    <a:bodyPr/>
                    <a:lstStyle/>
                    <a:p>
                      <a:pPr algn="r" fontAlgn="ctr"/>
                      <a:r>
                        <a:rPr lang="en-GB" sz="1400" b="1" u="none" strike="noStrike" dirty="0">
                          <a:solidFill>
                            <a:srgbClr val="0070C0"/>
                          </a:solidFill>
                          <a:effectLst/>
                          <a:latin typeface="+mj-lt"/>
                        </a:rPr>
                        <a:t>27,761</a:t>
                      </a:r>
                      <a:endParaRPr lang="en-GB" sz="1400" b="1" i="0" u="none" strike="noStrike" dirty="0">
                        <a:solidFill>
                          <a:srgbClr val="0070C0"/>
                        </a:solidFill>
                        <a:effectLst/>
                        <a:latin typeface="+mj-lt"/>
                      </a:endParaRPr>
                    </a:p>
                  </a:txBody>
                  <a:tcPr marL="9525" marR="9525" marT="9525" marB="0" anchor="ctr"/>
                </a:tc>
                <a:tc>
                  <a:txBody>
                    <a:bodyPr/>
                    <a:lstStyle/>
                    <a:p>
                      <a:pPr algn="r" fontAlgn="ctr"/>
                      <a:r>
                        <a:rPr lang="en-GB" sz="1400" b="1" u="none" strike="noStrike" dirty="0">
                          <a:solidFill>
                            <a:srgbClr val="0070C0"/>
                          </a:solidFill>
                          <a:effectLst/>
                          <a:latin typeface="+mj-lt"/>
                        </a:rPr>
                        <a:t>£2,805</a:t>
                      </a:r>
                      <a:endParaRPr lang="en-GB" sz="1400" b="1" i="0" u="none" strike="noStrike" dirty="0">
                        <a:solidFill>
                          <a:srgbClr val="0070C0"/>
                        </a:solidFill>
                        <a:effectLst/>
                        <a:latin typeface="+mj-lt"/>
                      </a:endParaRPr>
                    </a:p>
                  </a:txBody>
                  <a:tcPr marL="9525" marR="9525" marT="9525" marB="0" anchor="ctr"/>
                </a:tc>
                <a:tc>
                  <a:txBody>
                    <a:bodyPr/>
                    <a:lstStyle/>
                    <a:p>
                      <a:pPr algn="r" fontAlgn="ctr"/>
                      <a:r>
                        <a:rPr lang="en-GB" sz="1400" b="1" u="none" strike="noStrike" dirty="0">
                          <a:solidFill>
                            <a:srgbClr val="0070C0"/>
                          </a:solidFill>
                          <a:effectLst/>
                          <a:latin typeface="+mj-lt"/>
                        </a:rPr>
                        <a:t>-20,044</a:t>
                      </a:r>
                      <a:endParaRPr lang="en-GB" sz="1400" b="1" i="0" u="none" strike="noStrike" dirty="0">
                        <a:solidFill>
                          <a:srgbClr val="0070C0"/>
                        </a:solidFill>
                        <a:effectLst/>
                        <a:latin typeface="+mj-lt"/>
                      </a:endParaRPr>
                    </a:p>
                  </a:txBody>
                  <a:tcPr marL="9525" marR="9525" marT="9525" marB="0" anchor="ctr"/>
                </a:tc>
                <a:tc>
                  <a:txBody>
                    <a:bodyPr/>
                    <a:lstStyle/>
                    <a:p>
                      <a:pPr algn="r" fontAlgn="ctr"/>
                      <a:r>
                        <a:rPr lang="en-GB" sz="1400" b="1" u="none" strike="noStrike" dirty="0">
                          <a:solidFill>
                            <a:srgbClr val="0070C0"/>
                          </a:solidFill>
                          <a:effectLst/>
                          <a:latin typeface="+mj-lt"/>
                        </a:rPr>
                        <a:t>-£4,152</a:t>
                      </a:r>
                      <a:endParaRPr lang="en-GB" sz="1400" b="1" i="0" u="none" strike="noStrike" dirty="0">
                        <a:solidFill>
                          <a:srgbClr val="0070C0"/>
                        </a:solidFill>
                        <a:effectLst/>
                        <a:latin typeface="+mj-lt"/>
                      </a:endParaRPr>
                    </a:p>
                  </a:txBody>
                  <a:tcPr marL="9525" marR="9525" marT="9525" marB="0" anchor="ctr"/>
                </a:tc>
                <a:tc gridSpan="2">
                  <a:txBody>
                    <a:bodyPr/>
                    <a:lstStyle/>
                    <a:p>
                      <a:pPr algn="r" fontAlgn="ctr"/>
                      <a:r>
                        <a:rPr lang="en-GB" sz="1400" b="1" u="none" strike="noStrike" dirty="0">
                          <a:solidFill>
                            <a:srgbClr val="0070C0"/>
                          </a:solidFill>
                          <a:effectLst/>
                          <a:latin typeface="+mj-lt"/>
                        </a:rPr>
                        <a:t>-41.90%</a:t>
                      </a:r>
                      <a:endParaRPr lang="en-GB" sz="1400" b="1" i="0" u="none" strike="noStrike" dirty="0">
                        <a:solidFill>
                          <a:srgbClr val="0070C0"/>
                        </a:solidFill>
                        <a:effectLst/>
                        <a:latin typeface="+mj-lt"/>
                      </a:endParaRPr>
                    </a:p>
                  </a:txBody>
                  <a:tcPr marL="9525" marR="9525" marT="9525" marB="0" anchor="ctr"/>
                </a:tc>
                <a:tc hMerge="1">
                  <a:txBody>
                    <a:bodyPr/>
                    <a:lstStyle/>
                    <a:p>
                      <a:pPr algn="r" fontAlgn="ctr"/>
                      <a:endParaRPr lang="en-GB" sz="1400" b="1" i="0" u="none" strike="noStrike" dirty="0">
                        <a:solidFill>
                          <a:srgbClr val="0070C0"/>
                        </a:solidFill>
                        <a:effectLst/>
                        <a:latin typeface="+mj-lt"/>
                      </a:endParaRPr>
                    </a:p>
                  </a:txBody>
                  <a:tcPr marL="9525" marR="9525" marT="9525" marB="0" anchor="ctr"/>
                </a:tc>
                <a:tc>
                  <a:txBody>
                    <a:bodyPr/>
                    <a:lstStyle/>
                    <a:p>
                      <a:pPr algn="r" fontAlgn="ctr"/>
                      <a:r>
                        <a:rPr lang="en-GB" sz="1400" b="1" u="none" strike="noStrike" dirty="0">
                          <a:solidFill>
                            <a:srgbClr val="0070C0"/>
                          </a:solidFill>
                          <a:effectLst/>
                          <a:latin typeface="+mj-lt"/>
                        </a:rPr>
                        <a:t>-59.70%</a:t>
                      </a:r>
                      <a:endParaRPr lang="en-GB" sz="1400" b="1" i="0" u="none" strike="noStrike" dirty="0">
                        <a:solidFill>
                          <a:srgbClr val="0070C0"/>
                        </a:solidFill>
                        <a:effectLst/>
                        <a:latin typeface="+mj-lt"/>
                      </a:endParaRPr>
                    </a:p>
                  </a:txBody>
                  <a:tcPr marL="9525" marR="9525" marT="9525" marB="0" anchor="ctr"/>
                </a:tc>
              </a:tr>
              <a:tr h="200025">
                <a:tc>
                  <a:txBody>
                    <a:bodyPr/>
                    <a:lstStyle/>
                    <a:p>
                      <a:pPr algn="l" fontAlgn="ctr"/>
                      <a:r>
                        <a:rPr lang="en-GB" sz="1400" b="1" u="none" strike="noStrike" dirty="0">
                          <a:solidFill>
                            <a:srgbClr val="0070C0"/>
                          </a:solidFill>
                          <a:effectLst/>
                          <a:latin typeface="+mj-lt"/>
                        </a:rPr>
                        <a:t>Gas</a:t>
                      </a:r>
                      <a:endParaRPr lang="en-GB" sz="1400" b="1" i="0" u="none" strike="noStrike" dirty="0">
                        <a:solidFill>
                          <a:srgbClr val="0070C0"/>
                        </a:solidFill>
                        <a:effectLst/>
                        <a:latin typeface="+mj-lt"/>
                      </a:endParaRPr>
                    </a:p>
                  </a:txBody>
                  <a:tcPr marL="9525" marR="9525" marT="9525" marB="0" anchor="ctr"/>
                </a:tc>
                <a:tc>
                  <a:txBody>
                    <a:bodyPr/>
                    <a:lstStyle/>
                    <a:p>
                      <a:pPr algn="r" fontAlgn="ctr"/>
                      <a:r>
                        <a:rPr lang="en-GB" sz="1400" b="1" u="none" strike="noStrike" dirty="0">
                          <a:solidFill>
                            <a:srgbClr val="0070C0"/>
                          </a:solidFill>
                          <a:effectLst/>
                          <a:latin typeface="+mj-lt"/>
                        </a:rPr>
                        <a:t>297,705</a:t>
                      </a:r>
                      <a:endParaRPr lang="en-GB" sz="1400" b="1" i="0" u="none" strike="noStrike" dirty="0">
                        <a:solidFill>
                          <a:srgbClr val="0070C0"/>
                        </a:solidFill>
                        <a:effectLst/>
                        <a:latin typeface="+mj-lt"/>
                      </a:endParaRPr>
                    </a:p>
                  </a:txBody>
                  <a:tcPr marL="9525" marR="9525" marT="9525" marB="0" anchor="ctr"/>
                </a:tc>
                <a:tc>
                  <a:txBody>
                    <a:bodyPr/>
                    <a:lstStyle/>
                    <a:p>
                      <a:pPr algn="r" fontAlgn="ctr"/>
                      <a:r>
                        <a:rPr lang="en-GB" sz="1400" b="1" u="none" strike="noStrike" dirty="0">
                          <a:solidFill>
                            <a:srgbClr val="0070C0"/>
                          </a:solidFill>
                          <a:effectLst/>
                          <a:latin typeface="+mj-lt"/>
                        </a:rPr>
                        <a:t>£16,020</a:t>
                      </a:r>
                      <a:endParaRPr lang="en-GB" sz="1400" b="1" i="0" u="none" strike="noStrike" dirty="0">
                        <a:solidFill>
                          <a:srgbClr val="0070C0"/>
                        </a:solidFill>
                        <a:effectLst/>
                        <a:latin typeface="+mj-lt"/>
                      </a:endParaRPr>
                    </a:p>
                  </a:txBody>
                  <a:tcPr marL="9525" marR="9525" marT="9525" marB="0" anchor="ctr"/>
                </a:tc>
                <a:tc>
                  <a:txBody>
                    <a:bodyPr/>
                    <a:lstStyle/>
                    <a:p>
                      <a:pPr algn="r" fontAlgn="ctr"/>
                      <a:r>
                        <a:rPr lang="en-GB" sz="1400" b="1" u="none" strike="noStrike" dirty="0">
                          <a:solidFill>
                            <a:srgbClr val="0070C0"/>
                          </a:solidFill>
                          <a:effectLst/>
                          <a:latin typeface="+mj-lt"/>
                        </a:rPr>
                        <a:t>385,147</a:t>
                      </a:r>
                      <a:endParaRPr lang="en-GB" sz="1400" b="1" i="0" u="none" strike="noStrike" dirty="0">
                        <a:solidFill>
                          <a:srgbClr val="0070C0"/>
                        </a:solidFill>
                        <a:effectLst/>
                        <a:latin typeface="+mj-lt"/>
                      </a:endParaRPr>
                    </a:p>
                  </a:txBody>
                  <a:tcPr marL="9525" marR="9525" marT="9525" marB="0" anchor="ctr"/>
                </a:tc>
                <a:tc>
                  <a:txBody>
                    <a:bodyPr/>
                    <a:lstStyle/>
                    <a:p>
                      <a:pPr algn="r" fontAlgn="ctr"/>
                      <a:r>
                        <a:rPr lang="en-GB" sz="1400" b="1" u="none" strike="noStrike" dirty="0">
                          <a:solidFill>
                            <a:srgbClr val="0070C0"/>
                          </a:solidFill>
                          <a:effectLst/>
                          <a:latin typeface="+mj-lt"/>
                        </a:rPr>
                        <a:t>£15,585</a:t>
                      </a:r>
                      <a:endParaRPr lang="en-GB" sz="1400" b="1" i="0" u="none" strike="noStrike" dirty="0">
                        <a:solidFill>
                          <a:srgbClr val="0070C0"/>
                        </a:solidFill>
                        <a:effectLst/>
                        <a:latin typeface="+mj-lt"/>
                      </a:endParaRPr>
                    </a:p>
                  </a:txBody>
                  <a:tcPr marL="9525" marR="9525" marT="9525" marB="0" anchor="ctr"/>
                </a:tc>
                <a:tc>
                  <a:txBody>
                    <a:bodyPr/>
                    <a:lstStyle/>
                    <a:p>
                      <a:pPr algn="r" fontAlgn="ctr"/>
                      <a:r>
                        <a:rPr lang="en-GB" sz="1400" b="1" u="none" strike="noStrike" dirty="0">
                          <a:solidFill>
                            <a:srgbClr val="0070C0"/>
                          </a:solidFill>
                          <a:effectLst/>
                          <a:latin typeface="+mj-lt"/>
                        </a:rPr>
                        <a:t>87,442</a:t>
                      </a:r>
                      <a:endParaRPr lang="en-GB" sz="1400" b="1" i="0" u="none" strike="noStrike" dirty="0">
                        <a:solidFill>
                          <a:srgbClr val="0070C0"/>
                        </a:solidFill>
                        <a:effectLst/>
                        <a:latin typeface="+mj-lt"/>
                      </a:endParaRPr>
                    </a:p>
                  </a:txBody>
                  <a:tcPr marL="9525" marR="9525" marT="9525" marB="0" anchor="ctr"/>
                </a:tc>
                <a:tc>
                  <a:txBody>
                    <a:bodyPr/>
                    <a:lstStyle/>
                    <a:p>
                      <a:pPr algn="r" fontAlgn="ctr"/>
                      <a:r>
                        <a:rPr lang="en-GB" sz="1400" b="1" u="none" strike="noStrike" dirty="0">
                          <a:solidFill>
                            <a:srgbClr val="0070C0"/>
                          </a:solidFill>
                          <a:effectLst/>
                          <a:latin typeface="+mj-lt"/>
                        </a:rPr>
                        <a:t>-£435</a:t>
                      </a:r>
                      <a:endParaRPr lang="en-GB" sz="1400" b="1" i="0" u="none" strike="noStrike" dirty="0">
                        <a:solidFill>
                          <a:srgbClr val="0070C0"/>
                        </a:solidFill>
                        <a:effectLst/>
                        <a:latin typeface="+mj-lt"/>
                      </a:endParaRPr>
                    </a:p>
                  </a:txBody>
                  <a:tcPr marL="9525" marR="9525" marT="9525" marB="0" anchor="ctr"/>
                </a:tc>
                <a:tc gridSpan="2">
                  <a:txBody>
                    <a:bodyPr/>
                    <a:lstStyle/>
                    <a:p>
                      <a:pPr algn="r" fontAlgn="ctr"/>
                      <a:r>
                        <a:rPr lang="en-GB" sz="1400" b="1" u="none" strike="noStrike" dirty="0">
                          <a:solidFill>
                            <a:srgbClr val="0070C0"/>
                          </a:solidFill>
                          <a:effectLst/>
                          <a:latin typeface="+mj-lt"/>
                        </a:rPr>
                        <a:t>29.40%</a:t>
                      </a:r>
                      <a:endParaRPr lang="en-GB" sz="1400" b="1" i="0" u="none" strike="noStrike" dirty="0">
                        <a:solidFill>
                          <a:srgbClr val="0070C0"/>
                        </a:solidFill>
                        <a:effectLst/>
                        <a:latin typeface="+mj-lt"/>
                      </a:endParaRPr>
                    </a:p>
                  </a:txBody>
                  <a:tcPr marL="9525" marR="9525" marT="9525" marB="0" anchor="ctr"/>
                </a:tc>
                <a:tc hMerge="1">
                  <a:txBody>
                    <a:bodyPr/>
                    <a:lstStyle/>
                    <a:p>
                      <a:pPr algn="r" fontAlgn="ctr"/>
                      <a:endParaRPr lang="en-GB" sz="1400" b="1" i="0" u="none" strike="noStrike" dirty="0">
                        <a:solidFill>
                          <a:srgbClr val="0070C0"/>
                        </a:solidFill>
                        <a:effectLst/>
                        <a:latin typeface="+mj-lt"/>
                      </a:endParaRPr>
                    </a:p>
                  </a:txBody>
                  <a:tcPr marL="9525" marR="9525" marT="9525" marB="0" anchor="ctr"/>
                </a:tc>
                <a:tc>
                  <a:txBody>
                    <a:bodyPr/>
                    <a:lstStyle/>
                    <a:p>
                      <a:pPr algn="r" fontAlgn="ctr"/>
                      <a:r>
                        <a:rPr lang="en-GB" sz="1400" b="1" u="none" strike="noStrike" dirty="0">
                          <a:solidFill>
                            <a:srgbClr val="0070C0"/>
                          </a:solidFill>
                          <a:effectLst/>
                          <a:latin typeface="+mj-lt"/>
                        </a:rPr>
                        <a:t>-2.70%</a:t>
                      </a:r>
                      <a:endParaRPr lang="en-GB" sz="1400" b="1" i="0" u="none" strike="noStrike" dirty="0">
                        <a:solidFill>
                          <a:srgbClr val="0070C0"/>
                        </a:solidFill>
                        <a:effectLst/>
                        <a:latin typeface="+mj-lt"/>
                      </a:endParaRPr>
                    </a:p>
                  </a:txBody>
                  <a:tcPr marL="9525" marR="9525" marT="9525" marB="0" anchor="ctr"/>
                </a:tc>
              </a:tr>
              <a:tr h="200025">
                <a:tc>
                  <a:txBody>
                    <a:bodyPr/>
                    <a:lstStyle/>
                    <a:p>
                      <a:pPr algn="l" fontAlgn="ctr"/>
                      <a:r>
                        <a:rPr lang="en-GB" sz="1400" b="1" u="none" strike="noStrike" dirty="0">
                          <a:solidFill>
                            <a:srgbClr val="0070C0"/>
                          </a:solidFill>
                          <a:effectLst/>
                          <a:latin typeface="+mj-lt"/>
                        </a:rPr>
                        <a:t>Total</a:t>
                      </a:r>
                      <a:endParaRPr lang="en-GB" sz="1400" b="1" i="0" u="none" strike="noStrike" dirty="0">
                        <a:solidFill>
                          <a:srgbClr val="0070C0"/>
                        </a:solidFill>
                        <a:effectLst/>
                        <a:latin typeface="+mj-lt"/>
                      </a:endParaRPr>
                    </a:p>
                  </a:txBody>
                  <a:tcPr marL="9525" marR="9525" marT="9525" marB="0" anchor="ctr"/>
                </a:tc>
                <a:tc>
                  <a:txBody>
                    <a:bodyPr/>
                    <a:lstStyle/>
                    <a:p>
                      <a:pPr algn="r" fontAlgn="ctr"/>
                      <a:r>
                        <a:rPr lang="en-GB" sz="1400" b="1" u="none" strike="noStrike" dirty="0">
                          <a:solidFill>
                            <a:srgbClr val="0070C0"/>
                          </a:solidFill>
                          <a:effectLst/>
                          <a:latin typeface="+mj-lt"/>
                        </a:rPr>
                        <a:t>345,510</a:t>
                      </a:r>
                      <a:endParaRPr lang="en-GB" sz="1400" b="1" i="0" u="none" strike="noStrike" dirty="0">
                        <a:solidFill>
                          <a:srgbClr val="0070C0"/>
                        </a:solidFill>
                        <a:effectLst/>
                        <a:latin typeface="+mj-lt"/>
                      </a:endParaRPr>
                    </a:p>
                  </a:txBody>
                  <a:tcPr marL="9525" marR="9525" marT="9525" marB="0" anchor="ctr"/>
                </a:tc>
                <a:tc>
                  <a:txBody>
                    <a:bodyPr/>
                    <a:lstStyle/>
                    <a:p>
                      <a:pPr algn="r" fontAlgn="ctr"/>
                      <a:r>
                        <a:rPr lang="en-GB" sz="1400" b="1" u="none" strike="noStrike" dirty="0">
                          <a:solidFill>
                            <a:srgbClr val="0070C0"/>
                          </a:solidFill>
                          <a:effectLst/>
                          <a:latin typeface="+mj-lt"/>
                        </a:rPr>
                        <a:t>£22,977</a:t>
                      </a:r>
                      <a:endParaRPr lang="en-GB" sz="1400" b="1" i="0" u="none" strike="noStrike" dirty="0">
                        <a:solidFill>
                          <a:srgbClr val="0070C0"/>
                        </a:solidFill>
                        <a:effectLst/>
                        <a:latin typeface="+mj-lt"/>
                      </a:endParaRPr>
                    </a:p>
                  </a:txBody>
                  <a:tcPr marL="9525" marR="9525" marT="9525" marB="0" anchor="ctr"/>
                </a:tc>
                <a:tc>
                  <a:txBody>
                    <a:bodyPr/>
                    <a:lstStyle/>
                    <a:p>
                      <a:pPr algn="r" fontAlgn="ctr"/>
                      <a:r>
                        <a:rPr lang="en-GB" sz="1400" b="1" u="none" strike="noStrike" dirty="0">
                          <a:solidFill>
                            <a:srgbClr val="0070C0"/>
                          </a:solidFill>
                          <a:effectLst/>
                          <a:latin typeface="+mj-lt"/>
                        </a:rPr>
                        <a:t>412,908</a:t>
                      </a:r>
                      <a:endParaRPr lang="en-GB" sz="1400" b="1" i="0" u="none" strike="noStrike" dirty="0">
                        <a:solidFill>
                          <a:srgbClr val="0070C0"/>
                        </a:solidFill>
                        <a:effectLst/>
                        <a:latin typeface="+mj-lt"/>
                      </a:endParaRPr>
                    </a:p>
                  </a:txBody>
                  <a:tcPr marL="9525" marR="9525" marT="9525" marB="0" anchor="ctr"/>
                </a:tc>
                <a:tc>
                  <a:txBody>
                    <a:bodyPr/>
                    <a:lstStyle/>
                    <a:p>
                      <a:pPr algn="r" fontAlgn="ctr"/>
                      <a:r>
                        <a:rPr lang="en-GB" sz="1400" b="1" u="none" strike="noStrike" dirty="0">
                          <a:solidFill>
                            <a:srgbClr val="0070C0"/>
                          </a:solidFill>
                          <a:effectLst/>
                          <a:latin typeface="+mj-lt"/>
                        </a:rPr>
                        <a:t>£18,390</a:t>
                      </a:r>
                      <a:endParaRPr lang="en-GB" sz="1400" b="1" i="0" u="none" strike="noStrike" dirty="0">
                        <a:solidFill>
                          <a:srgbClr val="0070C0"/>
                        </a:solidFill>
                        <a:effectLst/>
                        <a:latin typeface="+mj-lt"/>
                      </a:endParaRPr>
                    </a:p>
                  </a:txBody>
                  <a:tcPr marL="9525" marR="9525" marT="9525" marB="0" anchor="ctr"/>
                </a:tc>
                <a:tc>
                  <a:txBody>
                    <a:bodyPr/>
                    <a:lstStyle/>
                    <a:p>
                      <a:pPr algn="r" fontAlgn="ctr"/>
                      <a:r>
                        <a:rPr lang="en-GB" sz="1400" b="1" u="none" strike="noStrike" dirty="0">
                          <a:solidFill>
                            <a:srgbClr val="0070C0"/>
                          </a:solidFill>
                          <a:effectLst/>
                          <a:latin typeface="+mj-lt"/>
                        </a:rPr>
                        <a:t>67,398</a:t>
                      </a:r>
                      <a:endParaRPr lang="en-GB" sz="1400" b="1" i="0" u="none" strike="noStrike" dirty="0">
                        <a:solidFill>
                          <a:srgbClr val="0070C0"/>
                        </a:solidFill>
                        <a:effectLst/>
                        <a:latin typeface="+mj-lt"/>
                      </a:endParaRPr>
                    </a:p>
                  </a:txBody>
                  <a:tcPr marL="9525" marR="9525" marT="9525" marB="0" anchor="ctr"/>
                </a:tc>
                <a:tc>
                  <a:txBody>
                    <a:bodyPr/>
                    <a:lstStyle/>
                    <a:p>
                      <a:pPr algn="r" fontAlgn="ctr"/>
                      <a:r>
                        <a:rPr lang="en-GB" sz="1400" b="1" u="none" strike="noStrike" dirty="0">
                          <a:solidFill>
                            <a:srgbClr val="0070C0"/>
                          </a:solidFill>
                          <a:effectLst/>
                          <a:latin typeface="+mj-lt"/>
                        </a:rPr>
                        <a:t>-£4,587</a:t>
                      </a:r>
                      <a:endParaRPr lang="en-GB" sz="1400" b="1" i="0" u="none" strike="noStrike" dirty="0">
                        <a:solidFill>
                          <a:srgbClr val="0070C0"/>
                        </a:solidFill>
                        <a:effectLst/>
                        <a:latin typeface="+mj-lt"/>
                      </a:endParaRPr>
                    </a:p>
                  </a:txBody>
                  <a:tcPr marL="9525" marR="9525" marT="9525" marB="0" anchor="ctr"/>
                </a:tc>
                <a:tc gridSpan="2">
                  <a:txBody>
                    <a:bodyPr/>
                    <a:lstStyle/>
                    <a:p>
                      <a:pPr algn="r" fontAlgn="ctr"/>
                      <a:r>
                        <a:rPr lang="en-GB" sz="1400" b="1" u="none" strike="noStrike" dirty="0">
                          <a:solidFill>
                            <a:srgbClr val="0070C0"/>
                          </a:solidFill>
                          <a:effectLst/>
                          <a:latin typeface="+mj-lt"/>
                        </a:rPr>
                        <a:t>19.50%</a:t>
                      </a:r>
                      <a:endParaRPr lang="en-GB" sz="1400" b="1" i="0" u="none" strike="noStrike" dirty="0">
                        <a:solidFill>
                          <a:srgbClr val="0070C0"/>
                        </a:solidFill>
                        <a:effectLst/>
                        <a:latin typeface="+mj-lt"/>
                      </a:endParaRPr>
                    </a:p>
                  </a:txBody>
                  <a:tcPr marL="9525" marR="9525" marT="9525" marB="0" anchor="ctr"/>
                </a:tc>
                <a:tc hMerge="1">
                  <a:txBody>
                    <a:bodyPr/>
                    <a:lstStyle/>
                    <a:p>
                      <a:pPr algn="r" fontAlgn="ctr"/>
                      <a:endParaRPr lang="en-GB" sz="1400" b="1" i="0" u="none" strike="noStrike" dirty="0">
                        <a:solidFill>
                          <a:srgbClr val="0070C0"/>
                        </a:solidFill>
                        <a:effectLst/>
                        <a:latin typeface="+mj-lt"/>
                      </a:endParaRPr>
                    </a:p>
                  </a:txBody>
                  <a:tcPr marL="9525" marR="9525" marT="9525" marB="0" anchor="ctr"/>
                </a:tc>
                <a:tc>
                  <a:txBody>
                    <a:bodyPr/>
                    <a:lstStyle/>
                    <a:p>
                      <a:pPr algn="r" fontAlgn="ctr"/>
                      <a:r>
                        <a:rPr lang="en-GB" sz="1400" b="1" u="none" strike="noStrike" dirty="0">
                          <a:solidFill>
                            <a:srgbClr val="0070C0"/>
                          </a:solidFill>
                          <a:effectLst/>
                          <a:latin typeface="+mj-lt"/>
                        </a:rPr>
                        <a:t>-20.00%</a:t>
                      </a:r>
                      <a:endParaRPr lang="en-GB" sz="1400" b="1" i="0" u="none" strike="noStrike" dirty="0">
                        <a:solidFill>
                          <a:srgbClr val="0070C0"/>
                        </a:solidFill>
                        <a:effectLst/>
                        <a:latin typeface="+mj-lt"/>
                      </a:endParaRPr>
                    </a:p>
                  </a:txBody>
                  <a:tcPr marL="9525" marR="9525" marT="9525" marB="0" anchor="ctr"/>
                </a:tc>
              </a:tr>
              <a:tr h="190500">
                <a:tc gridSpan="10">
                  <a:txBody>
                    <a:bodyPr/>
                    <a:lstStyle/>
                    <a:p>
                      <a:pPr algn="ctr" fontAlgn="b"/>
                      <a:r>
                        <a:rPr lang="en-GB" sz="1400" b="1" u="none" strike="noStrike" dirty="0">
                          <a:solidFill>
                            <a:srgbClr val="0070C0"/>
                          </a:solidFill>
                          <a:effectLst/>
                          <a:latin typeface="+mj-lt"/>
                        </a:rPr>
                        <a:t>Including Tenants Gas Bills</a:t>
                      </a:r>
                      <a:endParaRPr lang="en-GB" sz="1400" b="1" i="0" u="none" strike="noStrike" dirty="0">
                        <a:solidFill>
                          <a:srgbClr val="0070C0"/>
                        </a:solidFill>
                        <a:effectLst/>
                        <a:latin typeface="+mj-lt"/>
                      </a:endParaRPr>
                    </a:p>
                  </a:txBody>
                  <a:tcPr marL="9525" marR="9525" marT="9525"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90500">
                <a:tc>
                  <a:txBody>
                    <a:bodyPr/>
                    <a:lstStyle/>
                    <a:p>
                      <a:pPr algn="l" fontAlgn="ctr"/>
                      <a:r>
                        <a:rPr lang="en-GB" sz="1400" b="1" u="none" strike="noStrike" dirty="0">
                          <a:solidFill>
                            <a:srgbClr val="0070C0"/>
                          </a:solidFill>
                          <a:effectLst/>
                          <a:latin typeface="+mj-lt"/>
                        </a:rPr>
                        <a:t>Gas</a:t>
                      </a:r>
                      <a:endParaRPr lang="en-GB" sz="1400" b="1" i="0" u="none" strike="noStrike" dirty="0">
                        <a:solidFill>
                          <a:srgbClr val="0070C0"/>
                        </a:solidFill>
                        <a:effectLst/>
                        <a:latin typeface="+mj-lt"/>
                      </a:endParaRPr>
                    </a:p>
                  </a:txBody>
                  <a:tcPr marL="9525" marR="9525" marT="9525" marB="0" anchor="ctr"/>
                </a:tc>
                <a:tc>
                  <a:txBody>
                    <a:bodyPr/>
                    <a:lstStyle/>
                    <a:p>
                      <a:pPr algn="r" fontAlgn="b"/>
                      <a:r>
                        <a:rPr lang="en-GB" sz="1400" b="1" u="none" strike="noStrike" dirty="0">
                          <a:solidFill>
                            <a:srgbClr val="0070C0"/>
                          </a:solidFill>
                          <a:effectLst/>
                          <a:latin typeface="+mj-lt"/>
                        </a:rPr>
                        <a:t>286,750</a:t>
                      </a:r>
                      <a:endParaRPr lang="en-GB" sz="1400" b="1" i="0" u="none" strike="noStrike" dirty="0">
                        <a:solidFill>
                          <a:srgbClr val="0070C0"/>
                        </a:solidFill>
                        <a:effectLst/>
                        <a:latin typeface="+mj-lt"/>
                      </a:endParaRPr>
                    </a:p>
                  </a:txBody>
                  <a:tcPr marL="9525" marR="9525" marT="9525" marB="0" anchor="b"/>
                </a:tc>
                <a:tc>
                  <a:txBody>
                    <a:bodyPr/>
                    <a:lstStyle/>
                    <a:p>
                      <a:pPr algn="r" fontAlgn="b"/>
                      <a:r>
                        <a:rPr lang="en-GB" sz="1400" b="1" u="none" strike="noStrike" dirty="0">
                          <a:solidFill>
                            <a:srgbClr val="0070C0"/>
                          </a:solidFill>
                          <a:effectLst/>
                          <a:latin typeface="+mj-lt"/>
                        </a:rPr>
                        <a:t>£11,470</a:t>
                      </a:r>
                      <a:endParaRPr lang="en-GB" sz="1400" b="1" i="0" u="none" strike="noStrike" dirty="0">
                        <a:solidFill>
                          <a:srgbClr val="0070C0"/>
                        </a:solidFill>
                        <a:effectLst/>
                        <a:latin typeface="+mj-lt"/>
                      </a:endParaRPr>
                    </a:p>
                  </a:txBody>
                  <a:tcPr marL="9525" marR="9525" marT="9525" marB="0" anchor="b"/>
                </a:tc>
                <a:tc>
                  <a:txBody>
                    <a:bodyPr/>
                    <a:lstStyle/>
                    <a:p>
                      <a:pPr algn="r" fontAlgn="ctr"/>
                      <a:r>
                        <a:rPr lang="en-GB" sz="1400" b="1" u="none" strike="noStrike" dirty="0">
                          <a:solidFill>
                            <a:srgbClr val="0070C0"/>
                          </a:solidFill>
                          <a:effectLst/>
                          <a:latin typeface="+mj-lt"/>
                        </a:rPr>
                        <a:t>0</a:t>
                      </a:r>
                      <a:endParaRPr lang="en-GB" sz="1400" b="1" i="0" u="none" strike="noStrike" dirty="0">
                        <a:solidFill>
                          <a:srgbClr val="0070C0"/>
                        </a:solidFill>
                        <a:effectLst/>
                        <a:latin typeface="+mj-lt"/>
                      </a:endParaRPr>
                    </a:p>
                  </a:txBody>
                  <a:tcPr marL="9525" marR="9525" marT="9525" marB="0" anchor="ctr"/>
                </a:tc>
                <a:tc>
                  <a:txBody>
                    <a:bodyPr/>
                    <a:lstStyle/>
                    <a:p>
                      <a:pPr algn="r" fontAlgn="ctr"/>
                      <a:r>
                        <a:rPr lang="en-GB" sz="1400" b="1" u="none" strike="noStrike" dirty="0">
                          <a:solidFill>
                            <a:srgbClr val="0070C0"/>
                          </a:solidFill>
                          <a:effectLst/>
                          <a:latin typeface="+mj-lt"/>
                        </a:rPr>
                        <a:t>£0</a:t>
                      </a:r>
                      <a:endParaRPr lang="en-GB" sz="1400" b="1" i="0" u="none" strike="noStrike" dirty="0">
                        <a:solidFill>
                          <a:srgbClr val="0070C0"/>
                        </a:solidFill>
                        <a:effectLst/>
                        <a:latin typeface="+mj-lt"/>
                      </a:endParaRPr>
                    </a:p>
                  </a:txBody>
                  <a:tcPr marL="9525" marR="9525" marT="9525" marB="0" anchor="ctr"/>
                </a:tc>
                <a:tc>
                  <a:txBody>
                    <a:bodyPr/>
                    <a:lstStyle/>
                    <a:p>
                      <a:pPr algn="r" fontAlgn="b"/>
                      <a:r>
                        <a:rPr lang="en-GB" sz="1400" b="1" u="none" strike="noStrike" dirty="0">
                          <a:solidFill>
                            <a:srgbClr val="0070C0"/>
                          </a:solidFill>
                          <a:effectLst/>
                          <a:latin typeface="+mj-lt"/>
                        </a:rPr>
                        <a:t>-286,750</a:t>
                      </a:r>
                      <a:endParaRPr lang="en-GB" sz="1400" b="1" i="0" u="none" strike="noStrike" dirty="0">
                        <a:solidFill>
                          <a:srgbClr val="0070C0"/>
                        </a:solidFill>
                        <a:effectLst/>
                        <a:latin typeface="+mj-lt"/>
                      </a:endParaRPr>
                    </a:p>
                  </a:txBody>
                  <a:tcPr marL="9525" marR="9525" marT="9525" marB="0" anchor="b"/>
                </a:tc>
                <a:tc>
                  <a:txBody>
                    <a:bodyPr/>
                    <a:lstStyle/>
                    <a:p>
                      <a:pPr algn="r" fontAlgn="b"/>
                      <a:r>
                        <a:rPr lang="en-GB" sz="1400" b="1" u="none" strike="noStrike" dirty="0">
                          <a:solidFill>
                            <a:srgbClr val="0070C0"/>
                          </a:solidFill>
                          <a:effectLst/>
                          <a:latin typeface="+mj-lt"/>
                        </a:rPr>
                        <a:t>-£11,470</a:t>
                      </a:r>
                      <a:endParaRPr lang="en-GB" sz="1400" b="1" i="0" u="none" strike="noStrike" dirty="0">
                        <a:solidFill>
                          <a:srgbClr val="0070C0"/>
                        </a:solidFill>
                        <a:effectLst/>
                        <a:latin typeface="+mj-lt"/>
                      </a:endParaRPr>
                    </a:p>
                  </a:txBody>
                  <a:tcPr marL="9525" marR="9525" marT="9525" marB="0" anchor="b"/>
                </a:tc>
                <a:tc>
                  <a:txBody>
                    <a:bodyPr/>
                    <a:lstStyle/>
                    <a:p>
                      <a:pPr algn="r" fontAlgn="b"/>
                      <a:r>
                        <a:rPr lang="en-GB" sz="1400" b="1" u="none" strike="noStrike" dirty="0">
                          <a:solidFill>
                            <a:srgbClr val="0070C0"/>
                          </a:solidFill>
                          <a:effectLst/>
                          <a:latin typeface="+mj-lt"/>
                        </a:rPr>
                        <a:t>-100%</a:t>
                      </a:r>
                      <a:endParaRPr lang="en-GB" sz="1400" b="1" i="0" u="none" strike="noStrike" dirty="0">
                        <a:solidFill>
                          <a:srgbClr val="0070C0"/>
                        </a:solidFill>
                        <a:effectLst/>
                        <a:latin typeface="+mj-lt"/>
                      </a:endParaRPr>
                    </a:p>
                  </a:txBody>
                  <a:tcPr marL="9525" marR="9525" marT="9525" marB="0" anchor="b"/>
                </a:tc>
                <a:tc gridSpan="2">
                  <a:txBody>
                    <a:bodyPr/>
                    <a:lstStyle/>
                    <a:p>
                      <a:pPr algn="r" fontAlgn="b"/>
                      <a:r>
                        <a:rPr lang="en-GB" sz="1400" b="1" u="none" strike="noStrike" dirty="0">
                          <a:solidFill>
                            <a:srgbClr val="0070C0"/>
                          </a:solidFill>
                          <a:effectLst/>
                          <a:latin typeface="+mj-lt"/>
                        </a:rPr>
                        <a:t>-100%</a:t>
                      </a:r>
                      <a:endParaRPr lang="en-GB" sz="1400" b="1" i="0" u="none" strike="noStrike" dirty="0">
                        <a:solidFill>
                          <a:srgbClr val="0070C0"/>
                        </a:solidFill>
                        <a:effectLst/>
                        <a:latin typeface="+mj-lt"/>
                      </a:endParaRPr>
                    </a:p>
                  </a:txBody>
                  <a:tcPr marL="9525" marR="9525" marT="9525" marB="0" anchor="b"/>
                </a:tc>
                <a:tc hMerge="1">
                  <a:txBody>
                    <a:bodyPr/>
                    <a:lstStyle/>
                    <a:p>
                      <a:endParaRPr lang="en-GB"/>
                    </a:p>
                  </a:txBody>
                  <a:tcPr/>
                </a:tc>
              </a:tr>
              <a:tr h="190500">
                <a:tc>
                  <a:txBody>
                    <a:bodyPr/>
                    <a:lstStyle/>
                    <a:p>
                      <a:pPr algn="l" fontAlgn="ctr"/>
                      <a:r>
                        <a:rPr lang="en-GB" sz="1400" b="1" u="none" strike="noStrike" dirty="0">
                          <a:solidFill>
                            <a:srgbClr val="0070C0"/>
                          </a:solidFill>
                          <a:effectLst/>
                          <a:latin typeface="+mj-lt"/>
                        </a:rPr>
                        <a:t>Grand Total</a:t>
                      </a:r>
                      <a:endParaRPr lang="en-GB" sz="1400" b="1" i="0" u="none" strike="noStrike" dirty="0">
                        <a:solidFill>
                          <a:srgbClr val="0070C0"/>
                        </a:solidFill>
                        <a:effectLst/>
                        <a:latin typeface="+mj-lt"/>
                      </a:endParaRPr>
                    </a:p>
                  </a:txBody>
                  <a:tcPr marL="9525" marR="9525" marT="9525" marB="0" anchor="ctr"/>
                </a:tc>
                <a:tc>
                  <a:txBody>
                    <a:bodyPr/>
                    <a:lstStyle/>
                    <a:p>
                      <a:pPr algn="r" fontAlgn="b"/>
                      <a:r>
                        <a:rPr lang="en-GB" sz="1400" b="1" u="none" strike="noStrike" dirty="0">
                          <a:solidFill>
                            <a:srgbClr val="0070C0"/>
                          </a:solidFill>
                          <a:effectLst/>
                          <a:latin typeface="+mj-lt"/>
                        </a:rPr>
                        <a:t>632,260</a:t>
                      </a:r>
                      <a:endParaRPr lang="en-GB" sz="1400" b="1" i="0" u="none" strike="noStrike" dirty="0">
                        <a:solidFill>
                          <a:srgbClr val="0070C0"/>
                        </a:solidFill>
                        <a:effectLst/>
                        <a:latin typeface="+mj-lt"/>
                      </a:endParaRPr>
                    </a:p>
                  </a:txBody>
                  <a:tcPr marL="9525" marR="9525" marT="9525" marB="0" anchor="b"/>
                </a:tc>
                <a:tc>
                  <a:txBody>
                    <a:bodyPr/>
                    <a:lstStyle/>
                    <a:p>
                      <a:pPr algn="r" fontAlgn="b"/>
                      <a:r>
                        <a:rPr lang="en-GB" sz="1400" b="1" u="none" strike="noStrike" dirty="0">
                          <a:solidFill>
                            <a:srgbClr val="0070C0"/>
                          </a:solidFill>
                          <a:effectLst/>
                          <a:latin typeface="+mj-lt"/>
                        </a:rPr>
                        <a:t>£34,447</a:t>
                      </a:r>
                      <a:endParaRPr lang="en-GB" sz="1400" b="1" i="0" u="none" strike="noStrike" dirty="0">
                        <a:solidFill>
                          <a:srgbClr val="0070C0"/>
                        </a:solidFill>
                        <a:effectLst/>
                        <a:latin typeface="+mj-lt"/>
                      </a:endParaRPr>
                    </a:p>
                  </a:txBody>
                  <a:tcPr marL="9525" marR="9525" marT="9525" marB="0" anchor="b"/>
                </a:tc>
                <a:tc>
                  <a:txBody>
                    <a:bodyPr/>
                    <a:lstStyle/>
                    <a:p>
                      <a:pPr algn="r" fontAlgn="b"/>
                      <a:r>
                        <a:rPr lang="en-GB" sz="1400" b="1" u="none" strike="noStrike" dirty="0">
                          <a:solidFill>
                            <a:srgbClr val="0070C0"/>
                          </a:solidFill>
                          <a:effectLst/>
                          <a:latin typeface="+mj-lt"/>
                        </a:rPr>
                        <a:t>412,908</a:t>
                      </a:r>
                      <a:endParaRPr lang="en-GB" sz="1400" b="1" i="0" u="none" strike="noStrike" dirty="0">
                        <a:solidFill>
                          <a:srgbClr val="0070C0"/>
                        </a:solidFill>
                        <a:effectLst/>
                        <a:latin typeface="+mj-lt"/>
                      </a:endParaRPr>
                    </a:p>
                  </a:txBody>
                  <a:tcPr marL="9525" marR="9525" marT="9525" marB="0" anchor="b"/>
                </a:tc>
                <a:tc>
                  <a:txBody>
                    <a:bodyPr/>
                    <a:lstStyle/>
                    <a:p>
                      <a:pPr algn="r" fontAlgn="b"/>
                      <a:r>
                        <a:rPr lang="en-GB" sz="1400" b="1" u="none" strike="noStrike" dirty="0">
                          <a:solidFill>
                            <a:srgbClr val="0070C0"/>
                          </a:solidFill>
                          <a:effectLst/>
                          <a:latin typeface="+mj-lt"/>
                        </a:rPr>
                        <a:t>£18,390</a:t>
                      </a:r>
                      <a:endParaRPr lang="en-GB" sz="1400" b="1" i="0" u="none" strike="noStrike" dirty="0">
                        <a:solidFill>
                          <a:srgbClr val="0070C0"/>
                        </a:solidFill>
                        <a:effectLst/>
                        <a:latin typeface="+mj-lt"/>
                      </a:endParaRPr>
                    </a:p>
                  </a:txBody>
                  <a:tcPr marL="9525" marR="9525" marT="9525" marB="0" anchor="b"/>
                </a:tc>
                <a:tc>
                  <a:txBody>
                    <a:bodyPr/>
                    <a:lstStyle/>
                    <a:p>
                      <a:pPr algn="r" fontAlgn="b"/>
                      <a:r>
                        <a:rPr lang="en-GB" sz="1400" b="1" u="none" strike="noStrike" dirty="0">
                          <a:solidFill>
                            <a:srgbClr val="0070C0"/>
                          </a:solidFill>
                          <a:effectLst/>
                          <a:latin typeface="+mj-lt"/>
                        </a:rPr>
                        <a:t>-219,352</a:t>
                      </a:r>
                      <a:endParaRPr lang="en-GB" sz="1400" b="1" i="0" u="none" strike="noStrike" dirty="0">
                        <a:solidFill>
                          <a:srgbClr val="0070C0"/>
                        </a:solidFill>
                        <a:effectLst/>
                        <a:latin typeface="+mj-lt"/>
                      </a:endParaRPr>
                    </a:p>
                  </a:txBody>
                  <a:tcPr marL="9525" marR="9525" marT="9525" marB="0" anchor="b"/>
                </a:tc>
                <a:tc>
                  <a:txBody>
                    <a:bodyPr/>
                    <a:lstStyle/>
                    <a:p>
                      <a:pPr algn="r" fontAlgn="b"/>
                      <a:r>
                        <a:rPr lang="en-GB" sz="1400" b="1" u="none" strike="noStrike" dirty="0">
                          <a:solidFill>
                            <a:srgbClr val="0070C0"/>
                          </a:solidFill>
                          <a:effectLst/>
                          <a:latin typeface="+mj-lt"/>
                        </a:rPr>
                        <a:t>-£16,057</a:t>
                      </a:r>
                      <a:endParaRPr lang="en-GB" sz="1400" b="1" i="0" u="none" strike="noStrike" dirty="0">
                        <a:solidFill>
                          <a:srgbClr val="0070C0"/>
                        </a:solidFill>
                        <a:effectLst/>
                        <a:latin typeface="+mj-lt"/>
                      </a:endParaRPr>
                    </a:p>
                  </a:txBody>
                  <a:tcPr marL="9525" marR="9525" marT="9525" marB="0" anchor="b"/>
                </a:tc>
                <a:tc>
                  <a:txBody>
                    <a:bodyPr/>
                    <a:lstStyle/>
                    <a:p>
                      <a:pPr algn="r" fontAlgn="b"/>
                      <a:r>
                        <a:rPr lang="en-GB" sz="1400" b="1" u="none" strike="noStrike" dirty="0">
                          <a:solidFill>
                            <a:srgbClr val="0070C0"/>
                          </a:solidFill>
                          <a:effectLst/>
                          <a:latin typeface="+mj-lt"/>
                        </a:rPr>
                        <a:t>-34.70%</a:t>
                      </a:r>
                      <a:endParaRPr lang="en-GB" sz="1400" b="1" i="0" u="none" strike="noStrike" dirty="0">
                        <a:solidFill>
                          <a:srgbClr val="0070C0"/>
                        </a:solidFill>
                        <a:effectLst/>
                        <a:latin typeface="+mj-lt"/>
                      </a:endParaRPr>
                    </a:p>
                  </a:txBody>
                  <a:tcPr marL="9525" marR="9525" marT="9525" marB="0" anchor="b"/>
                </a:tc>
                <a:tc gridSpan="2">
                  <a:txBody>
                    <a:bodyPr/>
                    <a:lstStyle/>
                    <a:p>
                      <a:pPr algn="r" fontAlgn="b"/>
                      <a:r>
                        <a:rPr lang="en-GB" sz="1400" b="1" u="none" strike="noStrike" dirty="0">
                          <a:solidFill>
                            <a:srgbClr val="0070C0"/>
                          </a:solidFill>
                          <a:effectLst/>
                          <a:latin typeface="+mj-lt"/>
                        </a:rPr>
                        <a:t>-46.60%</a:t>
                      </a:r>
                      <a:endParaRPr lang="en-GB" sz="1400" b="1" i="0" u="none" strike="noStrike" dirty="0">
                        <a:solidFill>
                          <a:srgbClr val="0070C0"/>
                        </a:solidFill>
                        <a:effectLst/>
                        <a:latin typeface="+mj-lt"/>
                      </a:endParaRPr>
                    </a:p>
                  </a:txBody>
                  <a:tcPr marL="9525" marR="9525" marT="9525" marB="0" anchor="b"/>
                </a:tc>
                <a:tc hMerge="1">
                  <a:txBody>
                    <a:bodyPr/>
                    <a:lstStyle/>
                    <a:p>
                      <a:endParaRPr lang="en-GB"/>
                    </a:p>
                  </a:txBody>
                  <a:tcPr/>
                </a:tc>
              </a:tr>
            </a:tbl>
          </a:graphicData>
        </a:graphic>
      </p:graphicFrame>
    </p:spTree>
    <p:extLst>
      <p:ext uri="{BB962C8B-B14F-4D97-AF65-F5344CB8AC3E}">
        <p14:creationId xmlns:p14="http://schemas.microsoft.com/office/powerpoint/2010/main" val="443932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327006"/>
            <a:ext cx="8093075" cy="954107"/>
          </a:xfrm>
        </p:spPr>
        <p:txBody>
          <a:bodyPr/>
          <a:lstStyle/>
          <a:p>
            <a:r>
              <a:rPr lang="en-GB" dirty="0">
                <a:solidFill>
                  <a:srgbClr val="0070C0"/>
                </a:solidFill>
              </a:rPr>
              <a:t>Case Study</a:t>
            </a:r>
            <a:br>
              <a:rPr lang="en-GB" dirty="0">
                <a:solidFill>
                  <a:srgbClr val="0070C0"/>
                </a:solidFill>
              </a:rPr>
            </a:br>
            <a:r>
              <a:rPr lang="en-GB" dirty="0">
                <a:solidFill>
                  <a:srgbClr val="0070C0"/>
                </a:solidFill>
              </a:rPr>
              <a:t>Air Source Heat Pump/Gas Infill Project</a:t>
            </a:r>
          </a:p>
        </p:txBody>
      </p:sp>
      <p:sp>
        <p:nvSpPr>
          <p:cNvPr id="3" name="Content Placeholder 2"/>
          <p:cNvSpPr>
            <a:spLocks noGrp="1"/>
          </p:cNvSpPr>
          <p:nvPr>
            <p:ph idx="1"/>
          </p:nvPr>
        </p:nvSpPr>
        <p:spPr/>
        <p:txBody>
          <a:bodyPr/>
          <a:lstStyle/>
          <a:p>
            <a:pPr marL="0" indent="0">
              <a:buNone/>
            </a:pPr>
            <a:r>
              <a:rPr lang="en-GB" dirty="0">
                <a:solidFill>
                  <a:srgbClr val="0070C0"/>
                </a:solidFill>
              </a:rPr>
              <a:t>National Grid Affordable Warmth Solutions are in the process of evaluating Air Source Heat Pumps to rural properties that cannot have individual gas supplies fitted. </a:t>
            </a:r>
          </a:p>
          <a:p>
            <a:pPr marL="0" indent="0">
              <a:buNone/>
            </a:pPr>
            <a:r>
              <a:rPr lang="en-GB" dirty="0">
                <a:solidFill>
                  <a:srgbClr val="0070C0"/>
                </a:solidFill>
              </a:rPr>
              <a:t>The site was put forward has it is unable to have a gas connection and with funding the properties would benefit from Air Source Heat Pump. </a:t>
            </a:r>
          </a:p>
          <a:p>
            <a:pPr marL="0" indent="0">
              <a:buNone/>
            </a:pPr>
            <a:r>
              <a:rPr lang="en-GB" dirty="0">
                <a:solidFill>
                  <a:srgbClr val="0070C0"/>
                </a:solidFill>
              </a:rPr>
              <a:t>An area called Yarwell near to Peterborough was identified and a number of properties types and a mixture of tenant profiles were chosen from over 70s, families with young children and single parent families.  </a:t>
            </a:r>
          </a:p>
          <a:p>
            <a:pPr marL="0" indent="0">
              <a:buNone/>
            </a:pPr>
            <a:endParaRPr lang="en-GB" dirty="0">
              <a:solidFill>
                <a:srgbClr val="0070C0"/>
              </a:solidFill>
            </a:endParaRPr>
          </a:p>
        </p:txBody>
      </p:sp>
      <p:sp>
        <p:nvSpPr>
          <p:cNvPr id="4" name="Slide Number Placeholder 3"/>
          <p:cNvSpPr>
            <a:spLocks noGrp="1"/>
          </p:cNvSpPr>
          <p:nvPr>
            <p:ph type="sldNum" sz="quarter" idx="12"/>
          </p:nvPr>
        </p:nvSpPr>
        <p:spPr/>
        <p:txBody>
          <a:bodyPr/>
          <a:lstStyle/>
          <a:p>
            <a:pPr>
              <a:defRPr/>
            </a:pPr>
            <a:fld id="{15A288E4-37DE-4B7B-B5C6-7A3BF327DBEE}" type="slidenum">
              <a:rPr lang="en-US" smtClean="0"/>
              <a:pPr>
                <a:defRPr/>
              </a:pPr>
              <a:t>11</a:t>
            </a:fld>
            <a:endParaRPr lang="en-US" dirty="0"/>
          </a:p>
        </p:txBody>
      </p:sp>
    </p:spTree>
    <p:extLst>
      <p:ext uri="{BB962C8B-B14F-4D97-AF65-F5344CB8AC3E}">
        <p14:creationId xmlns:p14="http://schemas.microsoft.com/office/powerpoint/2010/main" val="668206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327006"/>
            <a:ext cx="8093075" cy="954107"/>
          </a:xfrm>
        </p:spPr>
        <p:txBody>
          <a:bodyPr/>
          <a:lstStyle/>
          <a:p>
            <a:r>
              <a:rPr lang="en-GB" dirty="0">
                <a:solidFill>
                  <a:srgbClr val="0070C0"/>
                </a:solidFill>
              </a:rPr>
              <a:t>National Energy Action Role</a:t>
            </a:r>
            <a:br>
              <a:rPr lang="en-GB" dirty="0">
                <a:solidFill>
                  <a:srgbClr val="0070C0"/>
                </a:solidFill>
              </a:rPr>
            </a:br>
            <a:r>
              <a:rPr lang="en-GB" dirty="0">
                <a:solidFill>
                  <a:srgbClr val="0070C0"/>
                </a:solidFill>
              </a:rPr>
              <a:t>Air Source Heat Pump/Gas Infill Project</a:t>
            </a:r>
          </a:p>
        </p:txBody>
      </p:sp>
      <p:sp>
        <p:nvSpPr>
          <p:cNvPr id="3" name="Content Placeholder 2"/>
          <p:cNvSpPr>
            <a:spLocks noGrp="1"/>
          </p:cNvSpPr>
          <p:nvPr>
            <p:ph idx="1"/>
          </p:nvPr>
        </p:nvSpPr>
        <p:spPr>
          <a:xfrm>
            <a:off x="593725" y="1485900"/>
            <a:ext cx="8089900" cy="4895428"/>
          </a:xfrm>
        </p:spPr>
        <p:txBody>
          <a:bodyPr/>
          <a:lstStyle/>
          <a:p>
            <a:pPr marL="0" indent="0">
              <a:buNone/>
            </a:pPr>
            <a:r>
              <a:rPr lang="en-GB" sz="1400" dirty="0">
                <a:solidFill>
                  <a:srgbClr val="0070C0"/>
                </a:solidFill>
              </a:rPr>
              <a:t>Over the next 12 months the project will be monitored by National Energy Action to ensure the project delivers the targets and objectives for Waterloo Housing/Spire Homes and National Grid Affordable Warmth Solutions. </a:t>
            </a:r>
          </a:p>
          <a:p>
            <a:pPr marL="0" indent="0">
              <a:buNone/>
            </a:pPr>
            <a:r>
              <a:rPr lang="en-GB" sz="1400" dirty="0">
                <a:solidFill>
                  <a:srgbClr val="0070C0"/>
                </a:solidFill>
              </a:rPr>
              <a:t>These objectives include:</a:t>
            </a:r>
          </a:p>
          <a:p>
            <a:pPr lvl="0"/>
            <a:r>
              <a:rPr lang="en-GB" sz="1400" dirty="0">
                <a:solidFill>
                  <a:srgbClr val="0070C0"/>
                </a:solidFill>
              </a:rPr>
              <a:t>Comparison between Air Source Heat Pump and a Gas Infill project including costs of both sites, savings to utility bills and benefits to each resident.</a:t>
            </a:r>
          </a:p>
          <a:p>
            <a:pPr lvl="0"/>
            <a:r>
              <a:rPr lang="en-GB" sz="1400" dirty="0">
                <a:solidFill>
                  <a:srgbClr val="0070C0"/>
                </a:solidFill>
              </a:rPr>
              <a:t>Integrating the correct technologies into the built environment</a:t>
            </a:r>
          </a:p>
          <a:p>
            <a:pPr lvl="0"/>
            <a:r>
              <a:rPr lang="en-GB" sz="1400" dirty="0">
                <a:solidFill>
                  <a:srgbClr val="0070C0"/>
                </a:solidFill>
              </a:rPr>
              <a:t>Reducing fuel poverty for the tenant</a:t>
            </a:r>
          </a:p>
          <a:p>
            <a:pPr lvl="0"/>
            <a:r>
              <a:rPr lang="en-GB" sz="1400" dirty="0">
                <a:solidFill>
                  <a:srgbClr val="0070C0"/>
                </a:solidFill>
              </a:rPr>
              <a:t>Cheaper running costs (12 months bill analysis);</a:t>
            </a:r>
          </a:p>
          <a:p>
            <a:pPr lvl="0"/>
            <a:r>
              <a:rPr lang="en-GB" sz="1400" dirty="0">
                <a:solidFill>
                  <a:srgbClr val="0070C0"/>
                </a:solidFill>
              </a:rPr>
              <a:t>More energy efficient;</a:t>
            </a:r>
          </a:p>
          <a:p>
            <a:pPr lvl="0"/>
            <a:r>
              <a:rPr lang="en-GB" sz="1400" dirty="0">
                <a:solidFill>
                  <a:srgbClr val="0070C0"/>
                </a:solidFill>
              </a:rPr>
              <a:t>Reducing harmful carbon dioxide emissions to the atmosphere;</a:t>
            </a:r>
          </a:p>
          <a:p>
            <a:pPr lvl="0"/>
            <a:r>
              <a:rPr lang="en-GB" sz="1400" dirty="0">
                <a:solidFill>
                  <a:srgbClr val="0070C0"/>
                </a:solidFill>
              </a:rPr>
              <a:t>Clean, renewable energy; </a:t>
            </a:r>
          </a:p>
          <a:p>
            <a:pPr lvl="0"/>
            <a:r>
              <a:rPr lang="en-GB" sz="1400" dirty="0">
                <a:solidFill>
                  <a:srgbClr val="0070C0"/>
                </a:solidFill>
              </a:rPr>
              <a:t>Total controllable heating;</a:t>
            </a:r>
          </a:p>
          <a:p>
            <a:pPr lvl="0"/>
            <a:r>
              <a:rPr lang="en-GB" sz="1400" dirty="0">
                <a:solidFill>
                  <a:srgbClr val="0070C0"/>
                </a:solidFill>
              </a:rPr>
              <a:t>Customer experience 12 month report;</a:t>
            </a:r>
          </a:p>
          <a:p>
            <a:pPr lvl="0"/>
            <a:r>
              <a:rPr lang="en-GB" sz="1400" dirty="0">
                <a:solidFill>
                  <a:srgbClr val="0070C0"/>
                </a:solidFill>
              </a:rPr>
              <a:t>Tenant training report.</a:t>
            </a:r>
          </a:p>
          <a:p>
            <a:pPr lvl="0"/>
            <a:r>
              <a:rPr lang="en-GB" sz="1400" dirty="0">
                <a:solidFill>
                  <a:srgbClr val="0070C0"/>
                </a:solidFill>
              </a:rPr>
              <a:t>RSLs maintenance team training</a:t>
            </a:r>
          </a:p>
          <a:p>
            <a:pPr marL="0" indent="0">
              <a:buNone/>
            </a:pPr>
            <a:endParaRPr lang="en-GB" dirty="0">
              <a:solidFill>
                <a:srgbClr val="0070C0"/>
              </a:solidFill>
            </a:endParaRPr>
          </a:p>
        </p:txBody>
      </p:sp>
      <p:sp>
        <p:nvSpPr>
          <p:cNvPr id="4" name="Slide Number Placeholder 3"/>
          <p:cNvSpPr>
            <a:spLocks noGrp="1"/>
          </p:cNvSpPr>
          <p:nvPr>
            <p:ph type="sldNum" sz="quarter" idx="12"/>
          </p:nvPr>
        </p:nvSpPr>
        <p:spPr/>
        <p:txBody>
          <a:bodyPr/>
          <a:lstStyle/>
          <a:p>
            <a:pPr>
              <a:defRPr/>
            </a:pPr>
            <a:fld id="{15A288E4-37DE-4B7B-B5C6-7A3BF327DBEE}" type="slidenum">
              <a:rPr lang="en-US" smtClean="0"/>
              <a:pPr>
                <a:defRPr/>
              </a:pPr>
              <a:t>12</a:t>
            </a:fld>
            <a:endParaRPr lang="en-US" dirty="0"/>
          </a:p>
        </p:txBody>
      </p:sp>
    </p:spTree>
    <p:extLst>
      <p:ext uri="{BB962C8B-B14F-4D97-AF65-F5344CB8AC3E}">
        <p14:creationId xmlns:p14="http://schemas.microsoft.com/office/powerpoint/2010/main" val="436007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Content Placeholder 2"/>
          <p:cNvSpPr>
            <a:spLocks noGrp="1"/>
          </p:cNvSpPr>
          <p:nvPr>
            <p:ph idx="1"/>
          </p:nvPr>
        </p:nvSpPr>
        <p:spPr/>
        <p:txBody>
          <a:bodyPr/>
          <a:lstStyle/>
          <a:p>
            <a:pPr marL="0" indent="0" algn="ctr">
              <a:buNone/>
            </a:pPr>
            <a:endParaRPr lang="en-GB" sz="2000" dirty="0" smtClean="0">
              <a:solidFill>
                <a:schemeClr val="accent1">
                  <a:lumMod val="75000"/>
                </a:schemeClr>
              </a:solidFill>
            </a:endParaRPr>
          </a:p>
          <a:p>
            <a:pPr marL="0" indent="0" algn="ctr">
              <a:buNone/>
            </a:pPr>
            <a:endParaRPr lang="en-GB" sz="2000" dirty="0">
              <a:solidFill>
                <a:schemeClr val="accent1">
                  <a:lumMod val="75000"/>
                </a:schemeClr>
              </a:solidFill>
            </a:endParaRPr>
          </a:p>
          <a:p>
            <a:pPr marL="0" indent="0" algn="ctr">
              <a:buNone/>
            </a:pPr>
            <a:r>
              <a:rPr lang="en-GB" dirty="0" smtClean="0">
                <a:solidFill>
                  <a:srgbClr val="0070C0"/>
                </a:solidFill>
              </a:rPr>
              <a:t>Jo </a:t>
            </a:r>
            <a:r>
              <a:rPr lang="en-GB" dirty="0">
                <a:solidFill>
                  <a:srgbClr val="0070C0"/>
                </a:solidFill>
              </a:rPr>
              <a:t>Giles (National Grid)</a:t>
            </a:r>
          </a:p>
          <a:p>
            <a:pPr marL="0" indent="0" algn="ctr">
              <a:buNone/>
            </a:pPr>
            <a:r>
              <a:rPr lang="en-GB" u="sng" dirty="0">
                <a:solidFill>
                  <a:srgbClr val="0070C0"/>
                </a:solidFill>
                <a:hlinkClick r:id="rId2"/>
              </a:rPr>
              <a:t>Jo.giles@nationalgrid.com</a:t>
            </a:r>
            <a:r>
              <a:rPr lang="en-GB" dirty="0">
                <a:solidFill>
                  <a:srgbClr val="0070C0"/>
                </a:solidFill>
              </a:rPr>
              <a:t> </a:t>
            </a:r>
          </a:p>
          <a:p>
            <a:pPr marL="0" indent="0" algn="ctr">
              <a:buNone/>
            </a:pPr>
            <a:r>
              <a:rPr lang="en-GB" dirty="0">
                <a:solidFill>
                  <a:srgbClr val="0070C0"/>
                </a:solidFill>
              </a:rPr>
              <a:t>+44(0)777 5413482 </a:t>
            </a:r>
          </a:p>
          <a:p>
            <a:pPr marL="0" indent="0" algn="ctr">
              <a:buNone/>
            </a:pPr>
            <a:r>
              <a:rPr lang="en-GB" dirty="0">
                <a:solidFill>
                  <a:srgbClr val="0070C0"/>
                </a:solidFill>
              </a:rPr>
              <a:t>Mark Ducker (NG-AWS)</a:t>
            </a:r>
          </a:p>
          <a:p>
            <a:pPr marL="0" indent="0" algn="ctr">
              <a:buNone/>
            </a:pPr>
            <a:r>
              <a:rPr lang="en-GB" dirty="0">
                <a:solidFill>
                  <a:srgbClr val="0070C0"/>
                </a:solidFill>
                <a:hlinkClick r:id="rId3"/>
              </a:rPr>
              <a:t>mark.ducker@ngrid-aws.org.uk</a:t>
            </a:r>
            <a:endParaRPr lang="en-GB" dirty="0">
              <a:solidFill>
                <a:srgbClr val="0070C0"/>
              </a:solidFill>
            </a:endParaRPr>
          </a:p>
          <a:p>
            <a:pPr marL="0" indent="0" algn="ctr">
              <a:buNone/>
            </a:pPr>
            <a:r>
              <a:rPr lang="en-GB" dirty="0">
                <a:solidFill>
                  <a:srgbClr val="0070C0"/>
                </a:solidFill>
              </a:rPr>
              <a:t>07966065675</a:t>
            </a:r>
          </a:p>
          <a:p>
            <a:pPr marL="0" indent="0">
              <a:buNone/>
            </a:pPr>
            <a:endParaRPr lang="en-GB" dirty="0"/>
          </a:p>
        </p:txBody>
      </p:sp>
      <p:sp>
        <p:nvSpPr>
          <p:cNvPr id="4" name="Slide Number Placeholder 3"/>
          <p:cNvSpPr>
            <a:spLocks noGrp="1"/>
          </p:cNvSpPr>
          <p:nvPr>
            <p:ph type="sldNum" sz="quarter" idx="12"/>
          </p:nvPr>
        </p:nvSpPr>
        <p:spPr/>
        <p:txBody>
          <a:bodyPr/>
          <a:lstStyle/>
          <a:p>
            <a:pPr>
              <a:defRPr/>
            </a:pPr>
            <a:fld id="{15A288E4-37DE-4B7B-B5C6-7A3BF327DBEE}" type="slidenum">
              <a:rPr lang="en-US" smtClean="0"/>
              <a:pPr>
                <a:defRPr/>
              </a:pPr>
              <a:t>13</a:t>
            </a:fld>
            <a:endParaRPr lang="en-US" dirty="0"/>
          </a:p>
        </p:txBody>
      </p:sp>
      <p:pic>
        <p:nvPicPr>
          <p:cNvPr id="5" name="Picture 1" descr="cid:image002.png@01C9A6EF.B0714E60"/>
          <p:cNvPicPr>
            <a:picLocks noChangeAspect="1" noChangeArrowheads="1"/>
          </p:cNvPicPr>
          <p:nvPr/>
        </p:nvPicPr>
        <p:blipFill>
          <a:blip r:embed="rId4" cstate="print"/>
          <a:srcRect/>
          <a:stretch>
            <a:fillRect/>
          </a:stretch>
        </p:blipFill>
        <p:spPr bwMode="auto">
          <a:xfrm>
            <a:off x="7164288" y="4869160"/>
            <a:ext cx="1740793" cy="1708102"/>
          </a:xfrm>
          <a:prstGeom prst="rect">
            <a:avLst/>
          </a:prstGeom>
          <a:noFill/>
          <a:ln w="9525">
            <a:noFill/>
            <a:miter lim="800000"/>
            <a:headEnd/>
            <a:tailEnd/>
          </a:ln>
        </p:spPr>
      </p:pic>
    </p:spTree>
    <p:extLst>
      <p:ext uri="{BB962C8B-B14F-4D97-AF65-F5344CB8AC3E}">
        <p14:creationId xmlns:p14="http://schemas.microsoft.com/office/powerpoint/2010/main" val="2930985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3725" y="1485899"/>
            <a:ext cx="4338315" cy="5233092"/>
          </a:xfrm>
        </p:spPr>
        <p:txBody>
          <a:bodyPr/>
          <a:lstStyle/>
          <a:p>
            <a:pPr marL="285750" indent="-285750">
              <a:buFont typeface="Arial" panose="020B0604020202020204" pitchFamily="34" charset="0"/>
              <a:buChar char="•"/>
            </a:pPr>
            <a:r>
              <a:rPr lang="en-GB" sz="1600" dirty="0">
                <a:solidFill>
                  <a:srgbClr val="0070C0"/>
                </a:solidFill>
                <a:latin typeface="Arial" panose="020B0604020202020204" pitchFamily="34" charset="0"/>
                <a:cs typeface="Arial" panose="020B0604020202020204" pitchFamily="34" charset="0"/>
              </a:rPr>
              <a:t>National Grid Vulnerable Strategy</a:t>
            </a:r>
          </a:p>
          <a:p>
            <a:pPr lvl="1">
              <a:buFontTx/>
              <a:buChar char="-"/>
            </a:pPr>
            <a:r>
              <a:rPr lang="en-GB" sz="1600" dirty="0">
                <a:solidFill>
                  <a:srgbClr val="0070C0"/>
                </a:solidFill>
                <a:latin typeface="Arial" panose="020B0604020202020204" pitchFamily="34" charset="0"/>
                <a:cs typeface="Arial" panose="020B0604020202020204" pitchFamily="34" charset="0"/>
              </a:rPr>
              <a:t>5 key priorities</a:t>
            </a:r>
          </a:p>
          <a:p>
            <a:pPr lvl="1">
              <a:buFontTx/>
              <a:buChar char="-"/>
            </a:pPr>
            <a:r>
              <a:rPr lang="en-GB" sz="1600" dirty="0" smtClean="0">
                <a:solidFill>
                  <a:srgbClr val="0070C0"/>
                </a:solidFill>
                <a:latin typeface="Arial" panose="020B0604020202020204" pitchFamily="34" charset="0"/>
                <a:cs typeface="Arial" panose="020B0604020202020204" pitchFamily="34" charset="0"/>
              </a:rPr>
              <a:t>Deliverables</a:t>
            </a:r>
            <a:endParaRPr lang="en-GB" sz="1600"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070C0"/>
                </a:solidFill>
                <a:latin typeface="Arial" panose="020B0604020202020204" pitchFamily="34" charset="0"/>
                <a:cs typeface="Arial" panose="020B0604020202020204" pitchFamily="34" charset="0"/>
              </a:rPr>
              <a:t>Customer Safeguarding</a:t>
            </a:r>
          </a:p>
          <a:p>
            <a:pPr lvl="1">
              <a:buFontTx/>
              <a:buChar char="-"/>
            </a:pPr>
            <a:r>
              <a:rPr lang="en-GB" sz="1600" dirty="0">
                <a:solidFill>
                  <a:srgbClr val="0070C0"/>
                </a:solidFill>
                <a:latin typeface="Arial" panose="020B0604020202020204" pitchFamily="34" charset="0"/>
                <a:cs typeface="Arial" panose="020B0604020202020204" pitchFamily="34" charset="0"/>
              </a:rPr>
              <a:t>Working in a different way!</a:t>
            </a:r>
          </a:p>
          <a:p>
            <a:pPr lvl="1">
              <a:buFontTx/>
              <a:buChar char="-"/>
            </a:pPr>
            <a:r>
              <a:rPr lang="en-GB" sz="1600" dirty="0">
                <a:solidFill>
                  <a:srgbClr val="0070C0"/>
                </a:solidFill>
                <a:latin typeface="Arial" panose="020B0604020202020204" pitchFamily="34" charset="0"/>
                <a:cs typeface="Arial" panose="020B0604020202020204" pitchFamily="34" charset="0"/>
              </a:rPr>
              <a:t>Energy Industry-wide</a:t>
            </a:r>
          </a:p>
          <a:p>
            <a:pPr lvl="1">
              <a:buFontTx/>
              <a:buChar char="-"/>
            </a:pPr>
            <a:r>
              <a:rPr lang="en-GB" sz="1600" dirty="0">
                <a:solidFill>
                  <a:srgbClr val="0070C0"/>
                </a:solidFill>
                <a:latin typeface="Arial" panose="020B0604020202020204" pitchFamily="34" charset="0"/>
                <a:cs typeface="Arial" panose="020B0604020202020204" pitchFamily="34" charset="0"/>
              </a:rPr>
              <a:t>Sub </a:t>
            </a:r>
            <a:r>
              <a:rPr lang="en-GB" sz="1600" dirty="0" smtClean="0">
                <a:solidFill>
                  <a:srgbClr val="0070C0"/>
                </a:solidFill>
                <a:latin typeface="Arial" panose="020B0604020202020204" pitchFamily="34" charset="0"/>
                <a:cs typeface="Arial" panose="020B0604020202020204" pitchFamily="34" charset="0"/>
              </a:rPr>
              <a:t>Groups</a:t>
            </a:r>
            <a:endParaRPr lang="en-GB" sz="1600"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070C0"/>
                </a:solidFill>
                <a:latin typeface="Arial" panose="020B0604020202020204" pitchFamily="34" charset="0"/>
                <a:cs typeface="Arial" panose="020B0604020202020204" pitchFamily="34" charset="0"/>
              </a:rPr>
              <a:t>Priority Service Register</a:t>
            </a:r>
          </a:p>
          <a:p>
            <a:pPr lvl="1">
              <a:buFontTx/>
              <a:buChar char="-"/>
            </a:pPr>
            <a:r>
              <a:rPr lang="en-GB" sz="1600" dirty="0">
                <a:solidFill>
                  <a:srgbClr val="0070C0"/>
                </a:solidFill>
                <a:latin typeface="Arial" panose="020B0604020202020204" pitchFamily="34" charset="0"/>
                <a:cs typeface="Arial" panose="020B0604020202020204" pitchFamily="34" charset="0"/>
              </a:rPr>
              <a:t>Ofgem Open Letter</a:t>
            </a:r>
          </a:p>
          <a:p>
            <a:pPr lvl="1">
              <a:buFontTx/>
              <a:buChar char="-"/>
            </a:pPr>
            <a:r>
              <a:rPr lang="en-GB" sz="1600" dirty="0">
                <a:solidFill>
                  <a:srgbClr val="0070C0"/>
                </a:solidFill>
                <a:latin typeface="Arial" panose="020B0604020202020204" pitchFamily="34" charset="0"/>
                <a:cs typeface="Arial" panose="020B0604020202020204" pitchFamily="34" charset="0"/>
              </a:rPr>
              <a:t>Long term ambition</a:t>
            </a:r>
          </a:p>
          <a:p>
            <a:pPr lvl="1">
              <a:buFontTx/>
              <a:buChar char="-"/>
            </a:pPr>
            <a:r>
              <a:rPr lang="en-GB" sz="1600" dirty="0">
                <a:solidFill>
                  <a:srgbClr val="0070C0"/>
                </a:solidFill>
                <a:latin typeface="Arial" panose="020B0604020202020204" pitchFamily="34" charset="0"/>
                <a:cs typeface="Arial" panose="020B0604020202020204" pitchFamily="34" charset="0"/>
              </a:rPr>
              <a:t>Needs </a:t>
            </a:r>
            <a:r>
              <a:rPr lang="en-GB" sz="1600" dirty="0" smtClean="0">
                <a:solidFill>
                  <a:srgbClr val="0070C0"/>
                </a:solidFill>
                <a:latin typeface="Arial" panose="020B0604020202020204" pitchFamily="34" charset="0"/>
                <a:cs typeface="Arial" panose="020B0604020202020204" pitchFamily="34" charset="0"/>
              </a:rPr>
              <a:t>Codes</a:t>
            </a:r>
            <a:endParaRPr lang="en-GB" sz="1600"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rgbClr val="0070C0"/>
                </a:solidFill>
                <a:latin typeface="Arial" panose="020B0604020202020204" pitchFamily="34" charset="0"/>
                <a:cs typeface="Arial" panose="020B0604020202020204" pitchFamily="34" charset="0"/>
              </a:rPr>
              <a:t>Referral </a:t>
            </a:r>
            <a:r>
              <a:rPr lang="en-GB" sz="1600" dirty="0" smtClean="0">
                <a:solidFill>
                  <a:srgbClr val="0070C0"/>
                </a:solidFill>
                <a:latin typeface="Arial" panose="020B0604020202020204" pitchFamily="34" charset="0"/>
                <a:cs typeface="Arial" panose="020B0604020202020204" pitchFamily="34" charset="0"/>
              </a:rPr>
              <a:t>Networks</a:t>
            </a:r>
          </a:p>
          <a:p>
            <a:pPr marL="0" indent="0">
              <a:buNone/>
            </a:pPr>
            <a:r>
              <a:rPr lang="en-GB" sz="1600" dirty="0">
                <a:solidFill>
                  <a:srgbClr val="0070C0"/>
                </a:solidFill>
                <a:latin typeface="Arial" panose="020B0604020202020204" pitchFamily="34" charset="0"/>
                <a:cs typeface="Arial" panose="020B0604020202020204" pitchFamily="34" charset="0"/>
              </a:rPr>
              <a:t> </a:t>
            </a:r>
            <a:r>
              <a:rPr lang="en-GB" sz="1600" dirty="0" smtClean="0">
                <a:solidFill>
                  <a:srgbClr val="0070C0"/>
                </a:solidFill>
                <a:latin typeface="Arial" panose="020B0604020202020204" pitchFamily="34" charset="0"/>
                <a:cs typeface="Arial" panose="020B0604020202020204" pitchFamily="34" charset="0"/>
              </a:rPr>
              <a:t>       -    </a:t>
            </a:r>
            <a:r>
              <a:rPr lang="en-GB" sz="1600" dirty="0">
                <a:solidFill>
                  <a:srgbClr val="0070C0"/>
                </a:solidFill>
                <a:latin typeface="Arial" panose="020B0604020202020204" pitchFamily="34" charset="0"/>
                <a:cs typeface="Arial" panose="020B0604020202020204" pitchFamily="34" charset="0"/>
              </a:rPr>
              <a:t>Partnerships with ‘real’ impact</a:t>
            </a:r>
          </a:p>
          <a:p>
            <a:pPr marL="0" indent="0">
              <a:buNone/>
            </a:pPr>
            <a:endParaRPr lang="en-GB" sz="1000" dirty="0" smtClean="0"/>
          </a:p>
          <a:p>
            <a:pPr marL="0" indent="0">
              <a:buNone/>
            </a:pPr>
            <a:r>
              <a:rPr lang="en-GB" sz="1200" dirty="0" smtClean="0"/>
              <a:t>UK Gas Distribution</a:t>
            </a:r>
            <a:endParaRPr lang="en-GB" sz="1200" dirty="0"/>
          </a:p>
        </p:txBody>
      </p:sp>
      <p:sp>
        <p:nvSpPr>
          <p:cNvPr id="3" name="Title 2"/>
          <p:cNvSpPr>
            <a:spLocks noGrp="1"/>
          </p:cNvSpPr>
          <p:nvPr>
            <p:ph type="title"/>
          </p:nvPr>
        </p:nvSpPr>
        <p:spPr/>
        <p:txBody>
          <a:bodyPr/>
          <a:lstStyle/>
          <a:p>
            <a:r>
              <a:rPr lang="en-GB" dirty="0"/>
              <a:t>Equal outcomes</a:t>
            </a:r>
          </a:p>
        </p:txBody>
      </p:sp>
      <p:sp>
        <p:nvSpPr>
          <p:cNvPr id="4" name="Slide Number Placeholder 3"/>
          <p:cNvSpPr>
            <a:spLocks noGrp="1"/>
          </p:cNvSpPr>
          <p:nvPr>
            <p:ph type="sldNum" sz="quarter" idx="12"/>
          </p:nvPr>
        </p:nvSpPr>
        <p:spPr/>
        <p:txBody>
          <a:bodyPr/>
          <a:lstStyle/>
          <a:p>
            <a:pPr>
              <a:defRPr/>
            </a:pPr>
            <a:fld id="{6DE767E5-EF25-45E4-B6A4-8A24D015A5AE}" type="slidenum">
              <a:rPr lang="en-US" smtClean="0"/>
              <a:pPr>
                <a:defRPr/>
              </a:pPr>
              <a:t>2</a:t>
            </a:fld>
            <a:endParaRPr lang="en-US" dirty="0"/>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847" t="10677" r="32357" b="6250"/>
          <a:stretch/>
        </p:blipFill>
        <p:spPr bwMode="auto">
          <a:xfrm rot="1227404">
            <a:off x="5835990" y="1766494"/>
            <a:ext cx="2724150" cy="3879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7407" t="25521" r="21451" b="16146"/>
          <a:stretch/>
        </p:blipFill>
        <p:spPr bwMode="auto">
          <a:xfrm rot="20729594">
            <a:off x="3844237" y="3156974"/>
            <a:ext cx="3341445" cy="2663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068" t="11765" r="9595"/>
          <a:stretch/>
        </p:blipFill>
        <p:spPr bwMode="auto">
          <a:xfrm>
            <a:off x="5951782" y="4124072"/>
            <a:ext cx="3200400" cy="259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294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1800" dirty="0">
                <a:solidFill>
                  <a:srgbClr val="0070C0"/>
                </a:solidFill>
                <a:latin typeface="Calibri" panose="020F0502020204030204" pitchFamily="34" charset="0"/>
                <a:cs typeface="Calibri" panose="020F0502020204030204" pitchFamily="34" charset="0"/>
              </a:rPr>
              <a:t>An  independent Community Interest Company established by National Grid to deliver its initial regulatory commitment to Ofgem of  5,000 new gas connections by March 2013, extended for a further 3 years to deliver a further 3600+ connections</a:t>
            </a:r>
            <a:r>
              <a:rPr lang="en-GB" sz="1800" dirty="0" smtClean="0">
                <a:solidFill>
                  <a:srgbClr val="0070C0"/>
                </a:solidFill>
                <a:latin typeface="Calibri" panose="020F0502020204030204" pitchFamily="34" charset="0"/>
                <a:cs typeface="Calibri" panose="020F0502020204030204" pitchFamily="34" charset="0"/>
              </a:rPr>
              <a:t>.</a:t>
            </a:r>
            <a:endParaRPr lang="en-GB" sz="1800" dirty="0">
              <a:solidFill>
                <a:srgbClr val="0070C0"/>
              </a:solidFill>
              <a:latin typeface="Calibri" panose="020F0502020204030204" pitchFamily="34" charset="0"/>
              <a:cs typeface="Calibri" panose="020F0502020204030204" pitchFamily="34" charset="0"/>
            </a:endParaRPr>
          </a:p>
          <a:p>
            <a:r>
              <a:rPr lang="en-GB" sz="1800" dirty="0">
                <a:solidFill>
                  <a:srgbClr val="0070C0"/>
                </a:solidFill>
                <a:latin typeface="Calibri" panose="020F0502020204030204" pitchFamily="34" charset="0"/>
                <a:cs typeface="Calibri" panose="020F0502020204030204" pitchFamily="34" charset="0"/>
              </a:rPr>
              <a:t>Originally chaired by  the late, former Energy Minister, Rt. Hon. Malcolm Wicks, MP;  consumer interests on the Board are represented by Non-executive Director, Jenny Saunders, Chief Executive, NEA </a:t>
            </a:r>
            <a:r>
              <a:rPr lang="en-GB" sz="1800" dirty="0" smtClean="0">
                <a:solidFill>
                  <a:srgbClr val="0070C0"/>
                </a:solidFill>
                <a:latin typeface="Calibri" panose="020F0502020204030204" pitchFamily="34" charset="0"/>
                <a:cs typeface="Calibri" panose="020F0502020204030204" pitchFamily="34" charset="0"/>
              </a:rPr>
              <a:t>;</a:t>
            </a:r>
            <a:endParaRPr lang="en-GB" sz="1800" dirty="0">
              <a:solidFill>
                <a:srgbClr val="0070C0"/>
              </a:solidFill>
              <a:latin typeface="Calibri" panose="020F0502020204030204" pitchFamily="34" charset="0"/>
              <a:cs typeface="Calibri" panose="020F0502020204030204" pitchFamily="34" charset="0"/>
            </a:endParaRPr>
          </a:p>
          <a:p>
            <a:r>
              <a:rPr lang="en-GB" sz="1800" dirty="0">
                <a:solidFill>
                  <a:srgbClr val="0070C0"/>
                </a:solidFill>
                <a:latin typeface="Calibri" panose="020F0502020204030204" pitchFamily="34" charset="0"/>
                <a:cs typeface="Calibri" panose="020F0502020204030204" pitchFamily="34" charset="0"/>
              </a:rPr>
              <a:t>Current Chair – Rt. Hon. John Healey, </a:t>
            </a:r>
            <a:r>
              <a:rPr lang="en-GB" sz="1800" dirty="0" smtClean="0">
                <a:solidFill>
                  <a:srgbClr val="0070C0"/>
                </a:solidFill>
                <a:latin typeface="Calibri" panose="020F0502020204030204" pitchFamily="34" charset="0"/>
                <a:cs typeface="Calibri" panose="020F0502020204030204" pitchFamily="34" charset="0"/>
              </a:rPr>
              <a:t>MP</a:t>
            </a:r>
            <a:endParaRPr lang="en-GB" sz="1800" dirty="0">
              <a:solidFill>
                <a:srgbClr val="0070C0"/>
              </a:solidFill>
              <a:latin typeface="Calibri" panose="020F0502020204030204" pitchFamily="34" charset="0"/>
              <a:cs typeface="Calibri" panose="020F0502020204030204" pitchFamily="34" charset="0"/>
            </a:endParaRPr>
          </a:p>
          <a:p>
            <a:r>
              <a:rPr lang="en-GB" sz="1800" dirty="0">
                <a:solidFill>
                  <a:srgbClr val="0070C0"/>
                </a:solidFill>
                <a:latin typeface="Calibri" panose="020F0502020204030204" pitchFamily="34" charset="0"/>
                <a:cs typeface="Calibri" panose="020F0502020204030204" pitchFamily="34" charset="0"/>
              </a:rPr>
              <a:t>Has a £20million ‘arms length’ contract with National Grid to deliver its fuel poverty programme </a:t>
            </a:r>
            <a:r>
              <a:rPr lang="en-GB" sz="1800" dirty="0" smtClean="0">
                <a:solidFill>
                  <a:srgbClr val="0070C0"/>
                </a:solidFill>
                <a:latin typeface="Calibri" panose="020F0502020204030204" pitchFamily="34" charset="0"/>
                <a:cs typeface="Calibri" panose="020F0502020204030204" pitchFamily="34" charset="0"/>
              </a:rPr>
              <a:t>;</a:t>
            </a:r>
            <a:endParaRPr lang="en-GB" sz="1800" dirty="0">
              <a:solidFill>
                <a:srgbClr val="0070C0"/>
              </a:solidFill>
              <a:latin typeface="Calibri" panose="020F0502020204030204" pitchFamily="34" charset="0"/>
              <a:cs typeface="Calibri" panose="020F0502020204030204" pitchFamily="34" charset="0"/>
            </a:endParaRPr>
          </a:p>
          <a:p>
            <a:r>
              <a:rPr lang="en-GB" sz="1800" dirty="0">
                <a:solidFill>
                  <a:srgbClr val="0070C0"/>
                </a:solidFill>
                <a:latin typeface="Calibri" panose="020F0502020204030204" pitchFamily="34" charset="0"/>
                <a:cs typeface="Calibri" panose="020F0502020204030204" pitchFamily="34" charset="0"/>
              </a:rPr>
              <a:t>Current turnover c£6.2million pa. with all profits reinvested in Community Schemes and Fuel Poor initiatives e.g. Heating systems for non-qualifying households, off-gas grid initiatives, fuel cell technology.</a:t>
            </a:r>
            <a:br>
              <a:rPr lang="en-GB" sz="1800" dirty="0">
                <a:solidFill>
                  <a:srgbClr val="0070C0"/>
                </a:solidFill>
                <a:latin typeface="Calibri" panose="020F0502020204030204" pitchFamily="34" charset="0"/>
                <a:cs typeface="Calibri" panose="020F0502020204030204" pitchFamily="34" charset="0"/>
              </a:rPr>
            </a:br>
            <a:endParaRPr lang="en-GB" sz="1800" dirty="0">
              <a:solidFill>
                <a:srgbClr val="0070C0"/>
              </a:solidFill>
              <a:latin typeface="Calibri" panose="020F0502020204030204" pitchFamily="34" charset="0"/>
              <a:cs typeface="Calibri" panose="020F0502020204030204" pitchFamily="34" charset="0"/>
            </a:endParaRPr>
          </a:p>
          <a:p>
            <a:pPr marL="0" indent="0">
              <a:buNone/>
            </a:pPr>
            <a:endParaRPr lang="en-GB" dirty="0">
              <a:solidFill>
                <a:srgbClr val="0070C0"/>
              </a:solidFill>
            </a:endParaRPr>
          </a:p>
        </p:txBody>
      </p:sp>
      <p:sp>
        <p:nvSpPr>
          <p:cNvPr id="3" name="Title 2"/>
          <p:cNvSpPr>
            <a:spLocks noGrp="1"/>
          </p:cNvSpPr>
          <p:nvPr>
            <p:ph type="title"/>
          </p:nvPr>
        </p:nvSpPr>
        <p:spPr>
          <a:xfrm>
            <a:off x="593725" y="757893"/>
            <a:ext cx="8093075" cy="523220"/>
          </a:xfrm>
        </p:spPr>
        <p:txBody>
          <a:bodyPr/>
          <a:lstStyle/>
          <a:p>
            <a:r>
              <a:rPr lang="en-GB" dirty="0">
                <a:solidFill>
                  <a:srgbClr val="0070C0"/>
                </a:solidFill>
                <a:cs typeface="Arial" pitchFamily="34" charset="0"/>
              </a:rPr>
              <a:t>National Grid Affordable Warmth Solutions</a:t>
            </a:r>
            <a:endParaRPr lang="en-GB" dirty="0">
              <a:solidFill>
                <a:srgbClr val="0070C0"/>
              </a:solidFill>
            </a:endParaRPr>
          </a:p>
        </p:txBody>
      </p:sp>
      <p:sp>
        <p:nvSpPr>
          <p:cNvPr id="4" name="Slide Number Placeholder 3"/>
          <p:cNvSpPr>
            <a:spLocks noGrp="1"/>
          </p:cNvSpPr>
          <p:nvPr>
            <p:ph type="sldNum" sz="quarter" idx="12"/>
          </p:nvPr>
        </p:nvSpPr>
        <p:spPr/>
        <p:txBody>
          <a:bodyPr/>
          <a:lstStyle/>
          <a:p>
            <a:pPr>
              <a:defRPr/>
            </a:pPr>
            <a:fld id="{6DE767E5-EF25-45E4-B6A4-8A24D015A5AE}" type="slidenum">
              <a:rPr lang="en-US" smtClean="0"/>
              <a:pPr>
                <a:defRPr/>
              </a:pPr>
              <a:t>3</a:t>
            </a:fld>
            <a:endParaRPr lang="en-US" dirty="0"/>
          </a:p>
        </p:txBody>
      </p:sp>
    </p:spTree>
    <p:extLst>
      <p:ext uri="{BB962C8B-B14F-4D97-AF65-F5344CB8AC3E}">
        <p14:creationId xmlns:p14="http://schemas.microsoft.com/office/powerpoint/2010/main" val="3577155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rgbClr val="0070C0"/>
                </a:solidFill>
              </a:rPr>
              <a:t>National Grid Affordable Warmth Solutions</a:t>
            </a:r>
          </a:p>
        </p:txBody>
      </p:sp>
      <p:sp>
        <p:nvSpPr>
          <p:cNvPr id="5" name="Content Placeholder 4"/>
          <p:cNvSpPr>
            <a:spLocks noGrp="1"/>
          </p:cNvSpPr>
          <p:nvPr>
            <p:ph sz="half" idx="1"/>
          </p:nvPr>
        </p:nvSpPr>
        <p:spPr/>
        <p:txBody>
          <a:bodyPr/>
          <a:lstStyle/>
          <a:p>
            <a:pPr marL="0" indent="0">
              <a:buNone/>
            </a:pPr>
            <a:r>
              <a:rPr lang="en-GB" sz="1600" dirty="0">
                <a:solidFill>
                  <a:srgbClr val="0070C0"/>
                </a:solidFill>
              </a:rPr>
              <a:t>National Grid Affordable Warmth Solutions are offering qualifying householders free or discounted gas connections .</a:t>
            </a:r>
          </a:p>
          <a:p>
            <a:pPr marL="0" indent="0">
              <a:buNone/>
            </a:pPr>
            <a:r>
              <a:rPr lang="en-GB" sz="1600" dirty="0">
                <a:solidFill>
                  <a:srgbClr val="0070C0"/>
                </a:solidFill>
              </a:rPr>
              <a:t>What is the Qualifying Criteria?</a:t>
            </a:r>
          </a:p>
          <a:p>
            <a:r>
              <a:rPr lang="en-GB" sz="1600" dirty="0">
                <a:solidFill>
                  <a:srgbClr val="0070C0"/>
                </a:solidFill>
              </a:rPr>
              <a:t>Live in one of the top 20% most deprived areas in National Grid’s gas network area; Or</a:t>
            </a:r>
          </a:p>
          <a:p>
            <a:r>
              <a:rPr lang="en-GB" sz="1600" dirty="0">
                <a:solidFill>
                  <a:srgbClr val="0070C0"/>
                </a:solidFill>
              </a:rPr>
              <a:t>Spend more than 10% of their disposable income to heat their property to an adequate level of warmth; Or</a:t>
            </a:r>
          </a:p>
          <a:p>
            <a:r>
              <a:rPr lang="en-GB" sz="1600" dirty="0">
                <a:solidFill>
                  <a:srgbClr val="0070C0"/>
                </a:solidFill>
              </a:rPr>
              <a:t>Are aged 70 or over; Or</a:t>
            </a:r>
          </a:p>
          <a:p>
            <a:r>
              <a:rPr lang="en-GB" sz="1600" dirty="0">
                <a:solidFill>
                  <a:srgbClr val="0070C0"/>
                </a:solidFill>
              </a:rPr>
              <a:t>Are in receipt of certain income related benefits:</a:t>
            </a:r>
          </a:p>
          <a:p>
            <a:pPr marL="0" indent="0">
              <a:buNone/>
            </a:pPr>
            <a:endParaRPr lang="en-GB" dirty="0"/>
          </a:p>
        </p:txBody>
      </p:sp>
      <p:sp>
        <p:nvSpPr>
          <p:cNvPr id="4" name="Slide Number Placeholder 3"/>
          <p:cNvSpPr>
            <a:spLocks noGrp="1"/>
          </p:cNvSpPr>
          <p:nvPr>
            <p:ph type="sldNum" sz="quarter" idx="12"/>
          </p:nvPr>
        </p:nvSpPr>
        <p:spPr/>
        <p:txBody>
          <a:bodyPr/>
          <a:lstStyle/>
          <a:p>
            <a:pPr>
              <a:defRPr/>
            </a:pPr>
            <a:fld id="{6DE767E5-EF25-45E4-B6A4-8A24D015A5AE}" type="slidenum">
              <a:rPr lang="en-US" smtClean="0"/>
              <a:pPr>
                <a:defRPr/>
              </a:pPr>
              <a:t>4</a:t>
            </a:fld>
            <a:endParaRPr lang="en-US" dirty="0"/>
          </a:p>
        </p:txBody>
      </p:sp>
      <p:pic>
        <p:nvPicPr>
          <p:cNvPr id="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14875" y="1484784"/>
            <a:ext cx="396875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852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93725" y="757893"/>
            <a:ext cx="8093075" cy="523220"/>
          </a:xfrm>
        </p:spPr>
        <p:txBody>
          <a:bodyPr/>
          <a:lstStyle/>
          <a:p>
            <a:r>
              <a:rPr lang="en-GB" dirty="0">
                <a:solidFill>
                  <a:srgbClr val="0070C0"/>
                </a:solidFill>
              </a:rPr>
              <a:t>Innovative Solutions – the  AWS approach </a:t>
            </a:r>
          </a:p>
        </p:txBody>
      </p:sp>
      <p:sp>
        <p:nvSpPr>
          <p:cNvPr id="7" name="Content Placeholder 6"/>
          <p:cNvSpPr>
            <a:spLocks noGrp="1"/>
          </p:cNvSpPr>
          <p:nvPr>
            <p:ph idx="1"/>
          </p:nvPr>
        </p:nvSpPr>
        <p:spPr/>
        <p:txBody>
          <a:bodyPr/>
          <a:lstStyle/>
          <a:p>
            <a:pPr marL="0" indent="0">
              <a:buNone/>
            </a:pPr>
            <a:r>
              <a:rPr lang="en-GB" sz="2000" b="1" dirty="0" smtClean="0">
                <a:solidFill>
                  <a:srgbClr val="0070C0"/>
                </a:solidFill>
              </a:rPr>
              <a:t>All </a:t>
            </a:r>
            <a:r>
              <a:rPr lang="en-GB" sz="2000" b="1" dirty="0">
                <a:solidFill>
                  <a:srgbClr val="0070C0"/>
                </a:solidFill>
              </a:rPr>
              <a:t>independently funded through retained profits and </a:t>
            </a:r>
            <a:r>
              <a:rPr lang="en-GB" sz="2000" b="1" dirty="0" smtClean="0">
                <a:solidFill>
                  <a:srgbClr val="0070C0"/>
                </a:solidFill>
              </a:rPr>
              <a:t>not supported </a:t>
            </a:r>
            <a:r>
              <a:rPr lang="en-GB" sz="2000" b="1" dirty="0">
                <a:solidFill>
                  <a:srgbClr val="0070C0"/>
                </a:solidFill>
              </a:rPr>
              <a:t>by Government or Ofgem Fuel Poor Schemes</a:t>
            </a:r>
            <a:r>
              <a:rPr lang="en-GB" sz="2000" b="1" dirty="0" smtClean="0">
                <a:solidFill>
                  <a:srgbClr val="0070C0"/>
                </a:solidFill>
              </a:rPr>
              <a:t>.</a:t>
            </a:r>
            <a:endParaRPr lang="en-GB" sz="2000" b="1" dirty="0">
              <a:solidFill>
                <a:srgbClr val="0070C0"/>
              </a:solidFill>
            </a:endParaRPr>
          </a:p>
          <a:p>
            <a:r>
              <a:rPr lang="en-GB" sz="2000" dirty="0">
                <a:solidFill>
                  <a:srgbClr val="0070C0"/>
                </a:solidFill>
              </a:rPr>
              <a:t>Multi occupancy buildings – heat networks</a:t>
            </a:r>
          </a:p>
          <a:p>
            <a:r>
              <a:rPr lang="en-GB" sz="2000" dirty="0">
                <a:solidFill>
                  <a:srgbClr val="0070C0"/>
                </a:solidFill>
              </a:rPr>
              <a:t>Off-gas grid Air Source Heat Pump pilot study</a:t>
            </a:r>
          </a:p>
          <a:p>
            <a:r>
              <a:rPr lang="en-GB" sz="2000" dirty="0">
                <a:solidFill>
                  <a:srgbClr val="0070C0"/>
                </a:solidFill>
              </a:rPr>
              <a:t>Innovation Awards to 5 Projects with a total of £400,000 of support (City West Homes Project, Walsall Housing Group Project, Southway Housing Project, Suffolk Coastal District Council and Derbyshire County Council Project).</a:t>
            </a:r>
          </a:p>
          <a:p>
            <a:r>
              <a:rPr lang="en-GB" sz="2000" dirty="0">
                <a:solidFill>
                  <a:srgbClr val="0070C0"/>
                </a:solidFill>
              </a:rPr>
              <a:t>Bursary for poorer </a:t>
            </a:r>
            <a:r>
              <a:rPr lang="en-GB" sz="2000" dirty="0" smtClean="0">
                <a:solidFill>
                  <a:srgbClr val="0070C0"/>
                </a:solidFill>
              </a:rPr>
              <a:t>Students</a:t>
            </a:r>
            <a:endParaRPr lang="en-GB" sz="1800" dirty="0">
              <a:solidFill>
                <a:srgbClr val="0070C0"/>
              </a:solidFill>
            </a:endParaRPr>
          </a:p>
          <a:p>
            <a:pPr marL="0" indent="0">
              <a:buNone/>
            </a:pPr>
            <a:r>
              <a:rPr lang="en-GB" sz="1600" dirty="0">
                <a:solidFill>
                  <a:srgbClr val="0070C0"/>
                </a:solidFill>
              </a:rPr>
              <a:t>*further information can be found at https://www.affordablewarmthsolutions.org.uk/media/news*</a:t>
            </a:r>
          </a:p>
          <a:p>
            <a:pPr marL="0" indent="0">
              <a:buNone/>
            </a:pPr>
            <a:endParaRPr lang="en-GB" dirty="0"/>
          </a:p>
        </p:txBody>
      </p:sp>
      <p:sp>
        <p:nvSpPr>
          <p:cNvPr id="5" name="Slide Number Placeholder 4"/>
          <p:cNvSpPr>
            <a:spLocks noGrp="1"/>
          </p:cNvSpPr>
          <p:nvPr>
            <p:ph type="sldNum" sz="quarter" idx="12"/>
          </p:nvPr>
        </p:nvSpPr>
        <p:spPr/>
        <p:txBody>
          <a:bodyPr/>
          <a:lstStyle/>
          <a:p>
            <a:pPr>
              <a:defRPr/>
            </a:pPr>
            <a:fld id="{242B73A4-E342-4266-B81C-0D4AF189132D}" type="slidenum">
              <a:rPr lang="en-US" smtClean="0"/>
              <a:pPr>
                <a:defRPr/>
              </a:pPr>
              <a:t>5</a:t>
            </a:fld>
            <a:endParaRPr lang="en-US" dirty="0"/>
          </a:p>
        </p:txBody>
      </p:sp>
    </p:spTree>
    <p:extLst>
      <p:ext uri="{BB962C8B-B14F-4D97-AF65-F5344CB8AC3E}">
        <p14:creationId xmlns:p14="http://schemas.microsoft.com/office/powerpoint/2010/main" val="1224932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757893"/>
            <a:ext cx="8093075" cy="523220"/>
          </a:xfrm>
        </p:spPr>
        <p:txBody>
          <a:bodyPr/>
          <a:lstStyle/>
          <a:p>
            <a:r>
              <a:rPr lang="en-GB" dirty="0">
                <a:solidFill>
                  <a:srgbClr val="0070C0"/>
                </a:solidFill>
              </a:rPr>
              <a:t>The Heat Solution – Doveton House</a:t>
            </a:r>
          </a:p>
        </p:txBody>
      </p:sp>
      <p:sp>
        <p:nvSpPr>
          <p:cNvPr id="4" name="Slide Number Placeholder 3"/>
          <p:cNvSpPr>
            <a:spLocks noGrp="1"/>
          </p:cNvSpPr>
          <p:nvPr>
            <p:ph type="sldNum" sz="quarter" idx="12"/>
          </p:nvPr>
        </p:nvSpPr>
        <p:spPr/>
        <p:txBody>
          <a:bodyPr/>
          <a:lstStyle/>
          <a:p>
            <a:pPr>
              <a:defRPr/>
            </a:pPr>
            <a:fld id="{15A288E4-37DE-4B7B-B5C6-7A3BF327DBEE}" type="slidenum">
              <a:rPr lang="en-US" smtClean="0"/>
              <a:pPr>
                <a:defRPr/>
              </a:pPr>
              <a:t>6</a:t>
            </a:fld>
            <a:endParaRPr lang="en-US"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1749863" y="1615334"/>
            <a:ext cx="5777624" cy="4389332"/>
          </a:xfrm>
          <a:prstGeom prst="rect">
            <a:avLst/>
          </a:prstGeom>
          <a:noFill/>
          <a:ln w="9525">
            <a:noFill/>
            <a:miter lim="800000"/>
            <a:headEnd/>
            <a:tailEnd/>
          </a:ln>
        </p:spPr>
      </p:pic>
    </p:spTree>
    <p:extLst>
      <p:ext uri="{BB962C8B-B14F-4D97-AF65-F5344CB8AC3E}">
        <p14:creationId xmlns:p14="http://schemas.microsoft.com/office/powerpoint/2010/main" val="3675681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757893"/>
            <a:ext cx="8093075" cy="523220"/>
          </a:xfrm>
        </p:spPr>
        <p:txBody>
          <a:bodyPr/>
          <a:lstStyle/>
          <a:p>
            <a:r>
              <a:rPr lang="en-GB" dirty="0">
                <a:solidFill>
                  <a:srgbClr val="0070C0"/>
                </a:solidFill>
              </a:rPr>
              <a:t>Heat Networks – the social argument</a:t>
            </a:r>
          </a:p>
        </p:txBody>
      </p:sp>
      <p:sp>
        <p:nvSpPr>
          <p:cNvPr id="3" name="Content Placeholder 2"/>
          <p:cNvSpPr>
            <a:spLocks noGrp="1"/>
          </p:cNvSpPr>
          <p:nvPr>
            <p:ph idx="1"/>
          </p:nvPr>
        </p:nvSpPr>
        <p:spPr/>
        <p:txBody>
          <a:bodyPr/>
          <a:lstStyle/>
          <a:p>
            <a:r>
              <a:rPr lang="en-GB" dirty="0">
                <a:solidFill>
                  <a:srgbClr val="0070C0"/>
                </a:solidFill>
              </a:rPr>
              <a:t>Benefits to the consumer </a:t>
            </a:r>
            <a:endParaRPr lang="en-US" dirty="0">
              <a:solidFill>
                <a:srgbClr val="0070C0"/>
              </a:solidFill>
            </a:endParaRPr>
          </a:p>
          <a:p>
            <a:pPr lvl="1"/>
            <a:r>
              <a:rPr lang="en-GB" sz="2000" dirty="0">
                <a:solidFill>
                  <a:srgbClr val="0070C0"/>
                </a:solidFill>
              </a:rPr>
              <a:t>Removes gas meter, appliances etc. from individual properties;</a:t>
            </a:r>
          </a:p>
          <a:p>
            <a:pPr lvl="1"/>
            <a:r>
              <a:rPr lang="en-GB" sz="2000" dirty="0">
                <a:solidFill>
                  <a:srgbClr val="0070C0"/>
                </a:solidFill>
              </a:rPr>
              <a:t>Eliminates future maintenance costs of appliances, Landlord Safety checks;</a:t>
            </a:r>
          </a:p>
          <a:p>
            <a:pPr lvl="1"/>
            <a:r>
              <a:rPr lang="en-GB" sz="2000" dirty="0">
                <a:solidFill>
                  <a:srgbClr val="0070C0"/>
                </a:solidFill>
              </a:rPr>
              <a:t>Can be included with rent therefore reduces complexity of energy supply chain;</a:t>
            </a:r>
          </a:p>
          <a:p>
            <a:pPr lvl="1"/>
            <a:r>
              <a:rPr lang="en-GB" sz="2000" dirty="0">
                <a:solidFill>
                  <a:srgbClr val="0070C0"/>
                </a:solidFill>
              </a:rPr>
              <a:t>More environmentally acceptable;</a:t>
            </a:r>
          </a:p>
          <a:p>
            <a:pPr lvl="1"/>
            <a:r>
              <a:rPr lang="en-GB" sz="2000" dirty="0">
                <a:solidFill>
                  <a:srgbClr val="0070C0"/>
                </a:solidFill>
              </a:rPr>
              <a:t>Greater energy efficiency and reduces energy bills.</a:t>
            </a:r>
          </a:p>
          <a:p>
            <a:pPr marL="0" lvl="1" indent="0">
              <a:buNone/>
            </a:pPr>
            <a:r>
              <a:rPr lang="en-GB" sz="2600" dirty="0">
                <a:solidFill>
                  <a:srgbClr val="FF0000"/>
                </a:solidFill>
              </a:rPr>
              <a:t>Critically, 24/7 back up heating and hot water supply reducing the risk of the cold to vulnerable customers.</a:t>
            </a:r>
          </a:p>
          <a:p>
            <a:pPr marL="0" indent="0">
              <a:buNone/>
            </a:pPr>
            <a:endParaRPr lang="en-GB" dirty="0" smtClean="0"/>
          </a:p>
        </p:txBody>
      </p:sp>
      <p:sp>
        <p:nvSpPr>
          <p:cNvPr id="4" name="Slide Number Placeholder 3"/>
          <p:cNvSpPr>
            <a:spLocks noGrp="1"/>
          </p:cNvSpPr>
          <p:nvPr>
            <p:ph type="sldNum" sz="quarter" idx="12"/>
          </p:nvPr>
        </p:nvSpPr>
        <p:spPr/>
        <p:txBody>
          <a:bodyPr/>
          <a:lstStyle/>
          <a:p>
            <a:pPr>
              <a:defRPr/>
            </a:pPr>
            <a:fld id="{15A288E4-37DE-4B7B-B5C6-7A3BF327DBEE}" type="slidenum">
              <a:rPr lang="en-US" smtClean="0"/>
              <a:pPr>
                <a:defRPr/>
              </a:pPr>
              <a:t>7</a:t>
            </a:fld>
            <a:endParaRPr lang="en-US" dirty="0"/>
          </a:p>
        </p:txBody>
      </p:sp>
    </p:spTree>
    <p:extLst>
      <p:ext uri="{BB962C8B-B14F-4D97-AF65-F5344CB8AC3E}">
        <p14:creationId xmlns:p14="http://schemas.microsoft.com/office/powerpoint/2010/main" val="699430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757893"/>
            <a:ext cx="8093075" cy="523220"/>
          </a:xfrm>
        </p:spPr>
        <p:txBody>
          <a:bodyPr/>
          <a:lstStyle/>
          <a:p>
            <a:r>
              <a:rPr lang="en-GB" dirty="0">
                <a:solidFill>
                  <a:srgbClr val="0070C0"/>
                </a:solidFill>
              </a:rPr>
              <a:t>Case </a:t>
            </a:r>
            <a:r>
              <a:rPr lang="en-GB" dirty="0" smtClean="0">
                <a:solidFill>
                  <a:srgbClr val="0070C0"/>
                </a:solidFill>
              </a:rPr>
              <a:t>Study-Heat </a:t>
            </a:r>
            <a:r>
              <a:rPr lang="en-GB" dirty="0">
                <a:solidFill>
                  <a:srgbClr val="0070C0"/>
                </a:solidFill>
              </a:rPr>
              <a:t>Network</a:t>
            </a:r>
          </a:p>
        </p:txBody>
      </p:sp>
      <p:sp>
        <p:nvSpPr>
          <p:cNvPr id="3" name="Content Placeholder 2"/>
          <p:cNvSpPr>
            <a:spLocks noGrp="1"/>
          </p:cNvSpPr>
          <p:nvPr>
            <p:ph idx="1"/>
          </p:nvPr>
        </p:nvSpPr>
        <p:spPr>
          <a:xfrm>
            <a:off x="593725" y="1485900"/>
            <a:ext cx="8089900" cy="4895428"/>
          </a:xfrm>
        </p:spPr>
        <p:txBody>
          <a:bodyPr/>
          <a:lstStyle/>
          <a:p>
            <a:pPr marL="0" indent="0">
              <a:buNone/>
            </a:pPr>
            <a:r>
              <a:rPr lang="en-GB" sz="2000" b="1" dirty="0">
                <a:solidFill>
                  <a:srgbClr val="0070C0"/>
                </a:solidFill>
              </a:rPr>
              <a:t>The primary aims of this project were to assess the financial and technical performance of the Micro CHP technology integrated with a gas fired communal heating.</a:t>
            </a:r>
          </a:p>
          <a:p>
            <a:r>
              <a:rPr lang="en-GB" sz="2000" dirty="0">
                <a:solidFill>
                  <a:srgbClr val="0070C0"/>
                </a:solidFill>
              </a:rPr>
              <a:t>The property is a 31 room sheltered housing complex, residents who are over 65 years of age. </a:t>
            </a:r>
          </a:p>
          <a:p>
            <a:r>
              <a:rPr lang="en-GB" sz="2000" dirty="0">
                <a:solidFill>
                  <a:srgbClr val="0070C0"/>
                </a:solidFill>
              </a:rPr>
              <a:t>The regeneration project involved the removal of individual gas supplies to the tenant’s flats, replacing their Baxi Bermuda room heaters with a centrally controlled gas fired community heating scheme. </a:t>
            </a:r>
          </a:p>
          <a:p>
            <a:r>
              <a:rPr lang="en-GB" sz="2000" dirty="0">
                <a:solidFill>
                  <a:srgbClr val="0070C0"/>
                </a:solidFill>
              </a:rPr>
              <a:t>In addition, tenants were provided with new kitchens and bathrooms. Two Micro CHP units were fitted in the boiler room, to supply heat and electricity to the communal facilities, and so protect tenants standing charges (relating to the shared facilities) against cost increases.</a:t>
            </a:r>
          </a:p>
          <a:p>
            <a:pPr marL="0" indent="0">
              <a:buNone/>
            </a:pPr>
            <a:endParaRPr lang="en-GB" dirty="0"/>
          </a:p>
        </p:txBody>
      </p:sp>
      <p:sp>
        <p:nvSpPr>
          <p:cNvPr id="4" name="Slide Number Placeholder 3"/>
          <p:cNvSpPr>
            <a:spLocks noGrp="1"/>
          </p:cNvSpPr>
          <p:nvPr>
            <p:ph type="sldNum" sz="quarter" idx="12"/>
          </p:nvPr>
        </p:nvSpPr>
        <p:spPr/>
        <p:txBody>
          <a:bodyPr/>
          <a:lstStyle/>
          <a:p>
            <a:pPr>
              <a:defRPr/>
            </a:pPr>
            <a:fld id="{15A288E4-37DE-4B7B-B5C6-7A3BF327DBEE}" type="slidenum">
              <a:rPr lang="en-US" smtClean="0"/>
              <a:pPr>
                <a:defRPr/>
              </a:pPr>
              <a:t>8</a:t>
            </a:fld>
            <a:endParaRPr lang="en-US" dirty="0"/>
          </a:p>
        </p:txBody>
      </p:sp>
    </p:spTree>
    <p:extLst>
      <p:ext uri="{BB962C8B-B14F-4D97-AF65-F5344CB8AC3E}">
        <p14:creationId xmlns:p14="http://schemas.microsoft.com/office/powerpoint/2010/main" val="3763738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757893"/>
            <a:ext cx="8093075" cy="523220"/>
          </a:xfrm>
        </p:spPr>
        <p:txBody>
          <a:bodyPr/>
          <a:lstStyle/>
          <a:p>
            <a:r>
              <a:rPr lang="en-GB" dirty="0">
                <a:solidFill>
                  <a:srgbClr val="0070C0"/>
                </a:solidFill>
              </a:rPr>
              <a:t>Case </a:t>
            </a:r>
            <a:r>
              <a:rPr lang="en-GB" dirty="0" smtClean="0">
                <a:solidFill>
                  <a:srgbClr val="0070C0"/>
                </a:solidFill>
              </a:rPr>
              <a:t>Study-Heat </a:t>
            </a:r>
            <a:r>
              <a:rPr lang="en-GB" dirty="0">
                <a:solidFill>
                  <a:srgbClr val="0070C0"/>
                </a:solidFill>
              </a:rPr>
              <a:t>Network</a:t>
            </a:r>
          </a:p>
        </p:txBody>
      </p:sp>
      <p:sp>
        <p:nvSpPr>
          <p:cNvPr id="3" name="Content Placeholder 2"/>
          <p:cNvSpPr>
            <a:spLocks noGrp="1"/>
          </p:cNvSpPr>
          <p:nvPr>
            <p:ph idx="1"/>
          </p:nvPr>
        </p:nvSpPr>
        <p:spPr/>
        <p:txBody>
          <a:bodyPr/>
          <a:lstStyle/>
          <a:p>
            <a:r>
              <a:rPr lang="en-GB" dirty="0">
                <a:solidFill>
                  <a:srgbClr val="0070C0"/>
                </a:solidFill>
              </a:rPr>
              <a:t>As a result of the installation of Innovative technologies and central gas fired heating system, the building required less imported electricity from their supplier than during the previous year and a reduction in gas usage. </a:t>
            </a:r>
          </a:p>
          <a:p>
            <a:r>
              <a:rPr lang="en-GB" dirty="0">
                <a:solidFill>
                  <a:srgbClr val="0070C0"/>
                </a:solidFill>
              </a:rPr>
              <a:t>A reduction in electricity tariff was also negotiated during the year, and the chart below compares the pre and post installation time periods. </a:t>
            </a:r>
          </a:p>
          <a:p>
            <a:r>
              <a:rPr lang="en-GB" dirty="0">
                <a:solidFill>
                  <a:srgbClr val="0070C0"/>
                </a:solidFill>
              </a:rPr>
              <a:t>This didn’t affect the comfort levels of the individual flats and residents </a:t>
            </a:r>
          </a:p>
          <a:p>
            <a:pPr marL="0" indent="0">
              <a:buNone/>
            </a:pPr>
            <a:endParaRPr lang="en-GB" dirty="0"/>
          </a:p>
        </p:txBody>
      </p:sp>
      <p:sp>
        <p:nvSpPr>
          <p:cNvPr id="4" name="Slide Number Placeholder 3"/>
          <p:cNvSpPr>
            <a:spLocks noGrp="1"/>
          </p:cNvSpPr>
          <p:nvPr>
            <p:ph type="sldNum" sz="quarter" idx="12"/>
          </p:nvPr>
        </p:nvSpPr>
        <p:spPr/>
        <p:txBody>
          <a:bodyPr/>
          <a:lstStyle/>
          <a:p>
            <a:pPr>
              <a:defRPr/>
            </a:pPr>
            <a:fld id="{15A288E4-37DE-4B7B-B5C6-7A3BF327DBEE}" type="slidenum">
              <a:rPr lang="en-US" smtClean="0"/>
              <a:pPr>
                <a:defRPr/>
              </a:pPr>
              <a:t>9</a:t>
            </a:fld>
            <a:endParaRPr lang="en-US" dirty="0"/>
          </a:p>
        </p:txBody>
      </p:sp>
    </p:spTree>
    <p:extLst>
      <p:ext uri="{BB962C8B-B14F-4D97-AF65-F5344CB8AC3E}">
        <p14:creationId xmlns:p14="http://schemas.microsoft.com/office/powerpoint/2010/main" val="3282529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National Grid">
  <a:themeElements>
    <a:clrScheme name="National Grid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ational Grid">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99FF"/>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a:cs typeface="ＭＳ Ｐゴシック"/>
          </a:defRPr>
        </a:defPPr>
      </a:lstStyle>
    </a:spDef>
    <a:lnDef>
      <a:spPr bwMode="auto">
        <a:xfrm>
          <a:off x="0" y="0"/>
          <a:ext cx="1" cy="1"/>
        </a:xfrm>
        <a:custGeom>
          <a:avLst/>
          <a:gdLst/>
          <a:ahLst/>
          <a:cxnLst/>
          <a:rect l="0" t="0" r="0" b="0"/>
          <a:pathLst/>
        </a:custGeom>
        <a:solidFill>
          <a:schemeClr val="accent1"/>
        </a:solidFill>
        <a:ln w="9525" cap="flat" cmpd="sng" algn="ctr">
          <a:solidFill>
            <a:srgbClr val="FF99FF"/>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a:cs typeface="ＭＳ Ｐゴシック"/>
          </a:defRPr>
        </a:defPPr>
      </a:lstStyle>
    </a:lnDef>
  </a:objectDefaults>
  <a:extraClrSchemeLst>
    <a:extraClrScheme>
      <a:clrScheme name="National Grid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G Photo">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AD2CDB4B86BA44973CA1DD8F037AC8" ma:contentTypeVersion="0" ma:contentTypeDescription="Create a new document." ma:contentTypeScope="" ma:versionID="6c9f65a4b91db1abda170ae4e0e35bc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4035637-D85F-4CD1-B9D7-27A6094AD468}">
  <ds:schemaRefs>
    <ds:schemaRef ds:uri="http://purl.org/dc/elements/1.1/"/>
    <ds:schemaRef ds:uri="http://schemas.openxmlformats.org/package/2006/metadata/core-properties"/>
    <ds:schemaRef ds:uri="http://purl.org/dc/dcmitype/"/>
    <ds:schemaRef ds:uri="http://purl.org/dc/terms/"/>
    <ds:schemaRef ds:uri="http://www.w3.org/XML/1998/namespace"/>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6AFD827B-8F9E-43DC-A659-2E8A132A94DC}">
  <ds:schemaRefs>
    <ds:schemaRef ds:uri="http://schemas.microsoft.com/sharepoint/v3/contenttype/forms"/>
  </ds:schemaRefs>
</ds:datastoreItem>
</file>

<file path=customXml/itemProps3.xml><?xml version="1.0" encoding="utf-8"?>
<ds:datastoreItem xmlns:ds="http://schemas.openxmlformats.org/officeDocument/2006/customXml" ds:itemID="{65E129EF-18C6-416A-8CBC-C40226DE4B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16935</TotalTime>
  <Words>1036</Words>
  <Application>Microsoft Office PowerPoint</Application>
  <PresentationFormat>On-screen Show (4:3)</PresentationFormat>
  <Paragraphs>164</Paragraphs>
  <Slides>13</Slides>
  <Notes>0</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National Grid</vt:lpstr>
      <vt:lpstr>NG Photo</vt:lpstr>
      <vt:lpstr>NG Blank</vt:lpstr>
      <vt:lpstr>East Midlands Carbon Action Network Meeting </vt:lpstr>
      <vt:lpstr>Equal outcomes</vt:lpstr>
      <vt:lpstr>National Grid Affordable Warmth Solutions</vt:lpstr>
      <vt:lpstr>National Grid Affordable Warmth Solutions</vt:lpstr>
      <vt:lpstr>Innovative Solutions – the  AWS approach </vt:lpstr>
      <vt:lpstr>The Heat Solution – Doveton House</vt:lpstr>
      <vt:lpstr>Heat Networks – the social argument</vt:lpstr>
      <vt:lpstr>Case Study-Heat Network</vt:lpstr>
      <vt:lpstr>Case Study-Heat Network</vt:lpstr>
      <vt:lpstr>Case Study-Heat Network</vt:lpstr>
      <vt:lpstr>Case Study Air Source Heat Pump/Gas Infill Project</vt:lpstr>
      <vt:lpstr>National Energy Action Role Air Source Heat Pump/Gas Infill Project</vt:lpstr>
      <vt:lpstr>Thank You</vt:lpstr>
    </vt:vector>
  </TitlesOfParts>
  <Company>National 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instructions</dc:title>
  <dc:creator>daniel.davies</dc:creator>
  <cp:lastModifiedBy>Darsheet Chauhan</cp:lastModifiedBy>
  <cp:revision>1095</cp:revision>
  <cp:lastPrinted>2012-07-16T07:00:19Z</cp:lastPrinted>
  <dcterms:created xsi:type="dcterms:W3CDTF">2012-05-14T11:08:06Z</dcterms:created>
  <dcterms:modified xsi:type="dcterms:W3CDTF">2015-04-17T09:07:41Z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441142</vt:lpwstr>
  </property>
  <property fmtid="{D5CDD505-2E9C-101B-9397-08002B2CF9AE}" pid="3" name="NXPowerLiteSettings">
    <vt:lpwstr>F7000400038000</vt:lpwstr>
  </property>
  <property fmtid="{D5CDD505-2E9C-101B-9397-08002B2CF9AE}" pid="4" name="NXPowerLiteVersion">
    <vt:lpwstr>D5.0.6</vt:lpwstr>
  </property>
  <property fmtid="{D5CDD505-2E9C-101B-9397-08002B2CF9AE}" pid="5" name="ContentTypeId">
    <vt:lpwstr>0x010100C5AD2CDB4B86BA44973CA1DD8F037AC8</vt:lpwstr>
  </property>
</Properties>
</file>