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04" r:id="rId3"/>
    <p:sldId id="290" r:id="rId4"/>
    <p:sldId id="301" r:id="rId5"/>
    <p:sldId id="309" r:id="rId6"/>
    <p:sldId id="310" r:id="rId7"/>
    <p:sldId id="306" r:id="rId8"/>
    <p:sldId id="307" r:id="rId9"/>
    <p:sldId id="313" r:id="rId10"/>
    <p:sldId id="311" r:id="rId11"/>
    <p:sldId id="315" r:id="rId12"/>
    <p:sldId id="317" r:id="rId13"/>
    <p:sldId id="319" r:id="rId1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A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15" autoAdjust="0"/>
    <p:restoredTop sz="86387" autoAdjust="0"/>
  </p:normalViewPr>
  <p:slideViewPr>
    <p:cSldViewPr>
      <p:cViewPr>
        <p:scale>
          <a:sx n="90" d="100"/>
          <a:sy n="90" d="100"/>
        </p:scale>
        <p:origin x="-72" y="18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F485CAE5-63DE-4F70-8664-12B45A6BE1BA}" type="datetimeFigureOut">
              <a:rPr lang="en-US"/>
              <a:pPr>
                <a:defRPr/>
              </a:pPr>
              <a:t>9/20/2012</a:t>
            </a:fld>
            <a:endParaRPr lang="en-GB"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640A697F-8ECD-4B60-90E6-7EA6789FDD28}" type="slidenum">
              <a:rPr lang="en-GB"/>
              <a:pPr>
                <a:defRPr/>
              </a:pPr>
              <a:t>‹#›</a:t>
            </a:fld>
            <a:endParaRPr lang="en-GB" dirty="0"/>
          </a:p>
        </p:txBody>
      </p:sp>
    </p:spTree>
    <p:extLst>
      <p:ext uri="{BB962C8B-B14F-4D97-AF65-F5344CB8AC3E}">
        <p14:creationId xmlns:p14="http://schemas.microsoft.com/office/powerpoint/2010/main" val="259468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022C377-8C14-4AF6-BB25-80B104F15C22}" type="datetimeFigureOut">
              <a:rPr lang="en-GB" smtClean="0"/>
              <a:pPr/>
              <a:t>20/09/2012</a:t>
            </a:fld>
            <a:endParaRPr lang="en-GB"/>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3FFB60EF-4746-497A-9C46-54876FE2EFEE}" type="slidenum">
              <a:rPr lang="en-GB" smtClean="0"/>
              <a:pPr/>
              <a:t>‹#›</a:t>
            </a:fld>
            <a:endParaRPr lang="en-GB"/>
          </a:p>
        </p:txBody>
      </p:sp>
    </p:spTree>
    <p:extLst>
      <p:ext uri="{BB962C8B-B14F-4D97-AF65-F5344CB8AC3E}">
        <p14:creationId xmlns:p14="http://schemas.microsoft.com/office/powerpoint/2010/main" val="1123551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FFB60EF-4746-497A-9C46-54876FE2EFEE}"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FFB60EF-4746-497A-9C46-54876FE2EFEE}"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FFB60EF-4746-497A-9C46-54876FE2EFEE}"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FFB60EF-4746-497A-9C46-54876FE2EFEE}"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FFB60EF-4746-497A-9C46-54876FE2EFEE}" type="slidenum">
              <a:rPr lang="en-GB" smtClean="0"/>
              <a:pPr/>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FB60EF-4746-497A-9C46-54876FE2EFEE}" type="slidenum">
              <a:rPr lang="en-GB" smtClean="0"/>
              <a:pPr/>
              <a:t>2</a:t>
            </a:fld>
            <a:endParaRPr lang="en-GB"/>
          </a:p>
        </p:txBody>
      </p:sp>
    </p:spTree>
    <p:extLst>
      <p:ext uri="{BB962C8B-B14F-4D97-AF65-F5344CB8AC3E}">
        <p14:creationId xmlns:p14="http://schemas.microsoft.com/office/powerpoint/2010/main" val="4127570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FFB60EF-4746-497A-9C46-54876FE2EFEE}"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b="1" dirty="0" smtClean="0"/>
              <a:t>Governance</a:t>
            </a:r>
          </a:p>
          <a:p>
            <a:r>
              <a:rPr lang="en-GB" dirty="0" smtClean="0"/>
              <a:t>USEA is a not for profit company</a:t>
            </a:r>
            <a:r>
              <a:rPr lang="en-GB" baseline="0" dirty="0" smtClean="0"/>
              <a:t> and we find that model works well to meet the needs of our partners. When dealing with Green Deal we are building on the experiences that we have acquired in the sector over the years that we have been working with you. </a:t>
            </a:r>
          </a:p>
          <a:p>
            <a:endParaRPr lang="en-GB" baseline="0" dirty="0" smtClean="0"/>
          </a:p>
          <a:p>
            <a:r>
              <a:rPr lang="en-GB" baseline="0" dirty="0" smtClean="0"/>
              <a:t>This is a much bigger endeavour and we see this as only being possible if we act together. So we think its really important to have partners taking an active stake in the scheme.</a:t>
            </a:r>
          </a:p>
          <a:p>
            <a:endParaRPr lang="en-GB" baseline="0" dirty="0" smtClean="0"/>
          </a:p>
          <a:p>
            <a:r>
              <a:rPr lang="en-GB" b="1" baseline="0" dirty="0" smtClean="0"/>
              <a:t>Finance</a:t>
            </a:r>
          </a:p>
          <a:p>
            <a:r>
              <a:rPr lang="en-GB" baseline="0" dirty="0" smtClean="0"/>
              <a:t>We want to make sure that we can attract the best funding to our scheme. </a:t>
            </a:r>
          </a:p>
          <a:p>
            <a:endParaRPr lang="en-GB" baseline="0" dirty="0" smtClean="0"/>
          </a:p>
          <a:p>
            <a:r>
              <a:rPr lang="en-GB" b="1" baseline="0" dirty="0" smtClean="0"/>
              <a:t>Supply Chain</a:t>
            </a:r>
          </a:p>
          <a:p>
            <a:r>
              <a:rPr lang="en-GB" baseline="0" dirty="0" smtClean="0"/>
              <a:t>One of the key features of GD is the consumer protection aspect. The current progress of the bill is taking on board lots of comments form consumer groups concerned about consumer protection.</a:t>
            </a:r>
          </a:p>
          <a:p>
            <a:r>
              <a:rPr lang="en-GB" baseline="0" dirty="0" smtClean="0"/>
              <a:t>We will make sure that this is a key feature of our scheme. We also want to give consumers a good deal of choice. </a:t>
            </a:r>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FFB60EF-4746-497A-9C46-54876FE2EFEE}" type="slidenum">
              <a:rPr lang="en-GB" smtClean="0"/>
              <a:pPr/>
              <a:t>4</a:t>
            </a:fld>
            <a:endParaRPr lang="en-GB"/>
          </a:p>
        </p:txBody>
      </p:sp>
    </p:spTree>
    <p:extLst>
      <p:ext uri="{BB962C8B-B14F-4D97-AF65-F5344CB8AC3E}">
        <p14:creationId xmlns:p14="http://schemas.microsoft.com/office/powerpoint/2010/main" val="4241854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Partnerships</a:t>
            </a:r>
          </a:p>
          <a:p>
            <a:r>
              <a:rPr lang="en-GB" dirty="0" smtClean="0"/>
              <a:t>Many of us are already bonded via participation in joint schemes and projects. As well as LAs we need practitioners,</a:t>
            </a:r>
            <a:r>
              <a:rPr lang="en-GB" baseline="0" dirty="0" smtClean="0"/>
              <a:t> communities, energy suppliers, installers, care professionals  and financers.</a:t>
            </a:r>
          </a:p>
          <a:p>
            <a:endParaRPr lang="en-GB" baseline="0" dirty="0" smtClean="0"/>
          </a:p>
          <a:p>
            <a:r>
              <a:rPr lang="en-GB" b="1" baseline="0" dirty="0" smtClean="0"/>
              <a:t>Finance</a:t>
            </a:r>
          </a:p>
          <a:p>
            <a:r>
              <a:rPr lang="en-GB" dirty="0" smtClean="0"/>
              <a:t>Already</a:t>
            </a:r>
            <a:r>
              <a:rPr lang="en-GB" baseline="0" dirty="0" smtClean="0"/>
              <a:t> we have various funds, such as Carbon offset, Eco Town and other funds which can help bring down the cost to consumers. We have many funds under our management and offer various schemes such as £49, £95 and even fully funded measures.  We see these as being perfect for bringing into Green deal. Similarly, we have all seen SOP, EEC, CERT and CESP over the years and we have all successfully integrated these into our schemes. </a:t>
            </a:r>
          </a:p>
          <a:p>
            <a:endParaRPr lang="en-GB" baseline="0" dirty="0" smtClean="0"/>
          </a:p>
          <a:p>
            <a:r>
              <a:rPr lang="en-GB" b="1" baseline="0" dirty="0" smtClean="0"/>
              <a:t>Supply Chain</a:t>
            </a:r>
          </a:p>
          <a:p>
            <a:r>
              <a:rPr lang="en-GB" dirty="0" smtClean="0"/>
              <a:t>For several years we have been</a:t>
            </a:r>
            <a:r>
              <a:rPr lang="en-GB" baseline="0" dirty="0" smtClean="0"/>
              <a:t> worked with the supply chain. Arrived in the post last week as a reminder to renew our trademark for the BGBS, which reminded me that we went from no scheme to building up to work with several manufacturers and thousands of heating engineers. </a:t>
            </a:r>
          </a:p>
          <a:p>
            <a:r>
              <a:rPr lang="en-GB" baseline="0" dirty="0" smtClean="0"/>
              <a:t>Our </a:t>
            </a:r>
            <a:r>
              <a:rPr lang="en-GB" baseline="0" dirty="0" err="1" smtClean="0"/>
              <a:t>Cocoonyourhome</a:t>
            </a:r>
            <a:r>
              <a:rPr lang="en-GB" baseline="0" dirty="0" smtClean="0"/>
              <a:t> service is based around offering a price comparison service so that customers choice and we work with  a range of installers, ranging from big nationals to smaller local installers.</a:t>
            </a:r>
          </a:p>
          <a:p>
            <a:endParaRPr lang="en-GB" baseline="0" dirty="0" smtClean="0"/>
          </a:p>
          <a:p>
            <a:r>
              <a:rPr lang="en-GB" b="1" baseline="0" dirty="0" smtClean="0"/>
              <a:t>Customers</a:t>
            </a:r>
          </a:p>
          <a:p>
            <a:r>
              <a:rPr lang="en-GB" baseline="0" dirty="0" smtClean="0"/>
              <a:t>Our customers are your customers and </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FFB60EF-4746-497A-9C46-54876FE2EFEE}" type="slidenum">
              <a:rPr lang="en-GB" smtClean="0"/>
              <a:pPr/>
              <a:t>5</a:t>
            </a:fld>
            <a:endParaRPr lang="en-GB"/>
          </a:p>
        </p:txBody>
      </p:sp>
    </p:spTree>
    <p:extLst>
      <p:ext uri="{BB962C8B-B14F-4D97-AF65-F5344CB8AC3E}">
        <p14:creationId xmlns:p14="http://schemas.microsoft.com/office/powerpoint/2010/main" val="698805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FFB60EF-4746-497A-9C46-54876FE2EFEE}"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FFB60EF-4746-497A-9C46-54876FE2EFEE}"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FFB60EF-4746-497A-9C46-54876FE2EFEE}"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FFB60EF-4746-497A-9C46-54876FE2EFEE}"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9" descr="usea1-colour-no-strap"/>
          <p:cNvPicPr>
            <a:picLocks noChangeAspect="1" noChangeArrowheads="1"/>
          </p:cNvPicPr>
          <p:nvPr userDrawn="1"/>
        </p:nvPicPr>
        <p:blipFill>
          <a:blip r:embed="rId2" cstate="print"/>
          <a:srcRect b="12303"/>
          <a:stretch>
            <a:fillRect/>
          </a:stretch>
        </p:blipFill>
        <p:spPr bwMode="auto">
          <a:xfrm>
            <a:off x="107950" y="0"/>
            <a:ext cx="4319588" cy="1284288"/>
          </a:xfrm>
          <a:prstGeom prst="rect">
            <a:avLst/>
          </a:prstGeom>
          <a:noFill/>
          <a:ln w="9525">
            <a:noFill/>
            <a:miter lim="800000"/>
            <a:headEnd/>
            <a:tailEnd/>
          </a:ln>
        </p:spPr>
      </p:pic>
      <p:sp>
        <p:nvSpPr>
          <p:cNvPr id="2" name="Title 1"/>
          <p:cNvSpPr>
            <a:spLocks noGrp="1"/>
          </p:cNvSpPr>
          <p:nvPr>
            <p:ph type="title"/>
          </p:nvPr>
        </p:nvSpPr>
        <p:spPr>
          <a:xfrm>
            <a:off x="642910" y="1785927"/>
            <a:ext cx="7772400" cy="1000132"/>
          </a:xfrm>
          <a:prstGeom prst="rect">
            <a:avLst/>
          </a:prstGeo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642910" y="2857496"/>
            <a:ext cx="3786214" cy="1500187"/>
          </a:xfrm>
          <a:prstGeom prst="rect">
            <a:avLst/>
          </a:prstGeo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8" name="Text Placeholder 2"/>
          <p:cNvSpPr>
            <a:spLocks noGrp="1"/>
          </p:cNvSpPr>
          <p:nvPr>
            <p:ph type="body" idx="10"/>
          </p:nvPr>
        </p:nvSpPr>
        <p:spPr>
          <a:xfrm>
            <a:off x="642910" y="4429132"/>
            <a:ext cx="3786214" cy="652455"/>
          </a:xfrm>
          <a:prstGeom prst="rect">
            <a:avLst/>
          </a:prstGeo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0" name="Picture Placeholder 9"/>
          <p:cNvSpPr>
            <a:spLocks noGrp="1"/>
          </p:cNvSpPr>
          <p:nvPr>
            <p:ph type="pic" sz="quarter" idx="11"/>
          </p:nvPr>
        </p:nvSpPr>
        <p:spPr>
          <a:xfrm>
            <a:off x="4500563" y="2857500"/>
            <a:ext cx="4000500" cy="3143250"/>
          </a:xfrm>
          <a:prstGeom prst="rect">
            <a:avLst/>
          </a:prstGeom>
        </p:spPr>
        <p:txBody>
          <a:bodyPr/>
          <a:lstStyle/>
          <a:p>
            <a:pPr lvl="0"/>
            <a:endParaRPr lang="en-GB" noProof="0"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C884BFD6-318E-4293-9858-49F2942BB574}" type="datetimeFigureOut">
              <a:rPr lang="en-US"/>
              <a:pPr>
                <a:defRPr/>
              </a:pPr>
              <a:t>9/20/2012</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BA1A09E1-D475-4AFC-915F-4F4D890E5EA0}"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285728"/>
            <a:ext cx="6929486" cy="1000131"/>
          </a:xfrm>
          <a:prstGeom prst="rect">
            <a:avLst/>
          </a:prstGeom>
        </p:spPr>
        <p:txBody>
          <a:bodyPr/>
          <a:lstStyle/>
          <a:p>
            <a:r>
              <a:rPr lang="en-US" dirty="0" smtClean="0"/>
              <a:t>Click to edit Master title style</a:t>
            </a:r>
            <a:endParaRPr lang="en-GB" dirty="0"/>
          </a:p>
        </p:txBody>
      </p:sp>
      <p:sp>
        <p:nvSpPr>
          <p:cNvPr id="8" name="Text Placeholder 7"/>
          <p:cNvSpPr>
            <a:spLocks noGrp="1"/>
          </p:cNvSpPr>
          <p:nvPr>
            <p:ph type="body" sz="quarter" idx="13"/>
          </p:nvPr>
        </p:nvSpPr>
        <p:spPr>
          <a:xfrm>
            <a:off x="500034" y="1428736"/>
            <a:ext cx="7929618" cy="4857784"/>
          </a:xfrm>
          <a:prstGeom prst="rect">
            <a:avLst/>
          </a:prstGeom>
        </p:spPr>
        <p:txBody>
          <a:bodyPr/>
          <a:lstStyle>
            <a:lvl1pPr>
              <a:buNone/>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4D057307-24F0-47AF-A72E-8FCD2314879A}" type="datetimeFigureOut">
              <a:rPr lang="en-US"/>
              <a:pPr>
                <a:defRPr/>
              </a:pPr>
              <a:t>9/20/2012</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3940D9ED-F24E-4419-9E29-5EBD403BE524}"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AA01D4B9-9408-4829-978A-512689BF6B31}" type="datetimeFigureOut">
              <a:rPr lang="en-US"/>
              <a:pPr>
                <a:defRPr/>
              </a:pPr>
              <a:t>9/20/2012</a:t>
            </a:fld>
            <a:endParaRPr lang="en-GB"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3C84FAC6-1DA5-45B4-B2CA-4425CF7A3D82}"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B2BCECC8-2608-49FA-A98E-978471C9FF3C}" type="datetimeFigureOut">
              <a:rPr lang="en-US"/>
              <a:pPr>
                <a:defRPr/>
              </a:pPr>
              <a:t>9/20/2012</a:t>
            </a:fld>
            <a:endParaRPr lang="en-GB"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6239A537-16E3-42C5-8CAC-F0F68A50BA59}"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86D6E738-F029-4573-8CFC-EEDD8EECFC9E}" type="datetimeFigureOut">
              <a:rPr lang="en-US"/>
              <a:pPr>
                <a:defRPr/>
              </a:pPr>
              <a:t>9/20/2012</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146D8CF5-1C9F-426B-B6DD-B80353D4A399}"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7FEF0074-CFA9-423E-84F7-EF24E96562C2}" type="datetimeFigureOut">
              <a:rPr lang="en-US"/>
              <a:pPr>
                <a:defRPr/>
              </a:pPr>
              <a:t>9/20/2012</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750FACA0-5707-4362-A517-99E0C456DF87}"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3D69064F-0600-4A91-93D1-D86144A3248D}" type="datetimeFigureOut">
              <a:rPr lang="en-US"/>
              <a:pPr>
                <a:defRPr/>
              </a:pPr>
              <a:t>9/20/2012</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D3EE1C79-2BE0-4226-9834-E814236892BF}"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rgbClr val="48A6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p:nvPr/>
        </p:nvSpPr>
        <p:spPr>
          <a:xfrm>
            <a:off x="304800" y="6400800"/>
            <a:ext cx="8610600" cy="396875"/>
          </a:xfrm>
          <a:prstGeom prst="rect">
            <a:avLst/>
          </a:prstGeom>
          <a:noFill/>
        </p:spPr>
        <p:txBody>
          <a:bodyPr>
            <a:spAutoFit/>
          </a:bodyPr>
          <a:lstStyle/>
          <a:p>
            <a:pPr algn="r" fontAlgn="auto">
              <a:spcBef>
                <a:spcPts val="0"/>
              </a:spcBef>
              <a:spcAft>
                <a:spcPts val="0"/>
              </a:spcAft>
              <a:defRPr/>
            </a:pPr>
            <a:r>
              <a:rPr lang="en-US" sz="2000" b="1" dirty="0">
                <a:solidFill>
                  <a:schemeClr val="bg1">
                    <a:lumMod val="95000"/>
                  </a:schemeClr>
                </a:solidFill>
                <a:latin typeface="Myriad Pro"/>
                <a:cs typeface="Myriad Pro"/>
              </a:rPr>
              <a:t>www.usea.org.uk</a:t>
            </a:r>
          </a:p>
        </p:txBody>
      </p:sp>
      <p:pic>
        <p:nvPicPr>
          <p:cNvPr id="1028" name="Picture 4" descr="usea1-colour-no-strap"/>
          <p:cNvPicPr>
            <a:picLocks noChangeAspect="1" noChangeArrowheads="1"/>
          </p:cNvPicPr>
          <p:nvPr/>
        </p:nvPicPr>
        <p:blipFill>
          <a:blip r:embed="rId12" cstate="print"/>
          <a:srcRect r="68321"/>
          <a:stretch>
            <a:fillRect/>
          </a:stretch>
        </p:blipFill>
        <p:spPr bwMode="auto">
          <a:xfrm>
            <a:off x="107950" y="0"/>
            <a:ext cx="1368425" cy="1463675"/>
          </a:xfrm>
          <a:prstGeom prst="rect">
            <a:avLst/>
          </a:prstGeom>
          <a:noFill/>
          <a:ln w="9525">
            <a:noFill/>
            <a:miter lim="800000"/>
            <a:headEnd/>
            <a:tailEnd/>
          </a:ln>
        </p:spPr>
      </p:pic>
      <p:sp>
        <p:nvSpPr>
          <p:cNvPr id="11" name="TextBox 10"/>
          <p:cNvSpPr txBox="1">
            <a:spLocks noChangeArrowheads="1"/>
          </p:cNvSpPr>
          <p:nvPr/>
        </p:nvSpPr>
        <p:spPr bwMode="auto">
          <a:xfrm>
            <a:off x="250825" y="1463675"/>
            <a:ext cx="8640763" cy="3127375"/>
          </a:xfrm>
          <a:prstGeom prst="rect">
            <a:avLst/>
          </a:prstGeom>
          <a:noFill/>
          <a:ln w="9525">
            <a:noFill/>
            <a:miter lim="800000"/>
            <a:headEnd/>
            <a:tailEnd/>
          </a:ln>
        </p:spPr>
        <p:txBody>
          <a:bodyPr lIns="0" tIns="0" rIns="0" bIns="0"/>
          <a:lstStyle/>
          <a:p>
            <a:pPr fontAlgn="auto">
              <a:spcBef>
                <a:spcPts val="600"/>
              </a:spcBef>
              <a:spcAft>
                <a:spcPts val="0"/>
              </a:spcAft>
              <a:buSzPct val="130000"/>
              <a:buFontTx/>
              <a:buBlip>
                <a:blip r:embed="rId13"/>
              </a:buBlip>
              <a:defRPr/>
            </a:pPr>
            <a:endParaRPr lang="en-GB" dirty="0">
              <a:latin typeface="Myriad Pro"/>
            </a:endParaRPr>
          </a:p>
        </p:txBody>
      </p:sp>
      <p:cxnSp>
        <p:nvCxnSpPr>
          <p:cNvPr id="12" name="Straight Connector 11"/>
          <p:cNvCxnSpPr/>
          <p:nvPr/>
        </p:nvCxnSpPr>
        <p:spPr>
          <a:xfrm rot="10800000">
            <a:off x="252413" y="1338263"/>
            <a:ext cx="8640762" cy="0"/>
          </a:xfrm>
          <a:prstGeom prst="line">
            <a:avLst/>
          </a:prstGeom>
          <a:ln>
            <a:solidFill>
              <a:srgbClr val="48A637"/>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96" r:id="rId1"/>
    <p:sldLayoutId id="2147483794" r:id="rId2"/>
    <p:sldLayoutId id="2147483797" r:id="rId3"/>
    <p:sldLayoutId id="2147483798" r:id="rId4"/>
    <p:sldLayoutId id="2147483799" r:id="rId5"/>
    <p:sldLayoutId id="2147483795" r:id="rId6"/>
    <p:sldLayoutId id="2147483800" r:id="rId7"/>
    <p:sldLayoutId id="2147483801" r:id="rId8"/>
    <p:sldLayoutId id="2147483802" r:id="rId9"/>
    <p:sldLayoutId id="2147483803" r:id="rId10"/>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8000" dirty="0" smtClean="0"/>
              <a:t>HECA is back</a:t>
            </a:r>
            <a:r>
              <a:rPr lang="en-GB" sz="4800" dirty="0" smtClean="0"/>
              <a:t/>
            </a:r>
            <a:br>
              <a:rPr lang="en-GB" sz="4800" dirty="0" smtClean="0"/>
            </a:br>
            <a:r>
              <a:rPr lang="en-GB" dirty="0" smtClean="0"/>
              <a:t>what to do to make it work FOR YOU</a:t>
            </a:r>
            <a:br>
              <a:rPr lang="en-GB" dirty="0" smtClean="0"/>
            </a:br>
            <a:r>
              <a:rPr lang="en-GB" dirty="0" smtClean="0"/>
              <a:t/>
            </a:r>
            <a:br>
              <a:rPr lang="en-GB" dirty="0" smtClean="0"/>
            </a:br>
            <a:r>
              <a:rPr lang="en-GB" dirty="0" smtClean="0"/>
              <a:t>Mark Saunders </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bwMode="auto">
          <a:xfrm>
            <a:off x="1285875" y="285750"/>
            <a:ext cx="6929438" cy="1000125"/>
          </a:xfrm>
          <a:noFill/>
          <a:ln>
            <a:miter lim="800000"/>
            <a:headEnd/>
            <a:tailEnd/>
          </a:ln>
        </p:spPr>
        <p:txBody>
          <a:bodyPr vert="horz" wrap="square" lIns="91440" tIns="45720" rIns="91440" bIns="45720" numCol="1" anchor="t" anchorCtr="0" compatLnSpc="1">
            <a:prstTxWarp prst="textNoShape">
              <a:avLst/>
            </a:prstTxWarp>
          </a:bodyPr>
          <a:lstStyle/>
          <a:p>
            <a:r>
              <a:rPr lang="en-GB" b="1" dirty="0" smtClean="0"/>
              <a:t>Key points</a:t>
            </a:r>
          </a:p>
        </p:txBody>
      </p:sp>
      <p:sp>
        <p:nvSpPr>
          <p:cNvPr id="11267" name="Text Placeholder 2"/>
          <p:cNvSpPr>
            <a:spLocks noGrp="1"/>
          </p:cNvSpPr>
          <p:nvPr>
            <p:ph type="body" sz="quarter" idx="13"/>
          </p:nvPr>
        </p:nvSpPr>
        <p:spPr bwMode="auto">
          <a:xfrm>
            <a:off x="571472" y="1556792"/>
            <a:ext cx="7929563" cy="4536504"/>
          </a:xfrm>
          <a:noFill/>
          <a:ln>
            <a:miter lim="800000"/>
            <a:headEnd/>
            <a:tailEnd/>
          </a:ln>
        </p:spPr>
        <p:txBody>
          <a:bodyPr vert="horz" wrap="square" lIns="91440" tIns="45720" rIns="91440" bIns="45720" numCol="1" anchor="t" anchorCtr="0" compatLnSpc="1">
            <a:prstTxWarp prst="textNoShape">
              <a:avLst/>
            </a:prstTxWarp>
          </a:bodyPr>
          <a:lstStyle/>
          <a:p>
            <a:pPr>
              <a:spcBef>
                <a:spcPts val="0"/>
              </a:spcBef>
              <a:buFont typeface="Arial" pitchFamily="34" charset="0"/>
              <a:buBlip>
                <a:blip r:embed="rId3"/>
              </a:buBlip>
            </a:pPr>
            <a:endParaRPr lang="en-GB" sz="3200" dirty="0" smtClean="0"/>
          </a:p>
          <a:p>
            <a:pPr>
              <a:spcBef>
                <a:spcPts val="0"/>
              </a:spcBef>
              <a:buFont typeface="Arial" pitchFamily="34" charset="0"/>
              <a:buBlip>
                <a:blip r:embed="rId3"/>
              </a:buBlip>
            </a:pPr>
            <a:r>
              <a:rPr lang="en-GB" sz="4000" dirty="0" smtClean="0"/>
              <a:t>Data and on-going monitoring </a:t>
            </a:r>
          </a:p>
          <a:p>
            <a:pPr>
              <a:spcBef>
                <a:spcPts val="0"/>
              </a:spcBef>
              <a:buFont typeface="Arial" pitchFamily="34" charset="0"/>
              <a:buBlip>
                <a:blip r:embed="rId3"/>
              </a:buBlip>
            </a:pPr>
            <a:r>
              <a:rPr lang="en-GB" sz="4000" dirty="0" smtClean="0"/>
              <a:t>Collaboration</a:t>
            </a:r>
          </a:p>
          <a:p>
            <a:pPr>
              <a:spcBef>
                <a:spcPts val="0"/>
              </a:spcBef>
              <a:buFont typeface="Arial" pitchFamily="34" charset="0"/>
              <a:buBlip>
                <a:blip r:embed="rId3"/>
              </a:buBlip>
            </a:pPr>
            <a:r>
              <a:rPr lang="en-GB" sz="4000" dirty="0" smtClean="0"/>
              <a:t>Use as a strategic tool</a:t>
            </a:r>
          </a:p>
          <a:p>
            <a:pPr>
              <a:spcBef>
                <a:spcPts val="0"/>
              </a:spcBef>
              <a:buFont typeface="Arial" pitchFamily="34" charset="0"/>
              <a:buBlip>
                <a:blip r:embed="rId3"/>
              </a:buBlip>
            </a:pPr>
            <a:endParaRPr lang="en-GB" sz="4000" dirty="0" smtClean="0"/>
          </a:p>
          <a:p>
            <a:pPr>
              <a:spcBef>
                <a:spcPts val="0"/>
              </a:spcBef>
            </a:pPr>
            <a:r>
              <a:rPr lang="en-GB" sz="3200" dirty="0" smtClean="0"/>
              <a:t>  </a:t>
            </a:r>
            <a:endParaRPr lang="en-GB" sz="4000" dirty="0"/>
          </a:p>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endParaRPr lang="en-GB" sz="3200" dirty="0"/>
          </a:p>
          <a:p>
            <a:pPr marL="0" indent="0">
              <a:spcBef>
                <a:spcPts val="0"/>
              </a:spcBef>
            </a:pPr>
            <a:endParaRPr lang="en-GB" sz="3200" dirty="0"/>
          </a:p>
          <a:p>
            <a:pPr marL="0" indent="0">
              <a:spcBef>
                <a:spcPts val="0"/>
              </a:spcBef>
            </a:pPr>
            <a:endParaRPr lang="en-GB" sz="3200" dirty="0" smtClean="0"/>
          </a:p>
          <a:p>
            <a:pPr>
              <a:spcBef>
                <a:spcPts val="0"/>
              </a:spcBef>
              <a:buFont typeface="Arial" pitchFamily="34" charset="0"/>
              <a:buBlip>
                <a:blip r:embed="rId3"/>
              </a:buBlip>
            </a:pPr>
            <a:endParaRPr lang="en-GB" sz="3200" dirty="0"/>
          </a:p>
          <a:p>
            <a:pPr lvl="1">
              <a:spcBef>
                <a:spcPts val="0"/>
              </a:spcBef>
              <a:buNone/>
            </a:pPr>
            <a:endParaRPr lang="en-GB" sz="2400" dirty="0" smtClean="0"/>
          </a:p>
          <a:p>
            <a:pPr>
              <a:buFont typeface="Arial" pitchFamily="34" charset="0"/>
              <a:buBlip>
                <a:blip r:embed="rId3"/>
              </a:buBlip>
            </a:pPr>
            <a:endParaRPr lang="en-GB" sz="21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p:txBody>
      </p:sp>
    </p:spTree>
    <p:extLst>
      <p:ext uri="{BB962C8B-B14F-4D97-AF65-F5344CB8AC3E}">
        <p14:creationId xmlns:p14="http://schemas.microsoft.com/office/powerpoint/2010/main" val="2432301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bwMode="auto">
          <a:xfrm>
            <a:off x="1285875" y="285750"/>
            <a:ext cx="6929438" cy="1000125"/>
          </a:xfrm>
          <a:noFill/>
          <a:ln>
            <a:miter lim="800000"/>
            <a:headEnd/>
            <a:tailEnd/>
          </a:ln>
        </p:spPr>
        <p:txBody>
          <a:bodyPr vert="horz" wrap="square" lIns="91440" tIns="45720" rIns="91440" bIns="45720" numCol="1" anchor="t" anchorCtr="0" compatLnSpc="1">
            <a:prstTxWarp prst="textNoShape">
              <a:avLst/>
            </a:prstTxWarp>
          </a:bodyPr>
          <a:lstStyle/>
          <a:p>
            <a:r>
              <a:rPr lang="en-GB" b="1" dirty="0" smtClean="0"/>
              <a:t>The downside</a:t>
            </a:r>
          </a:p>
        </p:txBody>
      </p:sp>
      <p:sp>
        <p:nvSpPr>
          <p:cNvPr id="11267" name="Text Placeholder 2"/>
          <p:cNvSpPr>
            <a:spLocks noGrp="1"/>
          </p:cNvSpPr>
          <p:nvPr>
            <p:ph type="body" sz="quarter" idx="13"/>
          </p:nvPr>
        </p:nvSpPr>
        <p:spPr bwMode="auto">
          <a:xfrm>
            <a:off x="571472" y="1556792"/>
            <a:ext cx="7929563" cy="4536504"/>
          </a:xfrm>
          <a:noFill/>
          <a:ln>
            <a:miter lim="800000"/>
            <a:headEnd/>
            <a:tailEnd/>
          </a:ln>
        </p:spPr>
        <p:txBody>
          <a:bodyPr vert="horz" wrap="square" lIns="91440" tIns="45720" rIns="91440" bIns="45720" numCol="1" anchor="t" anchorCtr="0" compatLnSpc="1">
            <a:prstTxWarp prst="textNoShape">
              <a:avLst/>
            </a:prstTxWarp>
          </a:bodyPr>
          <a:lstStyle/>
          <a:p>
            <a:pPr>
              <a:spcBef>
                <a:spcPts val="0"/>
              </a:spcBef>
              <a:buFont typeface="Arial" pitchFamily="34" charset="0"/>
              <a:buBlip>
                <a:blip r:embed="rId3"/>
              </a:buBlip>
            </a:pPr>
            <a:r>
              <a:rPr lang="en-GB" sz="3200" dirty="0" smtClean="0"/>
              <a:t>Not much time to develop a well considered plan – unless you have plan already.</a:t>
            </a:r>
          </a:p>
          <a:p>
            <a:pPr>
              <a:spcBef>
                <a:spcPts val="0"/>
              </a:spcBef>
              <a:buFont typeface="Arial" pitchFamily="34" charset="0"/>
              <a:buBlip>
                <a:blip r:embed="rId3"/>
              </a:buBlip>
            </a:pPr>
            <a:r>
              <a:rPr lang="en-GB" sz="3200" dirty="0" smtClean="0"/>
              <a:t>No extra resources to support this statutory obligation.</a:t>
            </a:r>
          </a:p>
          <a:p>
            <a:pPr>
              <a:spcBef>
                <a:spcPts val="0"/>
              </a:spcBef>
              <a:buFont typeface="Arial" pitchFamily="34" charset="0"/>
              <a:buBlip>
                <a:blip r:embed="rId3"/>
              </a:buBlip>
            </a:pPr>
            <a:r>
              <a:rPr lang="en-GB" sz="3200" dirty="0" smtClean="0"/>
              <a:t>Little acknowledgement of local solutions – it’s all about fitting in with big national schemes.</a:t>
            </a:r>
            <a:endParaRPr lang="en-GB" sz="3200" dirty="0"/>
          </a:p>
          <a:p>
            <a:pPr>
              <a:spcBef>
                <a:spcPts val="0"/>
              </a:spcBef>
              <a:buFont typeface="Arial" pitchFamily="34" charset="0"/>
              <a:buBlip>
                <a:blip r:embed="rId3"/>
              </a:buBlip>
            </a:pPr>
            <a:endParaRPr lang="en-GB" sz="3200" dirty="0" smtClean="0"/>
          </a:p>
          <a:p>
            <a:pPr marL="0" indent="0">
              <a:spcBef>
                <a:spcPts val="0"/>
              </a:spcBef>
            </a:pPr>
            <a:endParaRPr lang="en-GB" sz="3200" dirty="0"/>
          </a:p>
          <a:p>
            <a:pPr>
              <a:spcBef>
                <a:spcPts val="0"/>
              </a:spcBef>
              <a:buFont typeface="Arial" pitchFamily="34" charset="0"/>
              <a:buBlip>
                <a:blip r:embed="rId3"/>
              </a:buBlip>
            </a:pPr>
            <a:endParaRPr lang="en-GB" sz="3200" dirty="0" smtClean="0"/>
          </a:p>
          <a:p>
            <a:pPr>
              <a:spcBef>
                <a:spcPts val="0"/>
              </a:spcBef>
              <a:buFont typeface="Arial" pitchFamily="34" charset="0"/>
              <a:buBlip>
                <a:blip r:embed="rId3"/>
              </a:buBlip>
            </a:pPr>
            <a:endParaRPr lang="en-GB" sz="3200" dirty="0" smtClean="0"/>
          </a:p>
          <a:p>
            <a:pPr>
              <a:spcBef>
                <a:spcPts val="0"/>
              </a:spcBef>
              <a:buFont typeface="Arial" pitchFamily="34" charset="0"/>
              <a:buBlip>
                <a:blip r:embed="rId3"/>
              </a:buBlip>
            </a:pPr>
            <a:endParaRPr lang="en-GB" sz="3200" dirty="0" smtClean="0"/>
          </a:p>
          <a:p>
            <a:pPr>
              <a:spcBef>
                <a:spcPts val="0"/>
              </a:spcBef>
              <a:buFont typeface="Arial" pitchFamily="34" charset="0"/>
              <a:buBlip>
                <a:blip r:embed="rId3"/>
              </a:buBlip>
            </a:pPr>
            <a:r>
              <a:rPr lang="en-GB" sz="3200" dirty="0" smtClean="0"/>
              <a:t>.</a:t>
            </a:r>
          </a:p>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endParaRPr lang="en-GB" sz="3200" dirty="0"/>
          </a:p>
          <a:p>
            <a:pPr marL="0" indent="0">
              <a:spcBef>
                <a:spcPts val="0"/>
              </a:spcBef>
            </a:pPr>
            <a:endParaRPr lang="en-GB" sz="3200" dirty="0"/>
          </a:p>
          <a:p>
            <a:pPr marL="0" indent="0">
              <a:spcBef>
                <a:spcPts val="0"/>
              </a:spcBef>
            </a:pPr>
            <a:endParaRPr lang="en-GB" sz="3200" dirty="0" smtClean="0"/>
          </a:p>
          <a:p>
            <a:pPr>
              <a:spcBef>
                <a:spcPts val="0"/>
              </a:spcBef>
              <a:buFont typeface="Arial" pitchFamily="34" charset="0"/>
              <a:buBlip>
                <a:blip r:embed="rId3"/>
              </a:buBlip>
            </a:pPr>
            <a:endParaRPr lang="en-GB" sz="3200" dirty="0"/>
          </a:p>
          <a:p>
            <a:pPr lvl="1">
              <a:spcBef>
                <a:spcPts val="0"/>
              </a:spcBef>
              <a:buNone/>
            </a:pPr>
            <a:endParaRPr lang="en-GB" sz="2400" dirty="0" smtClean="0"/>
          </a:p>
          <a:p>
            <a:pPr>
              <a:buFont typeface="Arial" pitchFamily="34" charset="0"/>
              <a:buBlip>
                <a:blip r:embed="rId3"/>
              </a:buBlip>
            </a:pPr>
            <a:endParaRPr lang="en-GB" sz="21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p:txBody>
      </p:sp>
    </p:spTree>
    <p:extLst>
      <p:ext uri="{BB962C8B-B14F-4D97-AF65-F5344CB8AC3E}">
        <p14:creationId xmlns:p14="http://schemas.microsoft.com/office/powerpoint/2010/main" val="221474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bwMode="auto">
          <a:xfrm>
            <a:off x="1285875" y="285750"/>
            <a:ext cx="6929438" cy="1000125"/>
          </a:xfrm>
          <a:noFill/>
          <a:ln>
            <a:miter lim="800000"/>
            <a:headEnd/>
            <a:tailEnd/>
          </a:ln>
        </p:spPr>
        <p:txBody>
          <a:bodyPr vert="horz" wrap="square" lIns="91440" tIns="45720" rIns="91440" bIns="45720" numCol="1" anchor="ctr" anchorCtr="0" compatLnSpc="1">
            <a:prstTxWarp prst="textNoShape">
              <a:avLst/>
            </a:prstTxWarp>
          </a:bodyPr>
          <a:lstStyle/>
          <a:p>
            <a:r>
              <a:rPr lang="en-GB" b="1" dirty="0" smtClean="0"/>
              <a:t>USEA’s offer</a:t>
            </a:r>
            <a:endParaRPr lang="en-GB" sz="3600" b="1" dirty="0" smtClean="0"/>
          </a:p>
        </p:txBody>
      </p:sp>
      <p:sp>
        <p:nvSpPr>
          <p:cNvPr id="11267" name="Text Placeholder 2"/>
          <p:cNvSpPr>
            <a:spLocks noGrp="1"/>
          </p:cNvSpPr>
          <p:nvPr>
            <p:ph type="body" sz="quarter" idx="13"/>
          </p:nvPr>
        </p:nvSpPr>
        <p:spPr bwMode="auto">
          <a:xfrm>
            <a:off x="571472" y="1556792"/>
            <a:ext cx="7929563" cy="4536504"/>
          </a:xfrm>
          <a:noFill/>
          <a:ln>
            <a:miter lim="800000"/>
            <a:headEnd/>
            <a:tailEnd/>
          </a:ln>
        </p:spPr>
        <p:txBody>
          <a:bodyPr vert="horz" wrap="square" lIns="91440" tIns="45720" rIns="91440" bIns="45720" numCol="1" anchor="t" anchorCtr="0" compatLnSpc="1">
            <a:prstTxWarp prst="textNoShape">
              <a:avLst/>
            </a:prstTxWarp>
          </a:bodyPr>
          <a:lstStyle/>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r>
              <a:rPr lang="en-GB" sz="3200" dirty="0" smtClean="0"/>
              <a:t>Tiered reporting and monitoring service with levels based on:</a:t>
            </a:r>
          </a:p>
          <a:p>
            <a:pPr lvl="1">
              <a:spcBef>
                <a:spcPts val="0"/>
              </a:spcBef>
              <a:buFont typeface="Arial" pitchFamily="34" charset="0"/>
              <a:buChar char="•"/>
            </a:pPr>
            <a:r>
              <a:rPr lang="en-GB" sz="3200" dirty="0" smtClean="0"/>
              <a:t>The level of data analysis</a:t>
            </a:r>
          </a:p>
          <a:p>
            <a:pPr lvl="1">
              <a:spcBef>
                <a:spcPts val="0"/>
              </a:spcBef>
              <a:buFont typeface="Arial" pitchFamily="34" charset="0"/>
              <a:buChar char="•"/>
            </a:pPr>
            <a:r>
              <a:rPr lang="en-GB" sz="3200" dirty="0" smtClean="0"/>
              <a:t>The amount of stakeholder facilitation</a:t>
            </a:r>
            <a:endParaRPr lang="en-GB" sz="4200" dirty="0" smtClean="0"/>
          </a:p>
          <a:p>
            <a:pPr>
              <a:spcBef>
                <a:spcPts val="0"/>
              </a:spcBef>
              <a:buFont typeface="Arial" pitchFamily="34" charset="0"/>
              <a:buBlip>
                <a:blip r:embed="rId3"/>
              </a:buBlip>
            </a:pPr>
            <a:endParaRPr lang="en-GB" sz="3200" dirty="0" smtClean="0"/>
          </a:p>
          <a:p>
            <a:pPr>
              <a:spcBef>
                <a:spcPts val="0"/>
              </a:spcBef>
              <a:buFont typeface="Arial" pitchFamily="34" charset="0"/>
              <a:buBlip>
                <a:blip r:embed="rId3"/>
              </a:buBlip>
            </a:pPr>
            <a:r>
              <a:rPr lang="en-GB" sz="3200" dirty="0" smtClean="0"/>
              <a:t>Use of GIS as way to identify opportunities.</a:t>
            </a:r>
          </a:p>
          <a:p>
            <a:pPr>
              <a:spcBef>
                <a:spcPts val="0"/>
              </a:spcBef>
              <a:buFont typeface="Arial" pitchFamily="34" charset="0"/>
              <a:buBlip>
                <a:blip r:embed="rId3"/>
              </a:buBlip>
            </a:pPr>
            <a:r>
              <a:rPr lang="en-GB" sz="3200" dirty="0" smtClean="0"/>
              <a:t>An on-going service if you want.</a:t>
            </a:r>
          </a:p>
          <a:p>
            <a:pPr>
              <a:spcBef>
                <a:spcPts val="0"/>
              </a:spcBef>
            </a:pPr>
            <a:endParaRPr lang="en-GB" sz="3200" dirty="0"/>
          </a:p>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endParaRPr lang="en-GB" sz="3200" dirty="0"/>
          </a:p>
          <a:p>
            <a:pPr marL="0" indent="0">
              <a:spcBef>
                <a:spcPts val="0"/>
              </a:spcBef>
            </a:pPr>
            <a:endParaRPr lang="en-GB" sz="3200" dirty="0"/>
          </a:p>
          <a:p>
            <a:pPr marL="0" indent="0">
              <a:spcBef>
                <a:spcPts val="0"/>
              </a:spcBef>
            </a:pPr>
            <a:endParaRPr lang="en-GB" sz="3200" dirty="0" smtClean="0"/>
          </a:p>
          <a:p>
            <a:pPr>
              <a:spcBef>
                <a:spcPts val="0"/>
              </a:spcBef>
              <a:buFont typeface="Arial" pitchFamily="34" charset="0"/>
              <a:buBlip>
                <a:blip r:embed="rId3"/>
              </a:buBlip>
            </a:pPr>
            <a:endParaRPr lang="en-GB" sz="3200" dirty="0"/>
          </a:p>
          <a:p>
            <a:pPr lvl="1">
              <a:spcBef>
                <a:spcPts val="0"/>
              </a:spcBef>
              <a:buNone/>
            </a:pPr>
            <a:endParaRPr lang="en-GB" sz="2400" dirty="0" smtClean="0"/>
          </a:p>
          <a:p>
            <a:pPr>
              <a:buFont typeface="Arial" pitchFamily="34" charset="0"/>
              <a:buBlip>
                <a:blip r:embed="rId3"/>
              </a:buBlip>
            </a:pPr>
            <a:endParaRPr lang="en-GB" sz="21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p:txBody>
      </p:sp>
    </p:spTree>
    <p:extLst>
      <p:ext uri="{BB962C8B-B14F-4D97-AF65-F5344CB8AC3E}">
        <p14:creationId xmlns:p14="http://schemas.microsoft.com/office/powerpoint/2010/main" val="3228071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bwMode="auto">
          <a:xfrm>
            <a:off x="1285875" y="285750"/>
            <a:ext cx="6929438" cy="1000125"/>
          </a:xfrm>
          <a:noFill/>
          <a:ln>
            <a:miter lim="800000"/>
            <a:headEnd/>
            <a:tailEnd/>
          </a:ln>
        </p:spPr>
        <p:txBody>
          <a:bodyPr vert="horz" wrap="square" lIns="91440" tIns="45720" rIns="91440" bIns="45720" numCol="1" anchor="ctr" anchorCtr="0" compatLnSpc="1">
            <a:prstTxWarp prst="textNoShape">
              <a:avLst/>
            </a:prstTxWarp>
          </a:bodyPr>
          <a:lstStyle/>
          <a:p>
            <a:r>
              <a:rPr lang="en-GB" b="1" dirty="0" smtClean="0"/>
              <a:t>The shameless plug</a:t>
            </a:r>
            <a:endParaRPr lang="en-GB" sz="3600" b="1" dirty="0" smtClean="0"/>
          </a:p>
        </p:txBody>
      </p:sp>
      <p:sp>
        <p:nvSpPr>
          <p:cNvPr id="11267" name="Text Placeholder 2"/>
          <p:cNvSpPr>
            <a:spLocks noGrp="1"/>
          </p:cNvSpPr>
          <p:nvPr>
            <p:ph type="body" sz="quarter" idx="13"/>
          </p:nvPr>
        </p:nvSpPr>
        <p:spPr bwMode="auto">
          <a:xfrm>
            <a:off x="571472" y="1556792"/>
            <a:ext cx="7929563" cy="4536504"/>
          </a:xfrm>
          <a:noFill/>
          <a:ln>
            <a:miter lim="800000"/>
            <a:headEnd/>
            <a:tailEnd/>
          </a:ln>
        </p:spPr>
        <p:txBody>
          <a:bodyPr vert="horz" wrap="square" lIns="91440" tIns="45720" rIns="91440" bIns="45720" numCol="1" anchor="t" anchorCtr="0" compatLnSpc="1">
            <a:prstTxWarp prst="textNoShape">
              <a:avLst/>
            </a:prstTxWarp>
          </a:bodyPr>
          <a:lstStyle/>
          <a:p>
            <a:pPr>
              <a:spcBef>
                <a:spcPts val="0"/>
              </a:spcBef>
              <a:buFont typeface="Arial" pitchFamily="34" charset="0"/>
              <a:buBlip>
                <a:blip r:embed="rId3"/>
              </a:buBlip>
            </a:pPr>
            <a:endParaRPr lang="en-GB" sz="3200" dirty="0" smtClean="0"/>
          </a:p>
          <a:p>
            <a:pPr marL="0" indent="0" algn="ctr">
              <a:spcBef>
                <a:spcPts val="0"/>
              </a:spcBef>
            </a:pPr>
            <a:r>
              <a:rPr lang="en-GB" sz="3200" dirty="0" smtClean="0"/>
              <a:t>HECA is back seminar</a:t>
            </a:r>
          </a:p>
          <a:p>
            <a:pPr marL="0" indent="0" algn="ctr">
              <a:spcBef>
                <a:spcPts val="0"/>
              </a:spcBef>
            </a:pPr>
            <a:r>
              <a:rPr lang="en-GB" sz="3200" dirty="0" smtClean="0"/>
              <a:t>Chiltern District Council - Amersham</a:t>
            </a:r>
          </a:p>
          <a:p>
            <a:pPr marL="0" indent="0" algn="ctr">
              <a:spcBef>
                <a:spcPts val="0"/>
              </a:spcBef>
            </a:pPr>
            <a:r>
              <a:rPr lang="en-GB" sz="3200" dirty="0" smtClean="0"/>
              <a:t>25 September 10 – 2.30</a:t>
            </a:r>
          </a:p>
          <a:p>
            <a:pPr marL="0" indent="0" algn="ctr">
              <a:spcBef>
                <a:spcPts val="0"/>
              </a:spcBef>
            </a:pPr>
            <a:endParaRPr lang="en-GB" sz="3200" dirty="0" smtClean="0"/>
          </a:p>
          <a:p>
            <a:pPr marL="0" indent="0" algn="ctr">
              <a:spcBef>
                <a:spcPts val="0"/>
              </a:spcBef>
            </a:pPr>
            <a:r>
              <a:rPr lang="en-GB" sz="3200" dirty="0" smtClean="0"/>
              <a:t>More info on the USEA website</a:t>
            </a:r>
          </a:p>
          <a:p>
            <a:pPr marL="0" indent="0" algn="ctr">
              <a:spcBef>
                <a:spcPts val="0"/>
              </a:spcBef>
            </a:pPr>
            <a:endParaRPr lang="en-GB" sz="3200" dirty="0" smtClean="0"/>
          </a:p>
          <a:p>
            <a:pPr marL="0" indent="0" algn="ctr">
              <a:spcBef>
                <a:spcPts val="0"/>
              </a:spcBef>
            </a:pPr>
            <a:r>
              <a:rPr lang="en-GB" sz="3200" dirty="0" smtClean="0"/>
              <a:t>THANK YOU</a:t>
            </a:r>
            <a:endParaRPr lang="en-GB" sz="3200" dirty="0"/>
          </a:p>
          <a:p>
            <a:pPr>
              <a:spcBef>
                <a:spcPts val="0"/>
              </a:spcBef>
              <a:buFont typeface="Arial" pitchFamily="34" charset="0"/>
              <a:buBlip>
                <a:blip r:embed="rId3"/>
              </a:buBlip>
            </a:pPr>
            <a:endParaRPr lang="en-GB" sz="3200" dirty="0" smtClean="0"/>
          </a:p>
          <a:p>
            <a:pPr>
              <a:spcBef>
                <a:spcPts val="0"/>
              </a:spcBef>
              <a:buFont typeface="Arial" pitchFamily="34" charset="0"/>
              <a:buBlip>
                <a:blip r:embed="rId3"/>
              </a:buBlip>
            </a:pPr>
            <a:endParaRPr lang="en-GB" sz="3200" dirty="0" smtClean="0"/>
          </a:p>
          <a:p>
            <a:pPr>
              <a:spcBef>
                <a:spcPts val="0"/>
              </a:spcBef>
              <a:buFont typeface="Arial" pitchFamily="34" charset="0"/>
              <a:buBlip>
                <a:blip r:embed="rId3"/>
              </a:buBlip>
            </a:pPr>
            <a:endParaRPr lang="en-GB" sz="3200" dirty="0" smtClean="0"/>
          </a:p>
          <a:p>
            <a:pPr>
              <a:spcBef>
                <a:spcPts val="0"/>
              </a:spcBef>
              <a:buFont typeface="Arial" pitchFamily="34" charset="0"/>
              <a:buBlip>
                <a:blip r:embed="rId3"/>
              </a:buBlip>
            </a:pPr>
            <a:r>
              <a:rPr lang="en-GB" sz="3200" dirty="0" smtClean="0"/>
              <a:t>.</a:t>
            </a:r>
          </a:p>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endParaRPr lang="en-GB" sz="3200" dirty="0"/>
          </a:p>
          <a:p>
            <a:pPr marL="0" indent="0">
              <a:spcBef>
                <a:spcPts val="0"/>
              </a:spcBef>
            </a:pPr>
            <a:endParaRPr lang="en-GB" sz="3200" dirty="0"/>
          </a:p>
          <a:p>
            <a:pPr marL="0" indent="0">
              <a:spcBef>
                <a:spcPts val="0"/>
              </a:spcBef>
            </a:pPr>
            <a:endParaRPr lang="en-GB" sz="3200" dirty="0" smtClean="0"/>
          </a:p>
          <a:p>
            <a:pPr>
              <a:spcBef>
                <a:spcPts val="0"/>
              </a:spcBef>
              <a:buFont typeface="Arial" pitchFamily="34" charset="0"/>
              <a:buBlip>
                <a:blip r:embed="rId3"/>
              </a:buBlip>
            </a:pPr>
            <a:endParaRPr lang="en-GB" sz="3200" dirty="0"/>
          </a:p>
          <a:p>
            <a:pPr lvl="1">
              <a:spcBef>
                <a:spcPts val="0"/>
              </a:spcBef>
              <a:buNone/>
            </a:pPr>
            <a:endParaRPr lang="en-GB" sz="2400" dirty="0" smtClean="0"/>
          </a:p>
          <a:p>
            <a:pPr>
              <a:buFont typeface="Arial" pitchFamily="34" charset="0"/>
              <a:buBlip>
                <a:blip r:embed="rId3"/>
              </a:buBlip>
            </a:pPr>
            <a:endParaRPr lang="en-GB" sz="21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p:txBody>
      </p:sp>
    </p:spTree>
    <p:extLst>
      <p:ext uri="{BB962C8B-B14F-4D97-AF65-F5344CB8AC3E}">
        <p14:creationId xmlns:p14="http://schemas.microsoft.com/office/powerpoint/2010/main" val="3222768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A bit about us</a:t>
            </a:r>
            <a:endParaRPr lang="en-GB" b="1" dirty="0"/>
          </a:p>
        </p:txBody>
      </p:sp>
      <p:sp>
        <p:nvSpPr>
          <p:cNvPr id="3" name="Text Placeholder 2"/>
          <p:cNvSpPr>
            <a:spLocks noGrp="1"/>
          </p:cNvSpPr>
          <p:nvPr>
            <p:ph type="body" sz="quarter" idx="13"/>
          </p:nvPr>
        </p:nvSpPr>
        <p:spPr>
          <a:xfrm>
            <a:off x="500034" y="1700808"/>
            <a:ext cx="7929618" cy="2880320"/>
          </a:xfrm>
        </p:spPr>
        <p:txBody>
          <a:bodyPr/>
          <a:lstStyle/>
          <a:p>
            <a:pPr>
              <a:spcBef>
                <a:spcPts val="0"/>
              </a:spcBef>
              <a:buBlip>
                <a:blip r:embed="rId3"/>
              </a:buBlip>
            </a:pPr>
            <a:r>
              <a:rPr lang="en-GB" sz="4000" dirty="0" smtClean="0"/>
              <a:t>Formerly </a:t>
            </a:r>
            <a:r>
              <a:rPr lang="en-GB" sz="4000" dirty="0"/>
              <a:t>Thames Valley </a:t>
            </a:r>
            <a:r>
              <a:rPr lang="en-GB" sz="4000" dirty="0" smtClean="0"/>
              <a:t>EAC</a:t>
            </a:r>
          </a:p>
          <a:p>
            <a:pPr>
              <a:spcBef>
                <a:spcPts val="0"/>
              </a:spcBef>
              <a:buBlip>
                <a:blip r:embed="rId3"/>
              </a:buBlip>
            </a:pPr>
            <a:r>
              <a:rPr lang="en-GB" sz="4000" dirty="0"/>
              <a:t>Not for </a:t>
            </a:r>
            <a:r>
              <a:rPr lang="en-GB" sz="4000" dirty="0" smtClean="0"/>
              <a:t>profit</a:t>
            </a:r>
          </a:p>
          <a:p>
            <a:pPr>
              <a:spcBef>
                <a:spcPts val="0"/>
              </a:spcBef>
              <a:buBlip>
                <a:blip r:embed="rId3"/>
              </a:buBlip>
            </a:pPr>
            <a:r>
              <a:rPr lang="en-GB" sz="4000" dirty="0"/>
              <a:t>Energy and sustainability </a:t>
            </a:r>
            <a:r>
              <a:rPr lang="en-GB" sz="4000" dirty="0" smtClean="0"/>
              <a:t>services</a:t>
            </a:r>
          </a:p>
          <a:p>
            <a:pPr>
              <a:spcBef>
                <a:spcPts val="0"/>
              </a:spcBef>
              <a:buBlip>
                <a:blip r:embed="rId3"/>
              </a:buBlip>
            </a:pPr>
            <a:r>
              <a:rPr lang="en-GB" sz="4000" dirty="0" smtClean="0"/>
              <a:t>Public sector client base</a:t>
            </a:r>
          </a:p>
          <a:p>
            <a:pPr>
              <a:spcBef>
                <a:spcPts val="0"/>
              </a:spcBef>
              <a:buBlip>
                <a:blip r:embed="rId3"/>
              </a:buBlip>
            </a:pPr>
            <a:r>
              <a:rPr lang="en-GB" sz="4000" dirty="0"/>
              <a:t>Witney and Milton Keynes </a:t>
            </a:r>
            <a:r>
              <a:rPr lang="en-GB" sz="4000" dirty="0" smtClean="0"/>
              <a:t>offices</a:t>
            </a:r>
          </a:p>
          <a:p>
            <a:pPr>
              <a:spcBef>
                <a:spcPts val="0"/>
              </a:spcBef>
              <a:buBlip>
                <a:blip r:embed="rId3"/>
              </a:buBlip>
            </a:pPr>
            <a:r>
              <a:rPr lang="en-GB" sz="4000" dirty="0"/>
              <a:t>Green Deal offering </a:t>
            </a:r>
          </a:p>
          <a:p>
            <a:pPr>
              <a:spcBef>
                <a:spcPts val="0"/>
              </a:spcBef>
              <a:buBlip>
                <a:blip r:embed="rId3"/>
              </a:buBlip>
            </a:pPr>
            <a:endParaRPr lang="en-GB" sz="3200" dirty="0"/>
          </a:p>
          <a:p>
            <a:pPr>
              <a:spcBef>
                <a:spcPts val="0"/>
              </a:spcBef>
              <a:buBlip>
                <a:blip r:embed="rId3"/>
              </a:buBlip>
            </a:pPr>
            <a:endParaRPr lang="en-GB" sz="3200" dirty="0"/>
          </a:p>
          <a:p>
            <a:pPr>
              <a:spcBef>
                <a:spcPts val="0"/>
              </a:spcBef>
              <a:buBlip>
                <a:blip r:embed="rId3"/>
              </a:buBlip>
            </a:pPr>
            <a:endParaRPr lang="en-GB" sz="3200" dirty="0"/>
          </a:p>
          <a:p>
            <a:pPr>
              <a:spcBef>
                <a:spcPts val="0"/>
              </a:spcBef>
              <a:buBlip>
                <a:blip r:embed="rId3"/>
              </a:buBlip>
            </a:pPr>
            <a:endParaRPr lang="en-GB" sz="3200" dirty="0"/>
          </a:p>
          <a:p>
            <a:pPr lvl="0">
              <a:spcBef>
                <a:spcPts val="0"/>
              </a:spcBef>
              <a:buBlip>
                <a:blip r:embed="rId3"/>
              </a:buBlip>
            </a:pPr>
            <a:endParaRPr lang="en-GB" sz="3200" dirty="0">
              <a:solidFill>
                <a:prstClr val="black"/>
              </a:solidFill>
            </a:endParaRPr>
          </a:p>
          <a:p>
            <a:pPr marL="914400" indent="-571500">
              <a:buFont typeface="Arial" pitchFamily="34" charset="0"/>
              <a:buChar char="•"/>
            </a:pPr>
            <a:endParaRPr lang="en-GB" sz="3600" dirty="0" smtClean="0"/>
          </a:p>
          <a:p>
            <a:pPr indent="0"/>
            <a:endParaRPr lang="en-GB" sz="3600" dirty="0"/>
          </a:p>
        </p:txBody>
      </p:sp>
    </p:spTree>
    <p:extLst>
      <p:ext uri="{BB962C8B-B14F-4D97-AF65-F5344CB8AC3E}">
        <p14:creationId xmlns:p14="http://schemas.microsoft.com/office/powerpoint/2010/main" val="324876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bwMode="auto">
          <a:xfrm>
            <a:off x="1285875" y="285750"/>
            <a:ext cx="6929438" cy="1000125"/>
          </a:xfrm>
          <a:noFill/>
          <a:ln>
            <a:miter lim="800000"/>
            <a:headEnd/>
            <a:tailEnd/>
          </a:ln>
        </p:spPr>
        <p:txBody>
          <a:bodyPr vert="horz" wrap="square" lIns="91440" tIns="45720" rIns="91440" bIns="45720" numCol="1" anchor="t" anchorCtr="0" compatLnSpc="1">
            <a:prstTxWarp prst="textNoShape">
              <a:avLst/>
            </a:prstTxWarp>
          </a:bodyPr>
          <a:lstStyle/>
          <a:p>
            <a:r>
              <a:rPr lang="en-GB" b="1" dirty="0" smtClean="0"/>
              <a:t>What underpins HECA ?</a:t>
            </a:r>
          </a:p>
        </p:txBody>
      </p:sp>
      <p:sp>
        <p:nvSpPr>
          <p:cNvPr id="11267" name="Text Placeholder 2"/>
          <p:cNvSpPr>
            <a:spLocks noGrp="1"/>
          </p:cNvSpPr>
          <p:nvPr>
            <p:ph type="body" sz="quarter" idx="13"/>
          </p:nvPr>
        </p:nvSpPr>
        <p:spPr bwMode="auto">
          <a:xfrm>
            <a:off x="571472" y="1412776"/>
            <a:ext cx="7960968" cy="4954872"/>
          </a:xfrm>
          <a:noFill/>
          <a:ln>
            <a:miter lim="800000"/>
            <a:headEnd/>
            <a:tailEnd/>
          </a:ln>
        </p:spPr>
        <p:txBody>
          <a:bodyPr vert="horz" wrap="square" lIns="91440" tIns="45720" rIns="91440" bIns="45720" numCol="1" anchor="t" anchorCtr="0" compatLnSpc="1">
            <a:prstTxWarp prst="textNoShape">
              <a:avLst/>
            </a:prstTxWarp>
          </a:bodyPr>
          <a:lstStyle/>
          <a:p>
            <a:pPr>
              <a:spcBef>
                <a:spcPts val="0"/>
              </a:spcBef>
              <a:buBlip>
                <a:blip r:embed="rId3"/>
              </a:buBlip>
            </a:pPr>
            <a:endParaRPr lang="en-GB" sz="3200" dirty="0" smtClean="0"/>
          </a:p>
          <a:p>
            <a:pPr>
              <a:spcBef>
                <a:spcPts val="0"/>
              </a:spcBef>
              <a:buBlip>
                <a:blip r:embed="rId3"/>
              </a:buBlip>
            </a:pPr>
            <a:r>
              <a:rPr lang="en-GB" sz="4000" dirty="0" smtClean="0"/>
              <a:t>Carbon Plan targets</a:t>
            </a:r>
          </a:p>
          <a:p>
            <a:pPr>
              <a:spcBef>
                <a:spcPts val="0"/>
              </a:spcBef>
              <a:buBlip>
                <a:blip r:embed="rId3"/>
              </a:buBlip>
            </a:pPr>
            <a:r>
              <a:rPr lang="en-GB" sz="4000" dirty="0" smtClean="0"/>
              <a:t>Fuel Poverty targets</a:t>
            </a:r>
          </a:p>
          <a:p>
            <a:pPr>
              <a:spcBef>
                <a:spcPts val="0"/>
              </a:spcBef>
              <a:buBlip>
                <a:blip r:embed="rId3"/>
              </a:buBlip>
            </a:pPr>
            <a:r>
              <a:rPr lang="en-GB" sz="4000" dirty="0" smtClean="0"/>
              <a:t>Policy integration</a:t>
            </a:r>
            <a:r>
              <a:rPr lang="en-GB" sz="3200" dirty="0" smtClean="0"/>
              <a:t> </a:t>
            </a:r>
          </a:p>
          <a:p>
            <a:pPr>
              <a:spcBef>
                <a:spcPts val="0"/>
              </a:spcBef>
              <a:buBlip>
                <a:blip r:embed="rId3"/>
              </a:buBlip>
            </a:pPr>
            <a:endParaRPr lang="en-GB" sz="3200" dirty="0" smtClean="0"/>
          </a:p>
          <a:p>
            <a:pPr>
              <a:spcBef>
                <a:spcPts val="0"/>
              </a:spcBef>
            </a:pPr>
            <a:endParaRPr lang="en-GB" sz="3200" dirty="0" smtClean="0"/>
          </a:p>
          <a:p>
            <a:pPr>
              <a:spcBef>
                <a:spcPts val="0"/>
              </a:spcBef>
              <a:buFont typeface="Arial" pitchFamily="34" charset="0"/>
              <a:buBlip>
                <a:blip r:embed="rId3"/>
              </a:buBlip>
            </a:pPr>
            <a:endParaRPr lang="en-GB" sz="3200" dirty="0"/>
          </a:p>
          <a:p>
            <a:pPr lvl="1">
              <a:spcBef>
                <a:spcPts val="0"/>
              </a:spcBef>
              <a:buNone/>
            </a:pPr>
            <a:endParaRPr lang="en-GB" sz="2400" dirty="0" smtClean="0"/>
          </a:p>
          <a:p>
            <a:pPr>
              <a:buFont typeface="Arial" pitchFamily="34" charset="0"/>
              <a:buBlip>
                <a:blip r:embed="rId3"/>
              </a:buBlip>
            </a:pPr>
            <a:endParaRPr lang="en-GB" sz="21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p:txBody>
      </p:sp>
    </p:spTree>
    <p:extLst>
      <p:ext uri="{BB962C8B-B14F-4D97-AF65-F5344CB8AC3E}">
        <p14:creationId xmlns:p14="http://schemas.microsoft.com/office/powerpoint/2010/main" val="1239629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bwMode="auto">
          <a:xfrm>
            <a:off x="1331640" y="260648"/>
            <a:ext cx="6929438" cy="1000125"/>
          </a:xfrm>
          <a:noFill/>
          <a:ln>
            <a:miter lim="800000"/>
            <a:headEnd/>
            <a:tailEnd/>
          </a:ln>
        </p:spPr>
        <p:txBody>
          <a:bodyPr vert="horz" wrap="square" lIns="91440" tIns="45720" rIns="91440" bIns="45720" numCol="1" anchor="ctr" anchorCtr="0" compatLnSpc="1">
            <a:prstTxWarp prst="textNoShape">
              <a:avLst/>
            </a:prstTxWarp>
          </a:bodyPr>
          <a:lstStyle/>
          <a:p>
            <a:r>
              <a:rPr lang="en-GB" sz="4000" b="1" dirty="0" smtClean="0"/>
              <a:t>Local Authority obligations</a:t>
            </a:r>
          </a:p>
        </p:txBody>
      </p:sp>
      <p:sp>
        <p:nvSpPr>
          <p:cNvPr id="11267" name="Text Placeholder 2"/>
          <p:cNvSpPr>
            <a:spLocks noGrp="1"/>
          </p:cNvSpPr>
          <p:nvPr>
            <p:ph type="body" sz="quarter" idx="13"/>
          </p:nvPr>
        </p:nvSpPr>
        <p:spPr bwMode="auto">
          <a:xfrm>
            <a:off x="571472" y="1340768"/>
            <a:ext cx="7929563" cy="5040560"/>
          </a:xfrm>
          <a:noFill/>
          <a:ln>
            <a:miter lim="800000"/>
            <a:headEnd/>
            <a:tailEnd/>
          </a:ln>
        </p:spPr>
        <p:txBody>
          <a:bodyPr vert="horz" wrap="square" lIns="91440" tIns="45720" rIns="91440" bIns="45720" numCol="1" anchor="t" anchorCtr="0" compatLnSpc="1">
            <a:prstTxWarp prst="textNoShape">
              <a:avLst/>
            </a:prstTxWarp>
          </a:bodyPr>
          <a:lstStyle/>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r>
              <a:rPr lang="en-GB" sz="3600" dirty="0" smtClean="0"/>
              <a:t>Produce report by 31 March 2013, then every two years.</a:t>
            </a:r>
          </a:p>
          <a:p>
            <a:pPr>
              <a:spcBef>
                <a:spcPts val="0"/>
              </a:spcBef>
              <a:buFont typeface="Arial" pitchFamily="34" charset="0"/>
              <a:buBlip>
                <a:blip r:embed="rId3"/>
              </a:buBlip>
            </a:pPr>
            <a:r>
              <a:rPr lang="en-GB" sz="3600" dirty="0" smtClean="0"/>
              <a:t>Report to set out actions which are </a:t>
            </a:r>
            <a:r>
              <a:rPr lang="en-GB" sz="3600" dirty="0" smtClean="0">
                <a:solidFill>
                  <a:srgbClr val="FF0000"/>
                </a:solidFill>
              </a:rPr>
              <a:t>practicable, cost effective </a:t>
            </a:r>
            <a:r>
              <a:rPr lang="en-GB" sz="3600" dirty="0" smtClean="0"/>
              <a:t>and likely to result in </a:t>
            </a:r>
            <a:r>
              <a:rPr lang="en-GB" sz="3600" dirty="0" smtClean="0">
                <a:solidFill>
                  <a:srgbClr val="FF0000"/>
                </a:solidFill>
              </a:rPr>
              <a:t>significant</a:t>
            </a:r>
            <a:r>
              <a:rPr lang="en-GB" sz="3600" dirty="0" smtClean="0"/>
              <a:t> improvement.</a:t>
            </a:r>
          </a:p>
          <a:p>
            <a:pPr>
              <a:spcBef>
                <a:spcPts val="0"/>
              </a:spcBef>
              <a:buFont typeface="Arial" pitchFamily="34" charset="0"/>
              <a:buBlip>
                <a:blip r:embed="rId3"/>
              </a:buBlip>
            </a:pPr>
            <a:r>
              <a:rPr lang="en-GB" sz="3600" dirty="0" smtClean="0"/>
              <a:t>To take advantage of finance.</a:t>
            </a:r>
          </a:p>
          <a:p>
            <a:pPr>
              <a:spcBef>
                <a:spcPts val="0"/>
              </a:spcBef>
              <a:buFont typeface="Arial" pitchFamily="34" charset="0"/>
              <a:buBlip>
                <a:blip r:embed="rId3"/>
              </a:buBlip>
            </a:pPr>
            <a:r>
              <a:rPr lang="en-GB" sz="3600" dirty="0" smtClean="0"/>
              <a:t>To utilise an area based approach.</a:t>
            </a:r>
          </a:p>
          <a:p>
            <a:pPr>
              <a:spcBef>
                <a:spcPts val="0"/>
              </a:spcBef>
              <a:buFont typeface="Arial" pitchFamily="34" charset="0"/>
              <a:buBlip>
                <a:blip r:embed="rId3"/>
              </a:buBlip>
            </a:pPr>
            <a:r>
              <a:rPr lang="en-GB" sz="3600" dirty="0" smtClean="0"/>
              <a:t>No sanction for not reporting.......</a:t>
            </a:r>
          </a:p>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endParaRPr lang="en-GB" sz="3200" dirty="0"/>
          </a:p>
          <a:p>
            <a:pPr marL="0" indent="0">
              <a:spcBef>
                <a:spcPts val="0"/>
              </a:spcBef>
            </a:pPr>
            <a:endParaRPr lang="en-GB" sz="3200" dirty="0"/>
          </a:p>
          <a:p>
            <a:pPr marL="0" indent="0">
              <a:spcBef>
                <a:spcPts val="0"/>
              </a:spcBef>
            </a:pPr>
            <a:endParaRPr lang="en-GB" sz="3200" dirty="0" smtClean="0"/>
          </a:p>
          <a:p>
            <a:pPr>
              <a:spcBef>
                <a:spcPts val="0"/>
              </a:spcBef>
              <a:buFont typeface="Arial" pitchFamily="34" charset="0"/>
              <a:buBlip>
                <a:blip r:embed="rId3"/>
              </a:buBlip>
            </a:pPr>
            <a:endParaRPr lang="en-GB" sz="3200" dirty="0"/>
          </a:p>
          <a:p>
            <a:pPr lvl="1">
              <a:spcBef>
                <a:spcPts val="0"/>
              </a:spcBef>
              <a:buNone/>
            </a:pPr>
            <a:endParaRPr lang="en-GB" sz="2400" dirty="0" smtClean="0"/>
          </a:p>
          <a:p>
            <a:pPr>
              <a:buFont typeface="Arial" pitchFamily="34" charset="0"/>
              <a:buBlip>
                <a:blip r:embed="rId3"/>
              </a:buBlip>
            </a:pPr>
            <a:endParaRPr lang="en-GB" sz="21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p:txBody>
      </p:sp>
    </p:spTree>
    <p:extLst>
      <p:ext uri="{BB962C8B-B14F-4D97-AF65-F5344CB8AC3E}">
        <p14:creationId xmlns:p14="http://schemas.microsoft.com/office/powerpoint/2010/main" val="853683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bwMode="auto">
          <a:xfrm>
            <a:off x="1285875" y="285750"/>
            <a:ext cx="6929438" cy="1000125"/>
          </a:xfrm>
          <a:noFill/>
          <a:ln>
            <a:miter lim="800000"/>
            <a:headEnd/>
            <a:tailEnd/>
          </a:ln>
        </p:spPr>
        <p:txBody>
          <a:bodyPr vert="horz" wrap="square" lIns="91440" tIns="45720" rIns="91440" bIns="45720" numCol="1" anchor="t" anchorCtr="0" compatLnSpc="1">
            <a:prstTxWarp prst="textNoShape">
              <a:avLst/>
            </a:prstTxWarp>
          </a:bodyPr>
          <a:lstStyle/>
          <a:p>
            <a:r>
              <a:rPr lang="en-GB" b="1" dirty="0" smtClean="0"/>
              <a:t>The HECA report</a:t>
            </a:r>
          </a:p>
        </p:txBody>
      </p:sp>
      <p:sp>
        <p:nvSpPr>
          <p:cNvPr id="11267" name="Text Placeholder 2"/>
          <p:cNvSpPr>
            <a:spLocks noGrp="1"/>
          </p:cNvSpPr>
          <p:nvPr>
            <p:ph type="body" sz="quarter" idx="13"/>
          </p:nvPr>
        </p:nvSpPr>
        <p:spPr bwMode="auto">
          <a:xfrm>
            <a:off x="571472" y="1556792"/>
            <a:ext cx="7929563" cy="4536504"/>
          </a:xfrm>
          <a:noFill/>
          <a:ln>
            <a:miter lim="800000"/>
            <a:headEnd/>
            <a:tailEnd/>
          </a:ln>
        </p:spPr>
        <p:txBody>
          <a:bodyPr vert="horz" wrap="square" lIns="91440" tIns="45720" rIns="91440" bIns="45720" numCol="1" anchor="t" anchorCtr="0" compatLnSpc="1">
            <a:prstTxWarp prst="textNoShape">
              <a:avLst/>
            </a:prstTxWarp>
          </a:bodyPr>
          <a:lstStyle/>
          <a:p>
            <a:pPr>
              <a:spcBef>
                <a:spcPts val="0"/>
              </a:spcBef>
              <a:buFont typeface="Arial" pitchFamily="34" charset="0"/>
              <a:buBlip>
                <a:blip r:embed="rId3"/>
              </a:buBlip>
            </a:pPr>
            <a:r>
              <a:rPr lang="en-GB" sz="4000" dirty="0" smtClean="0"/>
              <a:t>Local ambitions and priorities.</a:t>
            </a:r>
          </a:p>
          <a:p>
            <a:pPr>
              <a:spcBef>
                <a:spcPts val="0"/>
              </a:spcBef>
              <a:buFont typeface="Arial" pitchFamily="34" charset="0"/>
              <a:buBlip>
                <a:blip r:embed="rId3"/>
              </a:buBlip>
            </a:pPr>
            <a:r>
              <a:rPr lang="en-GB" sz="4000" dirty="0"/>
              <a:t>M</a:t>
            </a:r>
            <a:r>
              <a:rPr lang="en-GB" sz="4000" dirty="0" smtClean="0"/>
              <a:t>easures </a:t>
            </a:r>
            <a:r>
              <a:rPr lang="en-GB" sz="4000" dirty="0" smtClean="0"/>
              <a:t>and how they will be funded.</a:t>
            </a:r>
          </a:p>
          <a:p>
            <a:pPr>
              <a:spcBef>
                <a:spcPts val="0"/>
              </a:spcBef>
              <a:buFont typeface="Arial" pitchFamily="34" charset="0"/>
              <a:buBlip>
                <a:blip r:embed="rId3"/>
              </a:buBlip>
            </a:pPr>
            <a:r>
              <a:rPr lang="en-GB" sz="4000" dirty="0" smtClean="0"/>
              <a:t>Area based approach and how this will be funded.</a:t>
            </a:r>
          </a:p>
          <a:p>
            <a:pPr>
              <a:spcBef>
                <a:spcPts val="0"/>
              </a:spcBef>
              <a:buFont typeface="Arial" pitchFamily="34" charset="0"/>
              <a:buBlip>
                <a:blip r:embed="rId3"/>
              </a:buBlip>
            </a:pPr>
            <a:r>
              <a:rPr lang="en-GB" sz="4000" dirty="0" smtClean="0"/>
              <a:t>Delivery </a:t>
            </a:r>
            <a:r>
              <a:rPr lang="en-GB" sz="4000" smtClean="0"/>
              <a:t>/ partners </a:t>
            </a:r>
            <a:r>
              <a:rPr lang="en-GB" sz="4000" smtClean="0"/>
              <a:t>and </a:t>
            </a:r>
            <a:r>
              <a:rPr lang="en-GB" sz="4000" dirty="0" smtClean="0"/>
              <a:t>timeframe.</a:t>
            </a:r>
            <a:endParaRPr lang="en-GB" sz="4000" dirty="0"/>
          </a:p>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endParaRPr lang="en-GB" sz="3200" dirty="0"/>
          </a:p>
          <a:p>
            <a:pPr marL="0" indent="0">
              <a:spcBef>
                <a:spcPts val="0"/>
              </a:spcBef>
            </a:pPr>
            <a:endParaRPr lang="en-GB" sz="3200" dirty="0"/>
          </a:p>
          <a:p>
            <a:pPr marL="0" indent="0">
              <a:spcBef>
                <a:spcPts val="0"/>
              </a:spcBef>
            </a:pPr>
            <a:endParaRPr lang="en-GB" sz="3200" dirty="0" smtClean="0"/>
          </a:p>
          <a:p>
            <a:pPr>
              <a:spcBef>
                <a:spcPts val="0"/>
              </a:spcBef>
              <a:buFont typeface="Arial" pitchFamily="34" charset="0"/>
              <a:buBlip>
                <a:blip r:embed="rId3"/>
              </a:buBlip>
            </a:pPr>
            <a:endParaRPr lang="en-GB" sz="3200" dirty="0"/>
          </a:p>
          <a:p>
            <a:pPr lvl="1">
              <a:spcBef>
                <a:spcPts val="0"/>
              </a:spcBef>
              <a:buNone/>
            </a:pPr>
            <a:endParaRPr lang="en-GB" sz="2400" dirty="0" smtClean="0"/>
          </a:p>
          <a:p>
            <a:pPr>
              <a:buFont typeface="Arial" pitchFamily="34" charset="0"/>
              <a:buBlip>
                <a:blip r:embed="rId3"/>
              </a:buBlip>
            </a:pPr>
            <a:endParaRPr lang="en-GB" sz="21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p:txBody>
      </p:sp>
    </p:spTree>
    <p:extLst>
      <p:ext uri="{BB962C8B-B14F-4D97-AF65-F5344CB8AC3E}">
        <p14:creationId xmlns:p14="http://schemas.microsoft.com/office/powerpoint/2010/main" val="746679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bwMode="auto">
          <a:xfrm>
            <a:off x="1285875" y="285750"/>
            <a:ext cx="6929438" cy="1000125"/>
          </a:xfrm>
          <a:noFill/>
          <a:ln>
            <a:miter lim="800000"/>
            <a:headEnd/>
            <a:tailEnd/>
          </a:ln>
        </p:spPr>
        <p:txBody>
          <a:bodyPr vert="horz" wrap="square" lIns="91440" tIns="45720" rIns="91440" bIns="45720" numCol="1" anchor="t" anchorCtr="0" compatLnSpc="1">
            <a:prstTxWarp prst="textNoShape">
              <a:avLst/>
            </a:prstTxWarp>
          </a:bodyPr>
          <a:lstStyle/>
          <a:p>
            <a:r>
              <a:rPr lang="en-GB" b="1" dirty="0" smtClean="0"/>
              <a:t>HECA report 1</a:t>
            </a:r>
          </a:p>
        </p:txBody>
      </p:sp>
      <p:sp>
        <p:nvSpPr>
          <p:cNvPr id="11267" name="Text Placeholder 2"/>
          <p:cNvSpPr>
            <a:spLocks noGrp="1"/>
          </p:cNvSpPr>
          <p:nvPr>
            <p:ph type="body" sz="quarter" idx="13"/>
          </p:nvPr>
        </p:nvSpPr>
        <p:spPr bwMode="auto">
          <a:xfrm>
            <a:off x="571472" y="1556792"/>
            <a:ext cx="7929563" cy="4536504"/>
          </a:xfrm>
          <a:noFill/>
          <a:ln>
            <a:miter lim="800000"/>
            <a:headEnd/>
            <a:tailEnd/>
          </a:ln>
        </p:spPr>
        <p:txBody>
          <a:bodyPr vert="horz" wrap="square" lIns="91440" tIns="45720" rIns="91440" bIns="45720" numCol="1" anchor="t" anchorCtr="0" compatLnSpc="1">
            <a:prstTxWarp prst="textNoShape">
              <a:avLst/>
            </a:prstTxWarp>
          </a:bodyPr>
          <a:lstStyle/>
          <a:p>
            <a:pPr marL="0" indent="0" algn="ctr">
              <a:spcBef>
                <a:spcPts val="0"/>
              </a:spcBef>
            </a:pPr>
            <a:r>
              <a:rPr lang="en-GB" sz="3600" u="sng" dirty="0"/>
              <a:t>Local ambitions and </a:t>
            </a:r>
            <a:r>
              <a:rPr lang="en-GB" sz="3600" u="sng" dirty="0" smtClean="0"/>
              <a:t>priorities</a:t>
            </a:r>
            <a:r>
              <a:rPr lang="en-GB" sz="3200" u="sng" dirty="0" smtClean="0"/>
              <a:t>.</a:t>
            </a:r>
          </a:p>
          <a:p>
            <a:pPr>
              <a:spcBef>
                <a:spcPts val="0"/>
              </a:spcBef>
              <a:buBlip>
                <a:blip r:embed="rId3"/>
              </a:buBlip>
            </a:pPr>
            <a:r>
              <a:rPr lang="en-GB" sz="3200" dirty="0" smtClean="0"/>
              <a:t>Existing and future plans making reference to key drivers.</a:t>
            </a:r>
          </a:p>
          <a:p>
            <a:pPr>
              <a:spcBef>
                <a:spcPts val="0"/>
              </a:spcBef>
              <a:buBlip>
                <a:blip r:embed="rId3"/>
              </a:buBlip>
            </a:pPr>
            <a:r>
              <a:rPr lang="en-GB" sz="3200" dirty="0" smtClean="0"/>
              <a:t>Encouraged to sign up to LGA’s Climate Local as a framework for local action.</a:t>
            </a:r>
          </a:p>
          <a:p>
            <a:pPr>
              <a:spcBef>
                <a:spcPts val="0"/>
              </a:spcBef>
              <a:buBlip>
                <a:blip r:embed="rId3"/>
              </a:buBlip>
            </a:pPr>
            <a:r>
              <a:rPr lang="en-GB" sz="3200" dirty="0" smtClean="0"/>
              <a:t>How will plans tackle fuel poverty – links to new or existing Fuel </a:t>
            </a:r>
            <a:r>
              <a:rPr lang="en-GB" sz="3200" dirty="0"/>
              <a:t>P</a:t>
            </a:r>
            <a:r>
              <a:rPr lang="en-GB" sz="3200" dirty="0" smtClean="0"/>
              <a:t>overty Strategies and use of ECO </a:t>
            </a:r>
          </a:p>
          <a:p>
            <a:pPr>
              <a:spcBef>
                <a:spcPts val="0"/>
              </a:spcBef>
              <a:buBlip>
                <a:blip r:embed="rId3"/>
              </a:buBlip>
            </a:pPr>
            <a:r>
              <a:rPr lang="en-GB" sz="3200" dirty="0" smtClean="0"/>
              <a:t>Use data made available by DECC?</a:t>
            </a:r>
          </a:p>
          <a:p>
            <a:pPr marL="457200" lvl="1" indent="0">
              <a:spcBef>
                <a:spcPts val="0"/>
              </a:spcBef>
              <a:buNone/>
            </a:pPr>
            <a:endParaRPr lang="en-GB" sz="4200" dirty="0"/>
          </a:p>
          <a:p>
            <a:pPr>
              <a:spcBef>
                <a:spcPts val="0"/>
              </a:spcBef>
              <a:buFont typeface="Arial" pitchFamily="34" charset="0"/>
              <a:buBlip>
                <a:blip r:embed="rId3"/>
              </a:buBlip>
            </a:pPr>
            <a:endParaRPr lang="en-GB" sz="3200" dirty="0" smtClean="0"/>
          </a:p>
          <a:p>
            <a:pPr>
              <a:spcBef>
                <a:spcPts val="0"/>
              </a:spcBef>
              <a:buFont typeface="Arial" pitchFamily="34" charset="0"/>
              <a:buBlip>
                <a:blip r:embed="rId3"/>
              </a:buBlip>
            </a:pPr>
            <a:endParaRPr lang="en-GB" sz="3200" dirty="0" smtClean="0"/>
          </a:p>
          <a:p>
            <a:pPr>
              <a:spcBef>
                <a:spcPts val="0"/>
              </a:spcBef>
              <a:buFont typeface="Arial" pitchFamily="34" charset="0"/>
              <a:buBlip>
                <a:blip r:embed="rId3"/>
              </a:buBlip>
            </a:pPr>
            <a:endParaRPr lang="en-GB" sz="3200" dirty="0" smtClean="0"/>
          </a:p>
          <a:p>
            <a:pPr>
              <a:spcBef>
                <a:spcPts val="0"/>
              </a:spcBef>
              <a:buFont typeface="Arial" pitchFamily="34" charset="0"/>
              <a:buBlip>
                <a:blip r:embed="rId3"/>
              </a:buBlip>
            </a:pPr>
            <a:r>
              <a:rPr lang="en-GB" sz="3200" dirty="0" smtClean="0"/>
              <a:t>.</a:t>
            </a:r>
          </a:p>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endParaRPr lang="en-GB" sz="3200" dirty="0"/>
          </a:p>
          <a:p>
            <a:pPr>
              <a:spcBef>
                <a:spcPts val="0"/>
              </a:spcBef>
              <a:buFont typeface="Arial" pitchFamily="34" charset="0"/>
              <a:buBlip>
                <a:blip r:embed="rId3"/>
              </a:buBlip>
            </a:pPr>
            <a:endParaRPr lang="en-GB" sz="3200" dirty="0"/>
          </a:p>
          <a:p>
            <a:pPr marL="0" indent="0">
              <a:spcBef>
                <a:spcPts val="0"/>
              </a:spcBef>
            </a:pPr>
            <a:endParaRPr lang="en-GB" sz="3200" dirty="0"/>
          </a:p>
          <a:p>
            <a:pPr marL="0" indent="0">
              <a:spcBef>
                <a:spcPts val="0"/>
              </a:spcBef>
            </a:pPr>
            <a:endParaRPr lang="en-GB" sz="3200" dirty="0" smtClean="0"/>
          </a:p>
          <a:p>
            <a:pPr>
              <a:spcBef>
                <a:spcPts val="0"/>
              </a:spcBef>
              <a:buFont typeface="Arial" pitchFamily="34" charset="0"/>
              <a:buBlip>
                <a:blip r:embed="rId3"/>
              </a:buBlip>
            </a:pPr>
            <a:endParaRPr lang="en-GB" sz="3200" dirty="0"/>
          </a:p>
          <a:p>
            <a:pPr lvl="1">
              <a:spcBef>
                <a:spcPts val="0"/>
              </a:spcBef>
              <a:buNone/>
            </a:pPr>
            <a:endParaRPr lang="en-GB" sz="2400" dirty="0" smtClean="0"/>
          </a:p>
          <a:p>
            <a:pPr>
              <a:buFont typeface="Arial" pitchFamily="34" charset="0"/>
              <a:buBlip>
                <a:blip r:embed="rId3"/>
              </a:buBlip>
            </a:pPr>
            <a:endParaRPr lang="en-GB" sz="21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a:p>
            <a:pPr>
              <a:buFont typeface="Arial" pitchFamily="34" charset="0"/>
              <a:buBlip>
                <a:blip r:embed="rId3"/>
              </a:buBlip>
            </a:pPr>
            <a:endParaRPr lang="en-GB" sz="2800" dirty="0" smtClean="0"/>
          </a:p>
        </p:txBody>
      </p:sp>
    </p:spTree>
    <p:extLst>
      <p:ext uri="{BB962C8B-B14F-4D97-AF65-F5344CB8AC3E}">
        <p14:creationId xmlns:p14="http://schemas.microsoft.com/office/powerpoint/2010/main" val="3746444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HECA report 2</a:t>
            </a:r>
            <a:endParaRPr lang="en-GB" b="1" dirty="0"/>
          </a:p>
        </p:txBody>
      </p:sp>
      <p:sp>
        <p:nvSpPr>
          <p:cNvPr id="3" name="Text Placeholder 2"/>
          <p:cNvSpPr>
            <a:spLocks noGrp="1"/>
          </p:cNvSpPr>
          <p:nvPr>
            <p:ph type="body" sz="quarter" idx="13"/>
          </p:nvPr>
        </p:nvSpPr>
        <p:spPr/>
        <p:txBody>
          <a:bodyPr/>
          <a:lstStyle/>
          <a:p>
            <a:pPr algn="ctr"/>
            <a:r>
              <a:rPr lang="en-GB" sz="3600" u="sng" dirty="0">
                <a:solidFill>
                  <a:prstClr val="black"/>
                </a:solidFill>
              </a:rPr>
              <a:t>Significant measures and </a:t>
            </a:r>
            <a:r>
              <a:rPr lang="en-GB" sz="3600" u="sng" dirty="0" smtClean="0">
                <a:solidFill>
                  <a:prstClr val="black"/>
                </a:solidFill>
              </a:rPr>
              <a:t>funding</a:t>
            </a:r>
          </a:p>
          <a:p>
            <a:pPr lvl="0">
              <a:spcBef>
                <a:spcPts val="0"/>
              </a:spcBef>
              <a:buBlip>
                <a:blip r:embed="rId3"/>
              </a:buBlip>
            </a:pPr>
            <a:endParaRPr lang="en-GB" sz="3200" dirty="0" smtClean="0">
              <a:solidFill>
                <a:prstClr val="black"/>
              </a:solidFill>
            </a:endParaRPr>
          </a:p>
          <a:p>
            <a:pPr lvl="0">
              <a:spcBef>
                <a:spcPts val="0"/>
              </a:spcBef>
              <a:buBlip>
                <a:blip r:embed="rId3"/>
              </a:buBlip>
            </a:pPr>
            <a:r>
              <a:rPr lang="en-GB" sz="3200" dirty="0" smtClean="0">
                <a:solidFill>
                  <a:prstClr val="black"/>
                </a:solidFill>
              </a:rPr>
              <a:t>Integration of Green Deal, ECO, </a:t>
            </a:r>
            <a:r>
              <a:rPr lang="en-GB" sz="3200" dirty="0" err="1" smtClean="0">
                <a:solidFill>
                  <a:prstClr val="black"/>
                </a:solidFill>
              </a:rPr>
              <a:t>FiTs</a:t>
            </a:r>
            <a:r>
              <a:rPr lang="en-GB" sz="3200" dirty="0" smtClean="0">
                <a:solidFill>
                  <a:prstClr val="black"/>
                </a:solidFill>
              </a:rPr>
              <a:t> and RHI</a:t>
            </a:r>
          </a:p>
          <a:p>
            <a:pPr lvl="0">
              <a:spcBef>
                <a:spcPts val="0"/>
              </a:spcBef>
              <a:buBlip>
                <a:blip r:embed="rId3"/>
              </a:buBlip>
            </a:pPr>
            <a:r>
              <a:rPr lang="en-GB" sz="3200" dirty="0" smtClean="0">
                <a:solidFill>
                  <a:prstClr val="black"/>
                </a:solidFill>
              </a:rPr>
              <a:t>Use of EPC data</a:t>
            </a:r>
          </a:p>
          <a:p>
            <a:pPr lvl="0">
              <a:spcBef>
                <a:spcPts val="0"/>
              </a:spcBef>
              <a:buBlip>
                <a:blip r:embed="rId3"/>
              </a:buBlip>
            </a:pPr>
            <a:r>
              <a:rPr lang="en-GB" sz="3200" dirty="0" smtClean="0">
                <a:solidFill>
                  <a:prstClr val="black"/>
                </a:solidFill>
              </a:rPr>
              <a:t>Measures can also be advice, education and promotion</a:t>
            </a:r>
          </a:p>
          <a:p>
            <a:pPr lvl="0">
              <a:spcBef>
                <a:spcPts val="0"/>
              </a:spcBef>
              <a:buBlip>
                <a:blip r:embed="rId3"/>
              </a:buBlip>
            </a:pPr>
            <a:r>
              <a:rPr lang="en-GB" sz="3200" dirty="0" smtClean="0">
                <a:solidFill>
                  <a:prstClr val="black"/>
                </a:solidFill>
              </a:rPr>
              <a:t>Identify key local partners</a:t>
            </a:r>
          </a:p>
          <a:p>
            <a:pPr lvl="0">
              <a:spcBef>
                <a:spcPts val="0"/>
              </a:spcBef>
              <a:buBlip>
                <a:blip r:embed="rId3"/>
              </a:buBlip>
            </a:pPr>
            <a:r>
              <a:rPr lang="en-GB" sz="3200" dirty="0" smtClean="0">
                <a:solidFill>
                  <a:prstClr val="black"/>
                </a:solidFill>
              </a:rPr>
              <a:t>Retrofit projects</a:t>
            </a:r>
            <a:endParaRPr lang="en-GB" sz="1600" dirty="0" smtClean="0"/>
          </a:p>
        </p:txBody>
      </p:sp>
    </p:spTree>
    <p:extLst>
      <p:ext uri="{BB962C8B-B14F-4D97-AF65-F5344CB8AC3E}">
        <p14:creationId xmlns:p14="http://schemas.microsoft.com/office/powerpoint/2010/main" val="1407181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GB" sz="3600" b="1" dirty="0" smtClean="0"/>
              <a:t>HECA report 3</a:t>
            </a:r>
            <a:endParaRPr lang="en-GB" sz="3600" b="1" dirty="0"/>
          </a:p>
        </p:txBody>
      </p:sp>
      <p:sp>
        <p:nvSpPr>
          <p:cNvPr id="3" name="Text Placeholder 2"/>
          <p:cNvSpPr>
            <a:spLocks noGrp="1"/>
          </p:cNvSpPr>
          <p:nvPr>
            <p:ph type="body" sz="quarter" idx="13"/>
          </p:nvPr>
        </p:nvSpPr>
        <p:spPr/>
        <p:txBody>
          <a:bodyPr/>
          <a:lstStyle/>
          <a:p>
            <a:pPr marL="0" indent="0" algn="ctr"/>
            <a:r>
              <a:rPr lang="en-GB" sz="3600" u="sng" dirty="0"/>
              <a:t>Area based approach </a:t>
            </a:r>
            <a:r>
              <a:rPr lang="en-GB" sz="3600" u="sng" dirty="0" smtClean="0"/>
              <a:t>and funding</a:t>
            </a:r>
            <a:endParaRPr lang="en-GB" sz="3600" u="sng" dirty="0"/>
          </a:p>
          <a:p>
            <a:pPr lvl="0">
              <a:spcBef>
                <a:spcPts val="0"/>
              </a:spcBef>
              <a:buBlip>
                <a:blip r:embed="rId3"/>
              </a:buBlip>
            </a:pPr>
            <a:endParaRPr lang="en-GB" sz="3200" dirty="0" smtClean="0">
              <a:solidFill>
                <a:prstClr val="black"/>
              </a:solidFill>
            </a:endParaRPr>
          </a:p>
          <a:p>
            <a:pPr lvl="0">
              <a:spcBef>
                <a:spcPts val="0"/>
              </a:spcBef>
              <a:buBlip>
                <a:blip r:embed="rId3"/>
              </a:buBlip>
            </a:pPr>
            <a:r>
              <a:rPr lang="en-GB" sz="3200" dirty="0" smtClean="0">
                <a:solidFill>
                  <a:prstClr val="black"/>
                </a:solidFill>
              </a:rPr>
              <a:t>Perceived added value of this approach</a:t>
            </a:r>
          </a:p>
          <a:p>
            <a:pPr lvl="0">
              <a:spcBef>
                <a:spcPts val="0"/>
              </a:spcBef>
              <a:buBlip>
                <a:blip r:embed="rId3"/>
              </a:buBlip>
            </a:pPr>
            <a:r>
              <a:rPr lang="en-GB" sz="3200" dirty="0" smtClean="0">
                <a:solidFill>
                  <a:prstClr val="black"/>
                </a:solidFill>
              </a:rPr>
              <a:t>Key links with social housing providers and the plans of other partners.</a:t>
            </a:r>
          </a:p>
          <a:p>
            <a:pPr lvl="0">
              <a:spcBef>
                <a:spcPts val="0"/>
              </a:spcBef>
              <a:buBlip>
                <a:blip r:embed="rId3"/>
              </a:buBlip>
            </a:pPr>
            <a:r>
              <a:rPr lang="en-GB" sz="3200" dirty="0" smtClean="0">
                <a:solidFill>
                  <a:prstClr val="black"/>
                </a:solidFill>
              </a:rPr>
              <a:t>Use of ECO carbon saving communities obligation and ECO  - Affordable Warmth funding for certain areas.</a:t>
            </a:r>
          </a:p>
          <a:p>
            <a:pPr lvl="0">
              <a:spcBef>
                <a:spcPts val="0"/>
              </a:spcBef>
              <a:buBlip>
                <a:blip r:embed="rId3"/>
              </a:buBlip>
            </a:pPr>
            <a:endParaRPr lang="en-GB" sz="2800" dirty="0"/>
          </a:p>
        </p:txBody>
      </p:sp>
    </p:spTree>
    <p:extLst>
      <p:ext uri="{BB962C8B-B14F-4D97-AF65-F5344CB8AC3E}">
        <p14:creationId xmlns:p14="http://schemas.microsoft.com/office/powerpoint/2010/main" val="2298745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HECA report 4</a:t>
            </a:r>
            <a:endParaRPr lang="en-GB" b="1" dirty="0"/>
          </a:p>
        </p:txBody>
      </p:sp>
      <p:sp>
        <p:nvSpPr>
          <p:cNvPr id="3" name="Text Placeholder 2"/>
          <p:cNvSpPr>
            <a:spLocks noGrp="1"/>
          </p:cNvSpPr>
          <p:nvPr>
            <p:ph type="body" sz="quarter" idx="13"/>
          </p:nvPr>
        </p:nvSpPr>
        <p:spPr/>
        <p:txBody>
          <a:bodyPr/>
          <a:lstStyle/>
          <a:p>
            <a:pPr algn="ctr"/>
            <a:r>
              <a:rPr lang="en-GB" sz="3600" dirty="0" smtClean="0"/>
              <a:t>Delivery and time frame</a:t>
            </a:r>
          </a:p>
          <a:p>
            <a:pPr lvl="0">
              <a:spcBef>
                <a:spcPts val="0"/>
              </a:spcBef>
              <a:buBlip>
                <a:blip r:embed="rId3"/>
              </a:buBlip>
            </a:pPr>
            <a:endParaRPr lang="en-GB" sz="3200" dirty="0" smtClean="0">
              <a:solidFill>
                <a:prstClr val="black"/>
              </a:solidFill>
            </a:endParaRPr>
          </a:p>
          <a:p>
            <a:pPr lvl="0">
              <a:spcBef>
                <a:spcPts val="0"/>
              </a:spcBef>
              <a:buBlip>
                <a:blip r:embed="rId3"/>
              </a:buBlip>
            </a:pPr>
            <a:r>
              <a:rPr lang="en-GB" sz="3200" dirty="0" smtClean="0">
                <a:solidFill>
                  <a:prstClr val="black"/>
                </a:solidFill>
              </a:rPr>
              <a:t>Consortium or single council report?</a:t>
            </a:r>
          </a:p>
          <a:p>
            <a:pPr lvl="0">
              <a:spcBef>
                <a:spcPts val="0"/>
              </a:spcBef>
              <a:buBlip>
                <a:blip r:embed="rId3"/>
              </a:buBlip>
            </a:pPr>
            <a:r>
              <a:rPr lang="en-GB" sz="3200" dirty="0" smtClean="0">
                <a:solidFill>
                  <a:prstClr val="black"/>
                </a:solidFill>
              </a:rPr>
              <a:t>Reports intended to be a:</a:t>
            </a:r>
          </a:p>
          <a:p>
            <a:pPr lvl="1">
              <a:spcBef>
                <a:spcPts val="0"/>
              </a:spcBef>
              <a:buFont typeface="Arial" pitchFamily="34" charset="0"/>
              <a:buChar char="•"/>
            </a:pPr>
            <a:r>
              <a:rPr lang="en-GB" sz="3200" dirty="0">
                <a:solidFill>
                  <a:prstClr val="black"/>
                </a:solidFill>
              </a:rPr>
              <a:t>c</a:t>
            </a:r>
            <a:r>
              <a:rPr lang="en-GB" sz="3200" dirty="0" smtClean="0">
                <a:solidFill>
                  <a:prstClr val="black"/>
                </a:solidFill>
              </a:rPr>
              <a:t>atalyst for joint action with multiple partners,</a:t>
            </a:r>
          </a:p>
          <a:p>
            <a:pPr lvl="1">
              <a:spcBef>
                <a:spcPts val="0"/>
              </a:spcBef>
              <a:buFont typeface="Arial" pitchFamily="34" charset="0"/>
              <a:buChar char="•"/>
            </a:pPr>
            <a:r>
              <a:rPr lang="en-GB" sz="3200" dirty="0">
                <a:solidFill>
                  <a:prstClr val="black"/>
                </a:solidFill>
              </a:rPr>
              <a:t>v</a:t>
            </a:r>
            <a:r>
              <a:rPr lang="en-GB" sz="3200" dirty="0" smtClean="0">
                <a:solidFill>
                  <a:prstClr val="black"/>
                </a:solidFill>
              </a:rPr>
              <a:t>ehicle to attract funding, and a</a:t>
            </a:r>
          </a:p>
          <a:p>
            <a:pPr lvl="1">
              <a:spcBef>
                <a:spcPts val="0"/>
              </a:spcBef>
              <a:buFont typeface="Arial" pitchFamily="34" charset="0"/>
              <a:buChar char="•"/>
            </a:pPr>
            <a:r>
              <a:rPr lang="en-GB" sz="3200" dirty="0">
                <a:solidFill>
                  <a:prstClr val="black"/>
                </a:solidFill>
              </a:rPr>
              <a:t>c</a:t>
            </a:r>
            <a:r>
              <a:rPr lang="en-GB" sz="3200" dirty="0" smtClean="0">
                <a:solidFill>
                  <a:prstClr val="black"/>
                </a:solidFill>
              </a:rPr>
              <a:t>ommunication tool. </a:t>
            </a:r>
          </a:p>
          <a:p>
            <a:pPr lvl="0">
              <a:spcBef>
                <a:spcPts val="0"/>
              </a:spcBef>
              <a:buBlip>
                <a:blip r:embed="rId3"/>
              </a:buBlip>
            </a:pPr>
            <a:r>
              <a:rPr lang="en-GB" sz="3200" dirty="0" smtClean="0">
                <a:solidFill>
                  <a:prstClr val="black"/>
                </a:solidFill>
              </a:rPr>
              <a:t>Reports should have a time frame.</a:t>
            </a:r>
          </a:p>
          <a:p>
            <a:pPr lvl="0">
              <a:spcBef>
                <a:spcPts val="0"/>
              </a:spcBef>
              <a:buBlip>
                <a:blip r:embed="rId3"/>
              </a:buBlip>
            </a:pPr>
            <a:endParaRPr lang="en-GB" sz="3200" dirty="0"/>
          </a:p>
        </p:txBody>
      </p:sp>
    </p:spTree>
    <p:extLst>
      <p:ext uri="{BB962C8B-B14F-4D97-AF65-F5344CB8AC3E}">
        <p14:creationId xmlns:p14="http://schemas.microsoft.com/office/powerpoint/2010/main" val="3278366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3026</TotalTime>
  <Words>831</Words>
  <Application>Microsoft Office PowerPoint</Application>
  <PresentationFormat>On-screen Show (4:3)</PresentationFormat>
  <Paragraphs>217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HECA is back what to do to make it work FOR YOU  Mark Saunders </vt:lpstr>
      <vt:lpstr>A bit about us</vt:lpstr>
      <vt:lpstr>What underpins HECA ?</vt:lpstr>
      <vt:lpstr>Local Authority obligations</vt:lpstr>
      <vt:lpstr>The HECA report</vt:lpstr>
      <vt:lpstr>HECA report 1</vt:lpstr>
      <vt:lpstr>HECA report 2</vt:lpstr>
      <vt:lpstr>HECA report 3</vt:lpstr>
      <vt:lpstr>HECA report 4</vt:lpstr>
      <vt:lpstr>Key points</vt:lpstr>
      <vt:lpstr>The downside</vt:lpstr>
      <vt:lpstr>USEA’s offer</vt:lpstr>
      <vt:lpstr>The shameless plug</vt:lpstr>
    </vt:vector>
  </TitlesOfParts>
  <Company>TVEC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Luscombe</dc:creator>
  <cp:lastModifiedBy>Mark</cp:lastModifiedBy>
  <cp:revision>268</cp:revision>
  <dcterms:created xsi:type="dcterms:W3CDTF">2008-09-12T08:39:43Z</dcterms:created>
  <dcterms:modified xsi:type="dcterms:W3CDTF">2012-09-20T07:14:14Z</dcterms:modified>
</cp:coreProperties>
</file>