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57" r:id="rId2"/>
    <p:sldId id="287" r:id="rId3"/>
    <p:sldId id="289" r:id="rId4"/>
    <p:sldId id="288" r:id="rId5"/>
    <p:sldId id="284" r:id="rId6"/>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AF2"/>
    <a:srgbClr val="556670"/>
    <a:srgbClr val="FF9900"/>
    <a:srgbClr val="B316F2"/>
    <a:srgbClr val="6047F3"/>
    <a:srgbClr val="F90F15"/>
    <a:srgbClr val="57E226"/>
    <a:srgbClr val="0A7D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0" autoAdjust="0"/>
    <p:restoredTop sz="96160" autoAdjust="0"/>
  </p:normalViewPr>
  <p:slideViewPr>
    <p:cSldViewPr>
      <p:cViewPr varScale="1">
        <p:scale>
          <a:sx n="77" d="100"/>
          <a:sy n="77" d="100"/>
        </p:scale>
        <p:origin x="-954" y="-90"/>
      </p:cViewPr>
      <p:guideLst>
        <p:guide orient="horz" pos="282"/>
        <p:guide orient="horz" pos="4156"/>
        <p:guide pos="295"/>
      </p:guideLst>
    </p:cSldViewPr>
  </p:slideViewPr>
  <p:notesTextViewPr>
    <p:cViewPr>
      <p:scale>
        <a:sx n="100" d="100"/>
        <a:sy n="100" d="100"/>
      </p:scale>
      <p:origin x="0" y="0"/>
    </p:cViewPr>
  </p:notesTextViewPr>
  <p:notesViewPr>
    <p:cSldViewPr>
      <p:cViewPr varScale="1">
        <p:scale>
          <a:sx n="49" d="100"/>
          <a:sy n="49" d="100"/>
        </p:scale>
        <p:origin x="-2658" y="-10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19865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19866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19866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03383A0D-D4EC-4DC0-A237-277796F5CCE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40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D2552198-70B8-47E3-B526-452BF671B7B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D0E1BDE7-CCCE-42B0-AEF2-74D3C731BCFD}" type="slidenum">
              <a:rPr lang="en-GB" smtClean="0">
                <a:cs typeface="Arial" charset="0"/>
              </a:rPr>
              <a:pPr/>
              <a:t>1</a:t>
            </a:fld>
            <a:endParaRPr lang="en-GB" smtClean="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8" descr="Big-Ribbon-powerpoint.jpg"/>
          <p:cNvPicPr>
            <a:picLocks noChangeAspect="1"/>
          </p:cNvPicPr>
          <p:nvPr userDrawn="1"/>
        </p:nvPicPr>
        <p:blipFill>
          <a:blip r:embed="rId2"/>
          <a:srcRect/>
          <a:stretch>
            <a:fillRect/>
          </a:stretch>
        </p:blipFill>
        <p:spPr bwMode="auto">
          <a:xfrm>
            <a:off x="0" y="0"/>
            <a:ext cx="8429625" cy="6375400"/>
          </a:xfrm>
          <a:prstGeom prst="rect">
            <a:avLst/>
          </a:prstGeom>
          <a:noFill/>
          <a:ln w="9525">
            <a:noFill/>
            <a:miter lim="800000"/>
            <a:headEnd/>
            <a:tailEnd/>
          </a:ln>
        </p:spPr>
      </p:pic>
      <p:sp>
        <p:nvSpPr>
          <p:cNvPr id="4" name="Rectangle 5"/>
          <p:cNvSpPr txBox="1">
            <a:spLocks noChangeArrowheads="1"/>
          </p:cNvSpPr>
          <p:nvPr userDrawn="1"/>
        </p:nvSpPr>
        <p:spPr bwMode="auto">
          <a:xfrm>
            <a:off x="500063" y="6477000"/>
            <a:ext cx="5038725" cy="125413"/>
          </a:xfrm>
          <a:prstGeom prst="rect">
            <a:avLst/>
          </a:prstGeom>
          <a:noFill/>
          <a:ln w="9525">
            <a:noFill/>
            <a:miter lim="800000"/>
            <a:headEnd/>
            <a:tailEnd/>
          </a:ln>
          <a:effectLst/>
        </p:spPr>
        <p:txBody>
          <a:bodyPr lIns="0" tIns="0" rIns="0" bIns="0"/>
          <a:lstStyle>
            <a:lvl1pPr>
              <a:defRPr/>
            </a:lvl1pPr>
          </a:lstStyle>
          <a:p>
            <a:pPr>
              <a:defRPr/>
            </a:pPr>
            <a:r>
              <a:rPr lang="en-US" sz="700" dirty="0" smtClean="0">
                <a:solidFill>
                  <a:srgbClr val="00305C"/>
                </a:solidFill>
                <a:cs typeface="+mn-cs"/>
              </a:rPr>
              <a:t>©</a:t>
            </a:r>
            <a:r>
              <a:rPr lang="en-GB" sz="700" dirty="0" smtClean="0">
                <a:solidFill>
                  <a:srgbClr val="00305C"/>
                </a:solidFill>
                <a:cs typeface="+mn-cs"/>
              </a:rPr>
              <a:t> British Gas Trading Limited 2011   </a:t>
            </a:r>
            <a:endParaRPr lang="en-GB" sz="700" dirty="0">
              <a:solidFill>
                <a:srgbClr val="00305C"/>
              </a:solidFill>
              <a:cs typeface="+mn-cs"/>
            </a:endParaRPr>
          </a:p>
        </p:txBody>
      </p:sp>
      <p:sp>
        <p:nvSpPr>
          <p:cNvPr id="5" name="Rectangle 4"/>
          <p:cNvSpPr/>
          <p:nvPr userDrawn="1"/>
        </p:nvSpPr>
        <p:spPr bwMode="auto">
          <a:xfrm>
            <a:off x="0" y="0"/>
            <a:ext cx="9144000" cy="6858000"/>
          </a:xfrm>
          <a:prstGeom prst="rect">
            <a:avLst/>
          </a:prstGeom>
          <a:noFill/>
          <a:ln w="9525" cap="flat" cmpd="sng" algn="ctr">
            <a:solidFill>
              <a:schemeClr val="bg1">
                <a:lumMod val="85000"/>
              </a:schemeClr>
            </a:solidFill>
            <a:prstDash val="solid"/>
            <a:round/>
            <a:headEnd type="none" w="med" len="med"/>
            <a:tailEnd type="none" w="med" len="med"/>
          </a:ln>
          <a:effectLst/>
        </p:spPr>
        <p:txBody>
          <a:bodyPr/>
          <a:lstStyle/>
          <a:p>
            <a:pPr>
              <a:defRPr/>
            </a:pPr>
            <a:endParaRPr lang="en-GB">
              <a:cs typeface="+mn-cs"/>
            </a:endParaRPr>
          </a:p>
        </p:txBody>
      </p:sp>
      <p:pic>
        <p:nvPicPr>
          <p:cNvPr id="6" name="Picture 2" descr="\\uk.centricaplc.com.\dfsdata\Central IC\Brand guidelines 2011\Prince\128A - Prince\Powerpoint Template\FINAL\GPTW-Best-workplaces-2011-UK-CMYK.jpg"/>
          <p:cNvPicPr>
            <a:picLocks noChangeAspect="1" noChangeArrowheads="1"/>
          </p:cNvPicPr>
          <p:nvPr userDrawn="1"/>
        </p:nvPicPr>
        <p:blipFill>
          <a:blip r:embed="rId3"/>
          <a:srcRect/>
          <a:stretch>
            <a:fillRect/>
          </a:stretch>
        </p:blipFill>
        <p:spPr bwMode="auto">
          <a:xfrm>
            <a:off x="5492750" y="6294438"/>
            <a:ext cx="714375" cy="401637"/>
          </a:xfrm>
          <a:prstGeom prst="rect">
            <a:avLst/>
          </a:prstGeom>
          <a:noFill/>
          <a:ln w="9525">
            <a:noFill/>
            <a:miter lim="800000"/>
            <a:headEnd/>
            <a:tailEnd/>
          </a:ln>
        </p:spPr>
      </p:pic>
      <p:pic>
        <p:nvPicPr>
          <p:cNvPr id="7" name="Picture 13" descr="BEST-BIG-COMPANY-2011-LOGO-RGB-300x319.jpg"/>
          <p:cNvPicPr>
            <a:picLocks noChangeAspect="1"/>
          </p:cNvPicPr>
          <p:nvPr userDrawn="1"/>
        </p:nvPicPr>
        <p:blipFill>
          <a:blip r:embed="rId4"/>
          <a:srcRect/>
          <a:stretch>
            <a:fillRect/>
          </a:stretch>
        </p:blipFill>
        <p:spPr bwMode="auto">
          <a:xfrm>
            <a:off x="5064125" y="6286500"/>
            <a:ext cx="363538" cy="385763"/>
          </a:xfrm>
          <a:prstGeom prst="rect">
            <a:avLst/>
          </a:prstGeom>
          <a:noFill/>
          <a:ln w="9525">
            <a:noFill/>
            <a:miter lim="800000"/>
            <a:headEnd/>
            <a:tailEnd/>
          </a:ln>
        </p:spPr>
      </p:pic>
      <p:pic>
        <p:nvPicPr>
          <p:cNvPr id="8" name="Picture 4" descr="H:\Central IC\123A - Prince\New British Gas Logo Graphics\BG_Logo_18.png"/>
          <p:cNvPicPr>
            <a:picLocks noChangeAspect="1" noChangeArrowheads="1"/>
          </p:cNvPicPr>
          <p:nvPr userDrawn="1"/>
        </p:nvPicPr>
        <p:blipFill>
          <a:blip r:embed="rId5"/>
          <a:srcRect/>
          <a:stretch>
            <a:fillRect/>
          </a:stretch>
        </p:blipFill>
        <p:spPr bwMode="auto">
          <a:xfrm>
            <a:off x="7215188" y="5965825"/>
            <a:ext cx="1428750" cy="749300"/>
          </a:xfrm>
          <a:prstGeom prst="rect">
            <a:avLst/>
          </a:prstGeom>
          <a:noFill/>
          <a:ln w="9525">
            <a:noFill/>
            <a:miter lim="800000"/>
            <a:headEnd/>
            <a:tailEnd/>
          </a:ln>
        </p:spPr>
      </p:pic>
      <p:sp>
        <p:nvSpPr>
          <p:cNvPr id="6147" name="Rectangle 3"/>
          <p:cNvSpPr>
            <a:spLocks noGrp="1" noChangeArrowheads="1"/>
          </p:cNvSpPr>
          <p:nvPr>
            <p:ph type="ctrTitle"/>
          </p:nvPr>
        </p:nvSpPr>
        <p:spPr>
          <a:xfrm>
            <a:off x="428596" y="2071678"/>
            <a:ext cx="4057649" cy="2643206"/>
          </a:xfrm>
        </p:spPr>
        <p:txBody>
          <a:bodyPr/>
          <a:lstStyle>
            <a:lvl1pPr>
              <a:lnSpc>
                <a:spcPct val="100000"/>
              </a:lnSpc>
              <a:defRPr sz="3000" baseline="0">
                <a:solidFill>
                  <a:srgbClr val="2E434E"/>
                </a:solidFill>
              </a:defRPr>
            </a:lvl1pPr>
          </a:lstStyle>
          <a:p>
            <a:r>
              <a:rPr lang="en-US" dirty="0" smtClean="0"/>
              <a:t>Click to edit Master 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lvl5pPr>
              <a:defRPr>
                <a:solidFill>
                  <a:srgbClr val="00BAF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6"/>
          <p:cNvSpPr>
            <a:spLocks noGrp="1" noChangeArrowheads="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F3A03D20-0C8F-49DA-8E79-1EC8C52C1B2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403225"/>
            <a:ext cx="2074863" cy="54149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03225"/>
            <a:ext cx="6076950" cy="5414963"/>
          </a:xfrm>
        </p:spPr>
        <p:txBody>
          <a:bodyPr vert="eaVert"/>
          <a:lstStyle>
            <a:lvl5pPr>
              <a:defRPr>
                <a:solidFill>
                  <a:srgbClr val="00BAF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03225"/>
            <a:ext cx="8304213" cy="935038"/>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46213"/>
            <a:ext cx="4075113" cy="4371975"/>
          </a:xfrm>
        </p:spPr>
        <p:txBody>
          <a:bodyPr/>
          <a:lstStyle>
            <a:lvl5pPr>
              <a:defRPr>
                <a:solidFill>
                  <a:srgbClr val="00BAF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684713" y="1446213"/>
            <a:ext cx="4076700" cy="4371975"/>
          </a:xfrm>
        </p:spPr>
        <p:txBody>
          <a:bodyPr/>
          <a:lstStyle>
            <a:lvl5pPr>
              <a:defRPr>
                <a:solidFill>
                  <a:srgbClr val="00BAF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03225"/>
            <a:ext cx="8304213" cy="935038"/>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57200" y="1446213"/>
            <a:ext cx="8304213" cy="4371975"/>
          </a:xfrm>
        </p:spPr>
        <p:txBody>
          <a:bodyPr/>
          <a:lstStyle/>
          <a:p>
            <a:pPr lvl="0"/>
            <a:endParaRPr lang="en-GB" noProof="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03225"/>
            <a:ext cx="8304213" cy="93503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46213"/>
            <a:ext cx="8304213" cy="4371975"/>
          </a:xfrm>
        </p:spPr>
        <p:txBody>
          <a:bodyPr/>
          <a:lstStyle/>
          <a:p>
            <a:pPr lvl="0"/>
            <a:endParaRPr lang="en-GB"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3225"/>
            <a:ext cx="8304213" cy="935038"/>
          </a:xfrm>
        </p:spPr>
        <p:txBody>
          <a:bodyPr/>
          <a:lstStyle/>
          <a:p>
            <a:r>
              <a:rPr lang="en-US" smtClean="0"/>
              <a:t>Click to edit Master title style</a:t>
            </a:r>
            <a:endParaRPr lang="en-GB"/>
          </a:p>
        </p:txBody>
      </p:sp>
      <p:sp>
        <p:nvSpPr>
          <p:cNvPr id="3" name="Content Placeholder 2"/>
          <p:cNvSpPr>
            <a:spLocks noGrp="1"/>
          </p:cNvSpPr>
          <p:nvPr>
            <p:ph idx="1"/>
          </p:nvPr>
        </p:nvSpPr>
        <p:spPr>
          <a:xfrm>
            <a:off x="457200" y="1446213"/>
            <a:ext cx="8304213" cy="448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D19B323B-6627-4C77-BC6F-5DBA2CDAF1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5pPr>
              <a:defRPr>
                <a:solidFill>
                  <a:srgbClr val="00BAF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6"/>
          <p:cNvSpPr>
            <a:spLocks noGrp="1" noChangeArrowheads="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D83692A0-8EBF-4D4B-8787-DDA8F88303A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7C4AA7C5-DD64-488A-9298-FC7D353B039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46213"/>
            <a:ext cx="4075113" cy="4371975"/>
          </a:xfrm>
        </p:spPr>
        <p:txBody>
          <a:bodyPr/>
          <a:lstStyle>
            <a:lvl1pPr>
              <a:defRPr sz="2800"/>
            </a:lvl1pPr>
            <a:lvl2pPr>
              <a:defRPr sz="2400"/>
            </a:lvl2pPr>
            <a:lvl3pPr>
              <a:defRPr sz="2000"/>
            </a:lvl3pPr>
            <a:lvl4pPr>
              <a:defRPr sz="1800"/>
            </a:lvl4pPr>
            <a:lvl5pPr>
              <a:defRPr sz="1800">
                <a:solidFill>
                  <a:srgbClr val="00BAF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84713" y="1446213"/>
            <a:ext cx="4076700" cy="4371975"/>
          </a:xfrm>
        </p:spPr>
        <p:txBody>
          <a:bodyPr/>
          <a:lstStyle>
            <a:lvl1pPr>
              <a:defRPr sz="2800"/>
            </a:lvl1pPr>
            <a:lvl2pPr>
              <a:defRPr sz="2400"/>
            </a:lvl2pPr>
            <a:lvl3pPr>
              <a:defRPr sz="2000"/>
            </a:lvl3pPr>
            <a:lvl4pPr>
              <a:defRPr sz="1800"/>
            </a:lvl4pPr>
            <a:lvl5pPr>
              <a:defRPr sz="1800">
                <a:solidFill>
                  <a:srgbClr val="00BAF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6"/>
          <p:cNvSpPr>
            <a:spLocks noGrp="1" noChangeArrowheads="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34E3DEDF-C432-48C4-B692-E82BF53DA5C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solidFill>
                  <a:srgbClr val="00BAF2"/>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solidFill>
                  <a:srgbClr val="00BAF2"/>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noChangeArrowheads="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58707FD5-A8D4-4C82-B8B2-7593C1B5E1A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9F7D7F8E-7801-4E3B-A1C5-FBB2A5773CD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08CFC95C-77C9-4B5C-87AE-50F76E3183D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solidFill>
                  <a:srgbClr val="00BAF2"/>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E4501C4C-FA11-409A-B8A8-27B957185DE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500063" y="6643688"/>
            <a:ext cx="468312" cy="125412"/>
          </a:xfrm>
          <a:prstGeom prst="rect">
            <a:avLst/>
          </a:prstGeom>
        </p:spPr>
        <p:txBody>
          <a:bodyPr/>
          <a:lstStyle>
            <a:lvl1pPr>
              <a:defRPr>
                <a:latin typeface="Arial" pitchFamily="34" charset="0"/>
                <a:cs typeface="+mn-cs"/>
              </a:defRPr>
            </a:lvl1pPr>
          </a:lstStyle>
          <a:p>
            <a:pPr>
              <a:defRPr/>
            </a:pPr>
            <a:r>
              <a:rPr lang="en-GB"/>
              <a:t>Slide </a:t>
            </a:r>
            <a:fld id="{D84FA933-ACD5-44FC-9FCF-5CED0215BD7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AutoShape 17"/>
          <p:cNvSpPr>
            <a:spLocks noChangeArrowheads="1"/>
          </p:cNvSpPr>
          <p:nvPr/>
        </p:nvSpPr>
        <p:spPr bwMode="ltGray">
          <a:xfrm>
            <a:off x="179388" y="234950"/>
            <a:ext cx="8747125" cy="1125538"/>
          </a:xfrm>
          <a:prstGeom prst="roundRect">
            <a:avLst>
              <a:gd name="adj" fmla="val 8915"/>
            </a:avLst>
          </a:prstGeom>
          <a:solidFill>
            <a:srgbClr val="00BAF2"/>
          </a:solidFill>
          <a:ln w="9525">
            <a:noFill/>
            <a:round/>
            <a:headEnd/>
            <a:tailEnd/>
          </a:ln>
          <a:effectLst/>
        </p:spPr>
        <p:txBody>
          <a:bodyPr wrap="none" anchor="ctr"/>
          <a:lstStyle/>
          <a:p>
            <a:pPr>
              <a:defRPr/>
            </a:pPr>
            <a:endParaRPr lang="en-GB" dirty="0">
              <a:solidFill>
                <a:srgbClr val="00B9F2"/>
              </a:solidFill>
              <a:cs typeface="+mn-cs"/>
            </a:endParaRPr>
          </a:p>
        </p:txBody>
      </p:sp>
      <p:sp>
        <p:nvSpPr>
          <p:cNvPr id="1027" name="Rectangle 2"/>
          <p:cNvSpPr>
            <a:spLocks noGrp="1" noChangeArrowheads="1"/>
          </p:cNvSpPr>
          <p:nvPr>
            <p:ph type="title"/>
          </p:nvPr>
        </p:nvSpPr>
        <p:spPr bwMode="auto">
          <a:xfrm>
            <a:off x="457200" y="403225"/>
            <a:ext cx="8304213" cy="9350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446213"/>
            <a:ext cx="8304213" cy="44831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7" name="Rectangle 16"/>
          <p:cNvSpPr/>
          <p:nvPr userDrawn="1"/>
        </p:nvSpPr>
        <p:spPr bwMode="auto">
          <a:xfrm>
            <a:off x="0" y="0"/>
            <a:ext cx="9144000" cy="6858000"/>
          </a:xfrm>
          <a:prstGeom prst="rect">
            <a:avLst/>
          </a:prstGeom>
          <a:noFill/>
          <a:ln w="9525" cap="flat" cmpd="sng" algn="ctr">
            <a:solidFill>
              <a:schemeClr val="bg1">
                <a:lumMod val="85000"/>
              </a:schemeClr>
            </a:solidFill>
            <a:prstDash val="solid"/>
            <a:round/>
            <a:headEnd type="none" w="med" len="med"/>
            <a:tailEnd type="none" w="med" len="med"/>
          </a:ln>
          <a:effectLst/>
        </p:spPr>
        <p:txBody>
          <a:bodyPr/>
          <a:lstStyle/>
          <a:p>
            <a:pPr>
              <a:defRPr/>
            </a:pPr>
            <a:endParaRPr lang="en-GB">
              <a:cs typeface="+mn-cs"/>
            </a:endParaRPr>
          </a:p>
        </p:txBody>
      </p:sp>
      <p:pic>
        <p:nvPicPr>
          <p:cNvPr id="1030" name="Picture 4" descr="H:\Central IC\123A - Prince\New British Gas Logo Graphics\BG_Logo_18.png"/>
          <p:cNvPicPr>
            <a:picLocks noChangeAspect="1" noChangeArrowheads="1"/>
          </p:cNvPicPr>
          <p:nvPr userDrawn="1"/>
        </p:nvPicPr>
        <p:blipFill>
          <a:blip r:embed="rId17"/>
          <a:srcRect/>
          <a:stretch>
            <a:fillRect/>
          </a:stretch>
        </p:blipFill>
        <p:spPr bwMode="auto">
          <a:xfrm>
            <a:off x="7489825" y="6072188"/>
            <a:ext cx="1225550" cy="6429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63" r:id="rId11"/>
    <p:sldLayoutId id="2147483662" r:id="rId12"/>
    <p:sldLayoutId id="2147483661" r:id="rId13"/>
    <p:sldLayoutId id="2147483660" r:id="rId14"/>
    <p:sldLayoutId id="2147483674" r:id="rId15"/>
  </p:sldLayoutIdLst>
  <p:hf hdr="0"/>
  <p:txStyles>
    <p:titleStyle>
      <a:lvl1pPr algn="l" rtl="0" eaLnBrk="0" fontAlgn="base" hangingPunct="0">
        <a:lnSpc>
          <a:spcPct val="95000"/>
        </a:lnSpc>
        <a:spcBef>
          <a:spcPct val="0"/>
        </a:spcBef>
        <a:spcAft>
          <a:spcPct val="0"/>
        </a:spcAft>
        <a:defRPr sz="2800" b="1">
          <a:solidFill>
            <a:srgbClr val="FFFFFF"/>
          </a:solidFill>
          <a:latin typeface="+mj-lt"/>
          <a:ea typeface="+mj-ea"/>
          <a:cs typeface="+mj-cs"/>
        </a:defRPr>
      </a:lvl1pPr>
      <a:lvl2pPr algn="l" rtl="0" eaLnBrk="0" fontAlgn="base" hangingPunct="0">
        <a:lnSpc>
          <a:spcPct val="95000"/>
        </a:lnSpc>
        <a:spcBef>
          <a:spcPct val="0"/>
        </a:spcBef>
        <a:spcAft>
          <a:spcPct val="0"/>
        </a:spcAft>
        <a:defRPr sz="2800" b="1">
          <a:solidFill>
            <a:srgbClr val="FFFFFF"/>
          </a:solidFill>
          <a:latin typeface="Arial" charset="0"/>
        </a:defRPr>
      </a:lvl2pPr>
      <a:lvl3pPr algn="l" rtl="0" eaLnBrk="0" fontAlgn="base" hangingPunct="0">
        <a:lnSpc>
          <a:spcPct val="95000"/>
        </a:lnSpc>
        <a:spcBef>
          <a:spcPct val="0"/>
        </a:spcBef>
        <a:spcAft>
          <a:spcPct val="0"/>
        </a:spcAft>
        <a:defRPr sz="2800" b="1">
          <a:solidFill>
            <a:srgbClr val="FFFFFF"/>
          </a:solidFill>
          <a:latin typeface="Arial" charset="0"/>
        </a:defRPr>
      </a:lvl3pPr>
      <a:lvl4pPr algn="l" rtl="0" eaLnBrk="0" fontAlgn="base" hangingPunct="0">
        <a:lnSpc>
          <a:spcPct val="95000"/>
        </a:lnSpc>
        <a:spcBef>
          <a:spcPct val="0"/>
        </a:spcBef>
        <a:spcAft>
          <a:spcPct val="0"/>
        </a:spcAft>
        <a:defRPr sz="2800" b="1">
          <a:solidFill>
            <a:srgbClr val="FFFFFF"/>
          </a:solidFill>
          <a:latin typeface="Arial" charset="0"/>
        </a:defRPr>
      </a:lvl4pPr>
      <a:lvl5pPr algn="l" rtl="0" eaLnBrk="0" fontAlgn="base" hangingPunct="0">
        <a:lnSpc>
          <a:spcPct val="95000"/>
        </a:lnSpc>
        <a:spcBef>
          <a:spcPct val="0"/>
        </a:spcBef>
        <a:spcAft>
          <a:spcPct val="0"/>
        </a:spcAft>
        <a:defRPr sz="2800" b="1">
          <a:solidFill>
            <a:srgbClr val="FFFFFF"/>
          </a:solidFill>
          <a:latin typeface="Arial" charset="0"/>
        </a:defRPr>
      </a:lvl5pPr>
      <a:lvl6pPr marL="457200" algn="l" rtl="0" fontAlgn="base">
        <a:lnSpc>
          <a:spcPct val="95000"/>
        </a:lnSpc>
        <a:spcBef>
          <a:spcPct val="0"/>
        </a:spcBef>
        <a:spcAft>
          <a:spcPct val="0"/>
        </a:spcAft>
        <a:defRPr sz="2800" b="1">
          <a:solidFill>
            <a:srgbClr val="FFFFFF"/>
          </a:solidFill>
          <a:latin typeface="Arial" charset="0"/>
        </a:defRPr>
      </a:lvl6pPr>
      <a:lvl7pPr marL="914400" algn="l" rtl="0" fontAlgn="base">
        <a:lnSpc>
          <a:spcPct val="95000"/>
        </a:lnSpc>
        <a:spcBef>
          <a:spcPct val="0"/>
        </a:spcBef>
        <a:spcAft>
          <a:spcPct val="0"/>
        </a:spcAft>
        <a:defRPr sz="2800" b="1">
          <a:solidFill>
            <a:srgbClr val="FFFFFF"/>
          </a:solidFill>
          <a:latin typeface="Arial" charset="0"/>
        </a:defRPr>
      </a:lvl7pPr>
      <a:lvl8pPr marL="1371600" algn="l" rtl="0" fontAlgn="base">
        <a:lnSpc>
          <a:spcPct val="95000"/>
        </a:lnSpc>
        <a:spcBef>
          <a:spcPct val="0"/>
        </a:spcBef>
        <a:spcAft>
          <a:spcPct val="0"/>
        </a:spcAft>
        <a:defRPr sz="2800" b="1">
          <a:solidFill>
            <a:srgbClr val="FFFFFF"/>
          </a:solidFill>
          <a:latin typeface="Arial" charset="0"/>
        </a:defRPr>
      </a:lvl8pPr>
      <a:lvl9pPr marL="1828800" algn="l" rtl="0" fontAlgn="base">
        <a:lnSpc>
          <a:spcPct val="95000"/>
        </a:lnSpc>
        <a:spcBef>
          <a:spcPct val="0"/>
        </a:spcBef>
        <a:spcAft>
          <a:spcPct val="0"/>
        </a:spcAft>
        <a:defRPr sz="2800" b="1">
          <a:solidFill>
            <a:srgbClr val="FFFFFF"/>
          </a:solidFill>
          <a:latin typeface="Arial" charset="0"/>
        </a:defRPr>
      </a:lvl9pPr>
    </p:titleStyle>
    <p:bodyStyle>
      <a:lvl1pPr marL="342900" indent="-342900" algn="l" rtl="0" eaLnBrk="0" fontAlgn="base" hangingPunct="0">
        <a:lnSpc>
          <a:spcPct val="111000"/>
        </a:lnSpc>
        <a:spcBef>
          <a:spcPct val="30000"/>
        </a:spcBef>
        <a:spcAft>
          <a:spcPct val="0"/>
        </a:spcAft>
        <a:buChar char="•"/>
        <a:defRPr sz="3200">
          <a:solidFill>
            <a:srgbClr val="2F444E"/>
          </a:solidFill>
          <a:latin typeface="+mn-lt"/>
          <a:ea typeface="+mn-ea"/>
          <a:cs typeface="+mn-cs"/>
        </a:defRPr>
      </a:lvl1pPr>
      <a:lvl2pPr marL="177800" indent="-176213" algn="l" rtl="0" eaLnBrk="0" fontAlgn="base" hangingPunct="0">
        <a:lnSpc>
          <a:spcPct val="111000"/>
        </a:lnSpc>
        <a:spcBef>
          <a:spcPct val="30000"/>
        </a:spcBef>
        <a:spcAft>
          <a:spcPct val="0"/>
        </a:spcAft>
        <a:buChar char="•"/>
        <a:defRPr sz="2800">
          <a:solidFill>
            <a:srgbClr val="545B60"/>
          </a:solidFill>
          <a:latin typeface="+mn-lt"/>
        </a:defRPr>
      </a:lvl2pPr>
      <a:lvl3pPr marL="392113" indent="-212725" algn="l" rtl="0" eaLnBrk="0" fontAlgn="base" hangingPunct="0">
        <a:lnSpc>
          <a:spcPct val="104000"/>
        </a:lnSpc>
        <a:spcBef>
          <a:spcPct val="30000"/>
        </a:spcBef>
        <a:spcAft>
          <a:spcPct val="0"/>
        </a:spcAft>
        <a:buFont typeface="Arial" charset="0"/>
        <a:buChar char="–"/>
        <a:defRPr sz="1600">
          <a:solidFill>
            <a:srgbClr val="00BAF2"/>
          </a:solidFill>
          <a:latin typeface="+mn-lt"/>
        </a:defRPr>
      </a:lvl3pPr>
      <a:lvl4pPr marL="560388" indent="-166688" algn="l" rtl="0" eaLnBrk="0" fontAlgn="base" hangingPunct="0">
        <a:spcBef>
          <a:spcPct val="30000"/>
        </a:spcBef>
        <a:spcAft>
          <a:spcPct val="0"/>
        </a:spcAft>
        <a:buChar char="•"/>
        <a:defRPr sz="1500">
          <a:solidFill>
            <a:srgbClr val="00BAF2"/>
          </a:solidFill>
          <a:latin typeface="+mn-lt"/>
        </a:defRPr>
      </a:lvl4pPr>
      <a:lvl5pPr marL="755650" indent="-193675" algn="l" rtl="0" eaLnBrk="0" fontAlgn="base" hangingPunct="0">
        <a:lnSpc>
          <a:spcPct val="101000"/>
        </a:lnSpc>
        <a:spcBef>
          <a:spcPct val="30000"/>
        </a:spcBef>
        <a:spcAft>
          <a:spcPct val="0"/>
        </a:spcAft>
        <a:buFont typeface="Arial" charset="0"/>
        <a:buChar char="–"/>
        <a:defRPr sz="1400">
          <a:solidFill>
            <a:srgbClr val="46A941"/>
          </a:solidFill>
          <a:latin typeface="+mn-lt"/>
        </a:defRPr>
      </a:lvl5pPr>
      <a:lvl6pPr marL="1212850" indent="-193675" algn="l" rtl="0" fontAlgn="base">
        <a:lnSpc>
          <a:spcPct val="101000"/>
        </a:lnSpc>
        <a:spcBef>
          <a:spcPct val="30000"/>
        </a:spcBef>
        <a:spcAft>
          <a:spcPct val="0"/>
        </a:spcAft>
        <a:buFont typeface="Arial" charset="0"/>
        <a:buChar char="–"/>
        <a:defRPr sz="1400">
          <a:solidFill>
            <a:srgbClr val="00305C"/>
          </a:solidFill>
          <a:latin typeface="+mn-lt"/>
        </a:defRPr>
      </a:lvl6pPr>
      <a:lvl7pPr marL="1670050" indent="-193675" algn="l" rtl="0" fontAlgn="base">
        <a:lnSpc>
          <a:spcPct val="101000"/>
        </a:lnSpc>
        <a:spcBef>
          <a:spcPct val="30000"/>
        </a:spcBef>
        <a:spcAft>
          <a:spcPct val="0"/>
        </a:spcAft>
        <a:buFont typeface="Arial" charset="0"/>
        <a:buChar char="–"/>
        <a:defRPr sz="1400">
          <a:solidFill>
            <a:srgbClr val="00305C"/>
          </a:solidFill>
          <a:latin typeface="+mn-lt"/>
        </a:defRPr>
      </a:lvl7pPr>
      <a:lvl8pPr marL="2127250" indent="-193675" algn="l" rtl="0" fontAlgn="base">
        <a:lnSpc>
          <a:spcPct val="101000"/>
        </a:lnSpc>
        <a:spcBef>
          <a:spcPct val="30000"/>
        </a:spcBef>
        <a:spcAft>
          <a:spcPct val="0"/>
        </a:spcAft>
        <a:buFont typeface="Arial" charset="0"/>
        <a:buChar char="–"/>
        <a:defRPr sz="1400">
          <a:solidFill>
            <a:srgbClr val="00305C"/>
          </a:solidFill>
          <a:latin typeface="+mn-lt"/>
        </a:defRPr>
      </a:lvl8pPr>
      <a:lvl9pPr marL="2584450" indent="-193675" algn="l" rtl="0" fontAlgn="base">
        <a:lnSpc>
          <a:spcPct val="101000"/>
        </a:lnSpc>
        <a:spcBef>
          <a:spcPct val="30000"/>
        </a:spcBef>
        <a:spcAft>
          <a:spcPct val="0"/>
        </a:spcAft>
        <a:buFont typeface="Arial" charset="0"/>
        <a:buChar char="–"/>
        <a:defRPr sz="1400">
          <a:solidFill>
            <a:srgbClr val="0030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ctrTitle"/>
          </p:nvPr>
        </p:nvSpPr>
        <p:spPr>
          <a:xfrm>
            <a:off x="428625" y="2071688"/>
            <a:ext cx="5295900" cy="1571625"/>
          </a:xfrm>
        </p:spPr>
        <p:txBody>
          <a:bodyPr/>
          <a:lstStyle/>
          <a:p>
            <a:pPr eaLnBrk="1" hangingPunct="1"/>
            <a:r>
              <a:rPr lang="en-GB" smtClean="0"/>
              <a:t>British Gas - ECO Update </a:t>
            </a:r>
            <a:br>
              <a:rPr lang="en-GB" smtClean="0"/>
            </a:br>
            <a:r>
              <a:rPr lang="en-GB" smtClean="0"/>
              <a:t>South East CAN</a:t>
            </a:r>
          </a:p>
        </p:txBody>
      </p:sp>
      <p:sp>
        <p:nvSpPr>
          <p:cNvPr id="19458" name="Subtitle 3"/>
          <p:cNvSpPr>
            <a:spLocks noGrp="1"/>
          </p:cNvSpPr>
          <p:nvPr>
            <p:ph type="subTitle" idx="4294967295"/>
          </p:nvPr>
        </p:nvSpPr>
        <p:spPr>
          <a:xfrm>
            <a:off x="6170613" y="4786313"/>
            <a:ext cx="2830512" cy="642937"/>
          </a:xfrm>
        </p:spPr>
        <p:txBody>
          <a:bodyPr/>
          <a:lstStyle/>
          <a:p>
            <a:pPr>
              <a:lnSpc>
                <a:spcPct val="110000"/>
              </a:lnSpc>
              <a:buFontTx/>
              <a:buNone/>
            </a:pPr>
            <a:r>
              <a:rPr lang="en-GB" sz="2800" smtClean="0"/>
              <a:t>Kelly Greer</a:t>
            </a:r>
          </a:p>
          <a:p>
            <a:pPr>
              <a:lnSpc>
                <a:spcPct val="110000"/>
              </a:lnSpc>
              <a:buFontTx/>
              <a:buNone/>
            </a:pPr>
            <a:r>
              <a:rPr lang="en-GB" sz="2000" i="1" smtClean="0"/>
              <a:t>5</a:t>
            </a:r>
            <a:r>
              <a:rPr lang="en-GB" sz="2000" i="1" baseline="30000" smtClean="0"/>
              <a:t>th</a:t>
            </a:r>
            <a:r>
              <a:rPr lang="en-GB" sz="2000" i="1" smtClean="0"/>
              <a:t> September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6"/>
          <p:cNvSpPr>
            <a:spLocks noChangeArrowheads="1"/>
          </p:cNvSpPr>
          <p:nvPr/>
        </p:nvSpPr>
        <p:spPr bwMode="auto">
          <a:xfrm>
            <a:off x="468313" y="6429375"/>
            <a:ext cx="1603375" cy="168275"/>
          </a:xfrm>
          <a:prstGeom prst="rect">
            <a:avLst/>
          </a:prstGeom>
          <a:solidFill>
            <a:schemeClr val="bg1"/>
          </a:solidFill>
          <a:ln w="9525" algn="ctr">
            <a:noFill/>
            <a:round/>
            <a:headEnd/>
            <a:tailEnd/>
          </a:ln>
        </p:spPr>
        <p:txBody>
          <a:bodyPr anchor="ctr"/>
          <a:lstStyle/>
          <a:p>
            <a:pPr algn="ctr"/>
            <a:endParaRPr lang="en-US">
              <a:solidFill>
                <a:schemeClr val="bg1"/>
              </a:solidFill>
            </a:endParaRPr>
          </a:p>
        </p:txBody>
      </p:sp>
      <p:sp>
        <p:nvSpPr>
          <p:cNvPr id="21506" name="Rectangle 7"/>
          <p:cNvSpPr>
            <a:spLocks noChangeArrowheads="1"/>
          </p:cNvSpPr>
          <p:nvPr/>
        </p:nvSpPr>
        <p:spPr bwMode="auto">
          <a:xfrm>
            <a:off x="7143750" y="5786438"/>
            <a:ext cx="1714500" cy="1000125"/>
          </a:xfrm>
          <a:prstGeom prst="rect">
            <a:avLst/>
          </a:prstGeom>
          <a:solidFill>
            <a:schemeClr val="bg1"/>
          </a:solidFill>
          <a:ln w="9525" algn="ctr">
            <a:noFill/>
            <a:round/>
            <a:headEnd/>
            <a:tailEnd/>
          </a:ln>
        </p:spPr>
        <p:txBody>
          <a:bodyPr anchor="ctr"/>
          <a:lstStyle/>
          <a:p>
            <a:pPr algn="ctr"/>
            <a:endParaRPr lang="en-US">
              <a:solidFill>
                <a:schemeClr val="bg1"/>
              </a:solidFill>
            </a:endParaRPr>
          </a:p>
        </p:txBody>
      </p:sp>
      <p:sp>
        <p:nvSpPr>
          <p:cNvPr id="5" name="Rectangle 2"/>
          <p:cNvSpPr txBox="1">
            <a:spLocks noChangeArrowheads="1"/>
          </p:cNvSpPr>
          <p:nvPr/>
        </p:nvSpPr>
        <p:spPr bwMode="auto">
          <a:xfrm>
            <a:off x="428625" y="565150"/>
            <a:ext cx="8304213" cy="935038"/>
          </a:xfrm>
          <a:prstGeom prst="rect">
            <a:avLst/>
          </a:prstGeom>
          <a:noFill/>
          <a:ln w="9525">
            <a:noFill/>
            <a:miter lim="800000"/>
            <a:headEnd/>
            <a:tailEnd/>
          </a:ln>
        </p:spPr>
        <p:txBody>
          <a:bodyPr lIns="0" tIns="0" rIns="0" bIns="0"/>
          <a:lstStyle/>
          <a:p>
            <a:pPr eaLnBrk="0" hangingPunct="0">
              <a:lnSpc>
                <a:spcPct val="95000"/>
              </a:lnSpc>
              <a:defRPr/>
            </a:pPr>
            <a:r>
              <a:rPr lang="en-US" sz="2400" b="1" kern="0" dirty="0">
                <a:solidFill>
                  <a:schemeClr val="bg1"/>
                </a:solidFill>
                <a:latin typeface="+mj-lt"/>
                <a:ea typeface="+mj-ea"/>
                <a:cs typeface="+mj-cs"/>
              </a:rPr>
              <a:t>Revisions to ECO: Key Points</a:t>
            </a:r>
            <a:endParaRPr lang="en-GB" sz="2400" b="1" kern="0" dirty="0">
              <a:solidFill>
                <a:schemeClr val="bg1"/>
              </a:solidFill>
              <a:latin typeface="+mj-lt"/>
              <a:ea typeface="+mj-ea"/>
              <a:cs typeface="+mj-cs"/>
            </a:endParaRPr>
          </a:p>
        </p:txBody>
      </p:sp>
      <p:sp>
        <p:nvSpPr>
          <p:cNvPr id="91137" name="Rectangle 1"/>
          <p:cNvSpPr>
            <a:spLocks noChangeArrowheads="1"/>
          </p:cNvSpPr>
          <p:nvPr/>
        </p:nvSpPr>
        <p:spPr bwMode="auto">
          <a:xfrm>
            <a:off x="214313" y="1127125"/>
            <a:ext cx="8786812" cy="5910263"/>
          </a:xfrm>
          <a:prstGeom prst="rect">
            <a:avLst/>
          </a:prstGeom>
          <a:noFill/>
          <a:ln w="9525" cap="flat" cmpd="sng">
            <a:noFill/>
            <a:prstDash val="solid"/>
            <a:miter lim="800000"/>
            <a:headEnd/>
            <a:tailEnd/>
          </a:ln>
          <a:effectLst/>
        </p:spPr>
        <p:txBody>
          <a:bodyPr anchor="ctr">
            <a:spAutoFit/>
          </a:bodyPr>
          <a:lstStyle/>
          <a:p>
            <a:pPr eaLnBrk="0" hangingPunct="0">
              <a:buClr>
                <a:srgbClr val="00BAF2"/>
              </a:buClr>
              <a:defRPr/>
            </a:pPr>
            <a:endParaRPr lang="en-GB" sz="1350" dirty="0">
              <a:latin typeface="Arial" pitchFamily="34" charset="0"/>
              <a:cs typeface="+mn-cs"/>
            </a:endParaRPr>
          </a:p>
          <a:p>
            <a:pPr marL="265113" indent="-265113" eaLnBrk="0" hangingPunct="0">
              <a:buClr>
                <a:srgbClr val="00BAF2"/>
              </a:buClr>
              <a:buFontTx/>
              <a:buChar char="•"/>
              <a:defRPr/>
            </a:pPr>
            <a:r>
              <a:rPr lang="en-GB" sz="1350" dirty="0">
                <a:latin typeface="Arial" pitchFamily="34" charset="0"/>
                <a:ea typeface="Times New Roman" pitchFamily="18" charset="0"/>
                <a:cs typeface="Arial" pitchFamily="34" charset="0"/>
              </a:rPr>
              <a:t>ECO still remains at £1.3 billion with a 75/25 split between the Carbon Saving Obligation and Affordable Warmth Obligation respectively.</a:t>
            </a:r>
          </a:p>
          <a:p>
            <a:pPr marL="265113" indent="-265113" eaLnBrk="0" hangingPunct="0">
              <a:buClr>
                <a:srgbClr val="00BAF2"/>
              </a:buClr>
              <a:buFontTx/>
              <a:buChar char="•"/>
              <a:defRPr/>
            </a:pPr>
            <a:endParaRPr lang="en-GB" sz="1350" dirty="0">
              <a:latin typeface="Arial" pitchFamily="34" charset="0"/>
              <a:cs typeface="+mn-cs"/>
            </a:endParaRPr>
          </a:p>
          <a:p>
            <a:pPr marL="265113" indent="-265113" eaLnBrk="0" hangingPunct="0">
              <a:buClr>
                <a:srgbClr val="00BAF2"/>
              </a:buClr>
              <a:buFontTx/>
              <a:buChar char="•"/>
              <a:defRPr/>
            </a:pPr>
            <a:r>
              <a:rPr lang="en-GB" sz="1350" dirty="0">
                <a:latin typeface="Arial" pitchFamily="34" charset="0"/>
                <a:ea typeface="Times New Roman" pitchFamily="18" charset="0"/>
                <a:cs typeface="Arial" pitchFamily="34" charset="0"/>
              </a:rPr>
              <a:t>The new addition is the ‘Carbon Saving Communities Obligation’ (CSCO) element of £190m; designed to target insulation measures in low income communities, defined by their inclusion in the bottom 15% of LSOAs ranked using IMDs (so basically CESP).</a:t>
            </a:r>
          </a:p>
          <a:p>
            <a:pPr marL="265113" indent="-265113" eaLnBrk="0" hangingPunct="0">
              <a:buClr>
                <a:srgbClr val="00BAF2"/>
              </a:buClr>
              <a:buFontTx/>
              <a:buChar char="•"/>
              <a:defRPr/>
            </a:pPr>
            <a:endParaRPr lang="en-GB" sz="1350" dirty="0">
              <a:latin typeface="Arial" pitchFamily="34" charset="0"/>
              <a:cs typeface="+mn-cs"/>
            </a:endParaRPr>
          </a:p>
          <a:p>
            <a:pPr marL="265113" indent="-265113" eaLnBrk="0" hangingPunct="0">
              <a:buClr>
                <a:srgbClr val="00BAF2"/>
              </a:buClr>
              <a:buFontTx/>
              <a:buChar char="•"/>
              <a:defRPr/>
            </a:pPr>
            <a:r>
              <a:rPr lang="en-GB" sz="1350" dirty="0">
                <a:latin typeface="Arial" pitchFamily="34" charset="0"/>
                <a:ea typeface="Times New Roman" pitchFamily="18" charset="0"/>
                <a:cs typeface="Arial" pitchFamily="34" charset="0"/>
              </a:rPr>
              <a:t>There is an attempted provision to ensure that rural households are not disadvantaged, as they were under CESP, as a result of low density. Suppliers are required to deliver 15% of their overall CSCO funding to “rural, low income households in settlements under 10,000 people”. To qualify households must receive a qualifying benefit or tax credit under the ECO Affordable Warmth Obligation criteria. The document states that a wider range of measures will be eligible but then only references LI, CWI and EWI. So basically this is CESP for CERT SPG eligible households only, with fewer measures and anywhere outside of cities (10,000 people isn’t really rural, it is a town).</a:t>
            </a:r>
          </a:p>
          <a:p>
            <a:pPr marL="265113" indent="-265113" eaLnBrk="0" hangingPunct="0">
              <a:buClr>
                <a:srgbClr val="00BAF2"/>
              </a:buClr>
              <a:buFontTx/>
              <a:buChar char="•"/>
              <a:defRPr/>
            </a:pPr>
            <a:endParaRPr lang="en-GB" sz="1350" dirty="0">
              <a:latin typeface="Arial" pitchFamily="34" charset="0"/>
              <a:cs typeface="+mn-cs"/>
            </a:endParaRPr>
          </a:p>
          <a:p>
            <a:pPr marL="265113" indent="-265113" eaLnBrk="0" hangingPunct="0">
              <a:buClr>
                <a:srgbClr val="00BAF2"/>
              </a:buClr>
              <a:buFontTx/>
              <a:buChar char="•"/>
              <a:defRPr/>
            </a:pPr>
            <a:r>
              <a:rPr lang="en-GB" sz="1350" dirty="0">
                <a:latin typeface="Arial" pitchFamily="34" charset="0"/>
                <a:ea typeface="Times New Roman" pitchFamily="18" charset="0"/>
                <a:cs typeface="Arial" pitchFamily="34" charset="0"/>
              </a:rPr>
              <a:t>There are no details on tenure requirements, likely funding percentages, minimum numbers etc.</a:t>
            </a:r>
          </a:p>
          <a:p>
            <a:pPr marL="265113" indent="-265113" eaLnBrk="0" hangingPunct="0">
              <a:buClr>
                <a:srgbClr val="00BAF2"/>
              </a:buClr>
              <a:buFontTx/>
              <a:buChar char="•"/>
              <a:defRPr/>
            </a:pPr>
            <a:endParaRPr lang="en-GB" sz="1350" dirty="0">
              <a:latin typeface="Arial" pitchFamily="34" charset="0"/>
              <a:cs typeface="+mn-cs"/>
            </a:endParaRPr>
          </a:p>
          <a:p>
            <a:pPr marL="265113" indent="-265113" eaLnBrk="0" hangingPunct="0">
              <a:buClr>
                <a:srgbClr val="00BAF2"/>
              </a:buClr>
              <a:buFontTx/>
              <a:buChar char="•"/>
              <a:defRPr/>
            </a:pPr>
            <a:r>
              <a:rPr lang="en-GB" sz="1350" dirty="0">
                <a:latin typeface="Arial" pitchFamily="34" charset="0"/>
                <a:ea typeface="Times New Roman" pitchFamily="18" charset="0"/>
                <a:cs typeface="Arial" pitchFamily="34" charset="0"/>
              </a:rPr>
              <a:t>Hard to treat cavity products  now qualify under the Carbon Saving Obligation. There is no definition provided on what classes as a hard to treat cavity.</a:t>
            </a:r>
          </a:p>
          <a:p>
            <a:pPr marL="265113" indent="-265113" eaLnBrk="0" hangingPunct="0">
              <a:buClr>
                <a:srgbClr val="00BAF2"/>
              </a:buClr>
              <a:buFontTx/>
              <a:buChar char="•"/>
              <a:defRPr/>
            </a:pPr>
            <a:endParaRPr lang="en-GB" sz="1350" dirty="0">
              <a:latin typeface="Arial" pitchFamily="34" charset="0"/>
              <a:cs typeface="+mn-cs"/>
            </a:endParaRPr>
          </a:p>
          <a:p>
            <a:pPr marL="265113" indent="-265113" eaLnBrk="0" hangingPunct="0">
              <a:buClr>
                <a:srgbClr val="00BAF2"/>
              </a:buClr>
              <a:buFontTx/>
              <a:buChar char="•"/>
              <a:defRPr/>
            </a:pPr>
            <a:r>
              <a:rPr lang="en-GB" sz="1350" dirty="0">
                <a:latin typeface="Arial" pitchFamily="34" charset="0"/>
                <a:ea typeface="Times New Roman" pitchFamily="18" charset="0"/>
                <a:cs typeface="Arial" pitchFamily="34" charset="0"/>
              </a:rPr>
              <a:t>Boiler repairs are included under the Affordable Warmth Obligation “providing that aftercare is provided”. Although there is no definition of what this comprises.</a:t>
            </a:r>
          </a:p>
          <a:p>
            <a:pPr marL="265113" indent="-265113" eaLnBrk="0" hangingPunct="0">
              <a:buClr>
                <a:srgbClr val="00BAF2"/>
              </a:buClr>
              <a:buFontTx/>
              <a:buChar char="•"/>
              <a:defRPr/>
            </a:pPr>
            <a:endParaRPr lang="en-GB" sz="1350" dirty="0">
              <a:latin typeface="Arial" pitchFamily="34" charset="0"/>
              <a:cs typeface="+mn-cs"/>
            </a:endParaRPr>
          </a:p>
          <a:p>
            <a:pPr marL="265113" indent="-265113" eaLnBrk="0" hangingPunct="0">
              <a:buClr>
                <a:srgbClr val="00BAF2"/>
              </a:buClr>
              <a:buFontTx/>
              <a:buChar char="•"/>
              <a:defRPr/>
            </a:pPr>
            <a:r>
              <a:rPr lang="en-GB" sz="1350" dirty="0">
                <a:latin typeface="Arial" pitchFamily="34" charset="0"/>
                <a:ea typeface="Times New Roman" pitchFamily="18" charset="0"/>
                <a:cs typeface="Arial" pitchFamily="34" charset="0"/>
              </a:rPr>
              <a:t>The Affordable Warmth Obligation is still private sector only and will follow the CERT SPG criteria.</a:t>
            </a:r>
          </a:p>
          <a:p>
            <a:pPr marL="265113" indent="-265113" eaLnBrk="0" hangingPunct="0">
              <a:buClr>
                <a:srgbClr val="00BAF2"/>
              </a:buClr>
              <a:buFontTx/>
              <a:buChar char="•"/>
              <a:defRPr/>
            </a:pPr>
            <a:endParaRPr lang="en-GB" sz="1350" dirty="0">
              <a:latin typeface="Arial" pitchFamily="34" charset="0"/>
              <a:cs typeface="+mn-cs"/>
            </a:endParaRPr>
          </a:p>
          <a:p>
            <a:pPr marL="265113" indent="-265113" eaLnBrk="0" hangingPunct="0">
              <a:buClr>
                <a:srgbClr val="00BAF2"/>
              </a:buClr>
              <a:buFontTx/>
              <a:buChar char="•"/>
              <a:defRPr/>
            </a:pPr>
            <a:r>
              <a:rPr lang="en-GB" sz="1350" dirty="0">
                <a:latin typeface="Arial" pitchFamily="34" charset="0"/>
                <a:ea typeface="Times New Roman" pitchFamily="18" charset="0"/>
                <a:cs typeface="Arial" pitchFamily="34" charset="0"/>
              </a:rPr>
              <a:t>Ofgem, and not DECC, will be the administrator from 1</a:t>
            </a:r>
            <a:r>
              <a:rPr lang="en-GB" sz="1350" baseline="30000" dirty="0">
                <a:latin typeface="Arial" pitchFamily="34" charset="0"/>
                <a:ea typeface="Times New Roman" pitchFamily="18" charset="0"/>
                <a:cs typeface="Arial" pitchFamily="34" charset="0"/>
              </a:rPr>
              <a:t>st</a:t>
            </a:r>
            <a:r>
              <a:rPr lang="en-GB" sz="1350" dirty="0">
                <a:latin typeface="Arial" pitchFamily="34" charset="0"/>
                <a:ea typeface="Times New Roman" pitchFamily="18" charset="0"/>
                <a:cs typeface="Arial" pitchFamily="34" charset="0"/>
              </a:rPr>
              <a:t> October 2012 until 31</a:t>
            </a:r>
            <a:r>
              <a:rPr lang="en-GB" sz="1350" baseline="30000" dirty="0">
                <a:latin typeface="Arial" pitchFamily="34" charset="0"/>
                <a:ea typeface="Times New Roman" pitchFamily="18" charset="0"/>
                <a:cs typeface="Arial" pitchFamily="34" charset="0"/>
              </a:rPr>
              <a:t>st</a:t>
            </a:r>
            <a:r>
              <a:rPr lang="en-GB" sz="1350" dirty="0">
                <a:latin typeface="Arial" pitchFamily="34" charset="0"/>
                <a:ea typeface="Times New Roman" pitchFamily="18" charset="0"/>
                <a:cs typeface="Arial" pitchFamily="34" charset="0"/>
              </a:rPr>
              <a:t> March 2015.</a:t>
            </a:r>
            <a:endParaRPr lang="en-GB" sz="1350" dirty="0">
              <a:latin typeface="Arial" pitchFamily="34" charset="0"/>
              <a:cs typeface="+mn-cs"/>
            </a:endParaRPr>
          </a:p>
          <a:p>
            <a:pPr marL="265113" indent="-265113" eaLnBrk="0" hangingPunct="0">
              <a:buClr>
                <a:srgbClr val="00BAF2"/>
              </a:buClr>
              <a:defRPr/>
            </a:pPr>
            <a:endParaRPr lang="en-GB" sz="1350" dirty="0">
              <a:latin typeface="Arial" pitchFamily="34" charset="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ECO- 3 strands</a:t>
            </a:r>
          </a:p>
        </p:txBody>
      </p:sp>
      <p:sp>
        <p:nvSpPr>
          <p:cNvPr id="3" name="Content Placeholder 2"/>
          <p:cNvSpPr>
            <a:spLocks noGrp="1"/>
          </p:cNvSpPr>
          <p:nvPr>
            <p:ph idx="1"/>
          </p:nvPr>
        </p:nvSpPr>
        <p:spPr/>
        <p:txBody>
          <a:bodyPr/>
          <a:lstStyle/>
          <a:p>
            <a:pPr>
              <a:buFontTx/>
              <a:buNone/>
              <a:defRPr/>
            </a:pPr>
            <a:r>
              <a:rPr lang="en-GB" sz="1350" b="1" dirty="0" smtClean="0"/>
              <a:t>Affordable Warmth</a:t>
            </a:r>
          </a:p>
          <a:p>
            <a:pPr>
              <a:buFontTx/>
              <a:buChar char="-"/>
              <a:defRPr/>
            </a:pPr>
            <a:r>
              <a:rPr lang="en-GB" sz="1350" dirty="0" smtClean="0"/>
              <a:t>Excludes social housing</a:t>
            </a:r>
          </a:p>
          <a:p>
            <a:pPr>
              <a:buFontTx/>
              <a:buChar char="-"/>
              <a:defRPr/>
            </a:pPr>
            <a:r>
              <a:rPr lang="en-GB" sz="1350" dirty="0" smtClean="0"/>
              <a:t>CERT SPG eligibility</a:t>
            </a:r>
          </a:p>
          <a:p>
            <a:pPr>
              <a:buFontTx/>
              <a:buChar char="-"/>
              <a:defRPr/>
            </a:pPr>
            <a:r>
              <a:rPr lang="en-GB" sz="1350" dirty="0" smtClean="0"/>
              <a:t>Flexible measures, as long as they reduce heating bills</a:t>
            </a:r>
          </a:p>
          <a:p>
            <a:pPr>
              <a:buFontTx/>
              <a:buChar char="-"/>
              <a:defRPr/>
            </a:pPr>
            <a:r>
              <a:rPr lang="en-GB" sz="1350" dirty="0" smtClean="0"/>
              <a:t>Challenges for identifying the eligible and data sharing remain</a:t>
            </a:r>
          </a:p>
          <a:p>
            <a:pPr>
              <a:buFontTx/>
              <a:buChar char="-"/>
              <a:defRPr/>
            </a:pPr>
            <a:endParaRPr lang="en-GB" sz="1350" dirty="0" smtClean="0"/>
          </a:p>
          <a:p>
            <a:pPr>
              <a:buFontTx/>
              <a:buNone/>
              <a:defRPr/>
            </a:pPr>
            <a:r>
              <a:rPr lang="en-GB" sz="1350" b="1" dirty="0" smtClean="0"/>
              <a:t>Carbon Saving</a:t>
            </a:r>
          </a:p>
          <a:p>
            <a:pPr>
              <a:buFontTx/>
              <a:buChar char="-"/>
              <a:defRPr/>
            </a:pPr>
            <a:r>
              <a:rPr lang="en-GB" sz="1350" dirty="0" smtClean="0"/>
              <a:t>Significant focus on solid wall </a:t>
            </a:r>
          </a:p>
          <a:p>
            <a:pPr>
              <a:buFontTx/>
              <a:buChar char="-"/>
              <a:defRPr/>
            </a:pPr>
            <a:r>
              <a:rPr lang="en-GB" sz="1350" dirty="0" smtClean="0"/>
              <a:t>Challenges for industry to deliver (target of 500k solid wall measures by April 2015 </a:t>
            </a:r>
            <a:r>
              <a:rPr lang="en-GB" sz="1350" dirty="0" err="1" smtClean="0"/>
              <a:t>vs</a:t>
            </a:r>
            <a:r>
              <a:rPr lang="en-GB" sz="1350" dirty="0" smtClean="0"/>
              <a:t> current industry capacity of 20-30k measures pa)</a:t>
            </a:r>
          </a:p>
          <a:p>
            <a:pPr>
              <a:buFontTx/>
              <a:buNone/>
              <a:defRPr/>
            </a:pPr>
            <a:endParaRPr lang="en-GB" sz="1350" dirty="0" smtClean="0"/>
          </a:p>
          <a:p>
            <a:pPr>
              <a:buFontTx/>
              <a:buNone/>
              <a:defRPr/>
            </a:pPr>
            <a:r>
              <a:rPr lang="en-GB" sz="1350" b="1" dirty="0" smtClean="0"/>
              <a:t>Carbon Savings Communities Obligation (CSCO)</a:t>
            </a:r>
          </a:p>
          <a:p>
            <a:pPr>
              <a:buFontTx/>
              <a:buChar char="-"/>
              <a:defRPr/>
            </a:pPr>
            <a:r>
              <a:rPr lang="en-GB" sz="1350" dirty="0" smtClean="0"/>
              <a:t>Lowest 15% LSOA’s by IMD.</a:t>
            </a:r>
          </a:p>
          <a:p>
            <a:pPr>
              <a:buFontTx/>
              <a:buChar char="-"/>
              <a:defRPr/>
            </a:pPr>
            <a:r>
              <a:rPr lang="en-GB" sz="1350" dirty="0" smtClean="0"/>
              <a:t>Will include rural focus for minimum 15% of overall CSCO funding</a:t>
            </a:r>
          </a:p>
          <a:p>
            <a:pPr>
              <a:buFontTx/>
              <a:buNone/>
              <a:defRPr/>
            </a:pPr>
            <a:endParaRPr lang="en-GB" sz="1350" dirty="0" smtClean="0"/>
          </a:p>
          <a:p>
            <a:pPr>
              <a:buFontTx/>
              <a:buNone/>
              <a:defRPr/>
            </a:pPr>
            <a:r>
              <a:rPr lang="en-GB" sz="1800" dirty="0" smtClean="0"/>
              <a:t>-</a:t>
            </a:r>
          </a:p>
          <a:p>
            <a:pPr>
              <a:buFontTx/>
              <a:buNone/>
              <a:defRPr/>
            </a:pPr>
            <a:endParaRPr lang="en-GB" sz="1800" dirty="0" smtClean="0"/>
          </a:p>
          <a:p>
            <a:pPr>
              <a:buFontTx/>
              <a:buNone/>
              <a:defRPr/>
            </a:pPr>
            <a:endParaRPr lang="en-GB" sz="1800" dirty="0" smtClean="0"/>
          </a:p>
          <a:p>
            <a:pPr>
              <a:buFontTx/>
              <a:buNone/>
              <a:defRPr/>
            </a:pPr>
            <a:endParaRPr lang="en-GB"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28625" y="428625"/>
            <a:ext cx="8304213" cy="935038"/>
          </a:xfrm>
          <a:prstGeom prst="rect">
            <a:avLst/>
          </a:prstGeom>
          <a:noFill/>
          <a:ln w="9525">
            <a:noFill/>
            <a:miter lim="800000"/>
            <a:headEnd/>
            <a:tailEnd/>
          </a:ln>
        </p:spPr>
        <p:txBody>
          <a:bodyPr lIns="0" tIns="0" rIns="0" bIns="0"/>
          <a:lstStyle/>
          <a:p>
            <a:pPr eaLnBrk="0" hangingPunct="0">
              <a:lnSpc>
                <a:spcPct val="95000"/>
              </a:lnSpc>
              <a:defRPr/>
            </a:pPr>
            <a:r>
              <a:rPr lang="en-US" sz="2400" b="1" kern="0" dirty="0">
                <a:solidFill>
                  <a:schemeClr val="bg1"/>
                </a:solidFill>
                <a:latin typeface="+mj-lt"/>
                <a:ea typeface="+mj-ea"/>
                <a:cs typeface="+mj-cs"/>
              </a:rPr>
              <a:t>Additional Points: </a:t>
            </a:r>
          </a:p>
          <a:p>
            <a:pPr eaLnBrk="0" hangingPunct="0">
              <a:lnSpc>
                <a:spcPct val="95000"/>
              </a:lnSpc>
              <a:defRPr/>
            </a:pPr>
            <a:r>
              <a:rPr lang="en-US" sz="2400" b="1" kern="0" dirty="0">
                <a:solidFill>
                  <a:schemeClr val="bg1"/>
                </a:solidFill>
                <a:latin typeface="+mj-lt"/>
                <a:ea typeface="+mj-ea"/>
                <a:cs typeface="+mj-cs"/>
              </a:rPr>
              <a:t>Extended list of eligible Green Deal measures</a:t>
            </a:r>
            <a:endParaRPr lang="en-GB" sz="2400" b="1" kern="0" dirty="0">
              <a:solidFill>
                <a:schemeClr val="bg1"/>
              </a:solidFill>
              <a:latin typeface="+mj-lt"/>
              <a:ea typeface="+mj-ea"/>
              <a:cs typeface="+mj-cs"/>
            </a:endParaRPr>
          </a:p>
        </p:txBody>
      </p:sp>
      <p:graphicFrame>
        <p:nvGraphicFramePr>
          <p:cNvPr id="7" name="Table 6"/>
          <p:cNvGraphicFramePr>
            <a:graphicFrameLocks noGrp="1"/>
          </p:cNvGraphicFramePr>
          <p:nvPr/>
        </p:nvGraphicFramePr>
        <p:xfrm>
          <a:off x="571500" y="1714500"/>
          <a:ext cx="3357563" cy="4206875"/>
        </p:xfrm>
        <a:graphic>
          <a:graphicData uri="http://schemas.openxmlformats.org/drawingml/2006/table">
            <a:tbl>
              <a:tblPr/>
              <a:tblGrid>
                <a:gridCol w="3357586"/>
              </a:tblGrid>
              <a:tr h="90311">
                <a:tc>
                  <a:txBody>
                    <a:bodyPr/>
                    <a:lstStyle/>
                    <a:p>
                      <a:pPr>
                        <a:spcAft>
                          <a:spcPts val="0"/>
                        </a:spcAft>
                      </a:pPr>
                      <a:r>
                        <a:rPr lang="en-GB" sz="1200" dirty="0">
                          <a:solidFill>
                            <a:srgbClr val="000000"/>
                          </a:solidFill>
                          <a:latin typeface="Arial"/>
                          <a:ea typeface="Times New Roman"/>
                          <a:cs typeface="Times New Roman"/>
                        </a:rPr>
                        <a:t>1. Air source heat pumps </a:t>
                      </a:r>
                      <a:endParaRPr lang="en-GB" sz="1200" dirty="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2. Biomass boilers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 Biomass room heaters (with radiators)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4. Cavity wall insulation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5. Chillers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6. Cylinder thermostats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7. Draught proofing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8. Duct insulation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9. External wall insulation systems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10. Fan-assisted storage heaters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11.Flue gas heat recovery devices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12.Gas-fired condensing boilers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13.Ground source heat pumps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14.Heating controls for wet central heating systems or warm air systems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15.Heating ventilation and air-conditioning controls (including zoning controls)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16.High performance external doors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17.Hot water controls (including timers and temperature controls)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18.Hot water cylinder insulation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19.Hot water showers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dirty="0">
                          <a:solidFill>
                            <a:srgbClr val="000000"/>
                          </a:solidFill>
                          <a:latin typeface="Arial"/>
                          <a:ea typeface="Times New Roman"/>
                          <a:cs typeface="Times New Roman"/>
                        </a:rPr>
                        <a:t>20.Hot water systems </a:t>
                      </a:r>
                      <a:endParaRPr lang="en-GB" sz="1200" dirty="0">
                        <a:solidFill>
                          <a:srgbClr val="000000"/>
                        </a:solidFill>
                        <a:latin typeface="Arial MT"/>
                        <a:ea typeface="Times New Roman"/>
                        <a:cs typeface="Times New Roman"/>
                      </a:endParaRPr>
                    </a:p>
                  </a:txBody>
                  <a:tcPr marL="36945" marR="36945" marT="0" marB="0">
                    <a:lnL>
                      <a:noFill/>
                    </a:lnL>
                    <a:lnR>
                      <a:noFill/>
                    </a:lnR>
                    <a:lnT>
                      <a:noFill/>
                    </a:lnT>
                    <a:lnB>
                      <a:noFill/>
                    </a:lnB>
                  </a:tcPr>
                </a:tc>
              </a:tr>
            </a:tbl>
          </a:graphicData>
        </a:graphic>
      </p:graphicFrame>
      <p:sp>
        <p:nvSpPr>
          <p:cNvPr id="23575"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graphicFrame>
        <p:nvGraphicFramePr>
          <p:cNvPr id="9" name="Table 8"/>
          <p:cNvGraphicFramePr>
            <a:graphicFrameLocks noGrp="1"/>
          </p:cNvGraphicFramePr>
          <p:nvPr/>
        </p:nvGraphicFramePr>
        <p:xfrm>
          <a:off x="4214813" y="1603375"/>
          <a:ext cx="4643437" cy="4754563"/>
        </p:xfrm>
        <a:graphic>
          <a:graphicData uri="http://schemas.openxmlformats.org/drawingml/2006/table">
            <a:tbl>
              <a:tblPr/>
              <a:tblGrid>
                <a:gridCol w="4643438"/>
              </a:tblGrid>
              <a:tr h="90311">
                <a:tc>
                  <a:txBody>
                    <a:bodyPr/>
                    <a:lstStyle/>
                    <a:p>
                      <a:pPr>
                        <a:spcAft>
                          <a:spcPts val="0"/>
                        </a:spcAft>
                      </a:pPr>
                      <a:r>
                        <a:rPr lang="en-GB" sz="1200" dirty="0">
                          <a:solidFill>
                            <a:srgbClr val="000000"/>
                          </a:solidFill>
                          <a:latin typeface="Arial"/>
                          <a:ea typeface="Times New Roman"/>
                          <a:cs typeface="Times New Roman"/>
                        </a:rPr>
                        <a:t>21.Hot water taps </a:t>
                      </a:r>
                      <a:endParaRPr lang="en-GB" sz="1200" dirty="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22. Internal wall insulation systems (for external walls)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23. Lighting systems, fittings and controls (including roof lights, lamps and luminaires)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24. Loft or rafter insulation (including loft hatch insulation)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25.Mechanical ventilation with heat recovery systems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26.Micro combined heat and power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27. Micro wind generation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28.Oil-fired condensing boilers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29.Photovoltaics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30.Pipework insulation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31.Replacement glazing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32.Radiant heating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33.Room in roof insulation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34.Roof insulation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35.Sealing improvements (including duct sealing)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36.Secondary glazing</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37.Solar blinds, shutters and shading devices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38.Solar water heating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39. Transpired solar collectors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40.Under-floor heating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41.Under-floor insulation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42.Variable speed drives for fans and pumps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43.Warm-air units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a:solidFill>
                            <a:srgbClr val="000000"/>
                          </a:solidFill>
                          <a:latin typeface="Arial"/>
                          <a:ea typeface="Times New Roman"/>
                          <a:cs typeface="Times New Roman"/>
                        </a:rPr>
                        <a:t>44.Waste water heat recovery devices attached to showers. </a:t>
                      </a:r>
                      <a:endParaRPr lang="en-GB" sz="1200">
                        <a:solidFill>
                          <a:srgbClr val="000000"/>
                        </a:solidFill>
                        <a:latin typeface="Arial MT"/>
                        <a:ea typeface="Times New Roman"/>
                        <a:cs typeface="Times New Roman"/>
                      </a:endParaRPr>
                    </a:p>
                  </a:txBody>
                  <a:tcPr marL="36945" marR="36945" marT="0" marB="0">
                    <a:lnL>
                      <a:noFill/>
                    </a:lnL>
                    <a:lnR>
                      <a:noFill/>
                    </a:lnR>
                    <a:lnT>
                      <a:noFill/>
                    </a:lnT>
                    <a:lnB>
                      <a:noFill/>
                    </a:lnB>
                  </a:tcPr>
                </a:tc>
              </a:tr>
              <a:tr h="90311">
                <a:tc>
                  <a:txBody>
                    <a:bodyPr/>
                    <a:lstStyle/>
                    <a:p>
                      <a:pPr>
                        <a:spcAft>
                          <a:spcPts val="0"/>
                        </a:spcAft>
                      </a:pPr>
                      <a:r>
                        <a:rPr lang="en-GB" sz="1200" dirty="0">
                          <a:solidFill>
                            <a:srgbClr val="000000"/>
                          </a:solidFill>
                          <a:latin typeface="Arial"/>
                          <a:ea typeface="Times New Roman"/>
                          <a:cs typeface="Times New Roman"/>
                        </a:rPr>
                        <a:t>45.Water source heat pumps </a:t>
                      </a:r>
                      <a:endParaRPr lang="en-GB" sz="1200" dirty="0">
                        <a:solidFill>
                          <a:srgbClr val="000000"/>
                        </a:solidFill>
                        <a:latin typeface="Arial MT"/>
                        <a:ea typeface="Times New Roman"/>
                        <a:cs typeface="Times New Roman"/>
                      </a:endParaRPr>
                    </a:p>
                  </a:txBody>
                  <a:tcPr marL="36945" marR="36945" marT="0" marB="0">
                    <a:lnL>
                      <a:noFill/>
                    </a:lnL>
                    <a:lnR>
                      <a:noFill/>
                    </a:lnR>
                    <a:lnT>
                      <a:noFill/>
                    </a:lnT>
                    <a:lnB>
                      <a:noFill/>
                    </a:lnB>
                  </a:tcPr>
                </a:tc>
              </a:tr>
            </a:tbl>
          </a:graphicData>
        </a:graphic>
      </p:graphicFrame>
      <p:sp>
        <p:nvSpPr>
          <p:cNvPr id="23602" name="Slide Number Placeholder 3"/>
          <p:cNvSpPr txBox="1">
            <a:spLocks noGrp="1"/>
          </p:cNvSpPr>
          <p:nvPr/>
        </p:nvSpPr>
        <p:spPr bwMode="auto">
          <a:xfrm>
            <a:off x="0" y="6572250"/>
            <a:ext cx="9144000" cy="457200"/>
          </a:xfrm>
          <a:prstGeom prst="rect">
            <a:avLst/>
          </a:prstGeom>
          <a:noFill/>
          <a:ln w="9525">
            <a:noFill/>
            <a:miter lim="800000"/>
            <a:headEnd/>
            <a:tailEnd/>
          </a:ln>
        </p:spPr>
        <p:txBody>
          <a:bodyPr/>
          <a:lstStyle/>
          <a:p>
            <a:pPr algn="ctr" eaLnBrk="0" hangingPunct="0"/>
            <a:fld id="{6804327C-E266-4419-99F6-05507CB2E60A}" type="slidenum">
              <a:rPr lang="en-GB" sz="1000" b="1">
                <a:ea typeface="ヒラギノ角ゴ Pro W3"/>
                <a:cs typeface="ヒラギノ角ゴ Pro W3"/>
              </a:rPr>
              <a:pPr algn="ctr" eaLnBrk="0" hangingPunct="0"/>
              <a:t>4</a:t>
            </a:fld>
            <a:endParaRPr lang="en-GB" sz="1000" b="1">
              <a:ea typeface="ヒラギノ角ゴ Pro W3"/>
              <a:cs typeface="ヒラギノ角ゴ Pro W3"/>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565150"/>
            <a:ext cx="8304213" cy="935038"/>
          </a:xfrm>
        </p:spPr>
        <p:txBody>
          <a:bodyPr/>
          <a:lstStyle/>
          <a:p>
            <a:r>
              <a:rPr lang="en-GB" sz="2400" smtClean="0"/>
              <a:t>Contact information</a:t>
            </a:r>
          </a:p>
        </p:txBody>
      </p:sp>
      <p:sp>
        <p:nvSpPr>
          <p:cNvPr id="24578" name="Text Box 3"/>
          <p:cNvSpPr txBox="1">
            <a:spLocks noChangeArrowheads="1"/>
          </p:cNvSpPr>
          <p:nvPr/>
        </p:nvSpPr>
        <p:spPr bwMode="auto">
          <a:xfrm>
            <a:off x="227013" y="1676400"/>
            <a:ext cx="6408737" cy="519113"/>
          </a:xfrm>
          <a:prstGeom prst="rect">
            <a:avLst/>
          </a:prstGeom>
          <a:noFill/>
          <a:ln w="9525">
            <a:noFill/>
            <a:miter lim="800000"/>
            <a:headEnd/>
            <a:tailEnd/>
          </a:ln>
        </p:spPr>
        <p:txBody>
          <a:bodyPr>
            <a:spAutoFit/>
          </a:bodyPr>
          <a:lstStyle/>
          <a:p>
            <a:pPr>
              <a:spcBef>
                <a:spcPct val="50000"/>
              </a:spcBef>
            </a:pPr>
            <a:r>
              <a:rPr lang="en-GB" sz="2800" b="1">
                <a:solidFill>
                  <a:srgbClr val="0099CC"/>
                </a:solidFill>
                <a:ea typeface="ヒラギノ角ゴ Pro W3"/>
                <a:cs typeface="ヒラギノ角ゴ Pro W3"/>
              </a:rPr>
              <a:t>Kelly Greer</a:t>
            </a:r>
          </a:p>
        </p:txBody>
      </p:sp>
      <p:sp>
        <p:nvSpPr>
          <p:cNvPr id="24579" name="Text Box 4"/>
          <p:cNvSpPr txBox="1">
            <a:spLocks noChangeArrowheads="1"/>
          </p:cNvSpPr>
          <p:nvPr/>
        </p:nvSpPr>
        <p:spPr bwMode="auto">
          <a:xfrm>
            <a:off x="227013" y="2306638"/>
            <a:ext cx="6408737" cy="366712"/>
          </a:xfrm>
          <a:prstGeom prst="rect">
            <a:avLst/>
          </a:prstGeom>
          <a:noFill/>
          <a:ln w="9525">
            <a:noFill/>
            <a:miter lim="800000"/>
            <a:headEnd/>
            <a:tailEnd/>
          </a:ln>
        </p:spPr>
        <p:txBody>
          <a:bodyPr>
            <a:spAutoFit/>
          </a:bodyPr>
          <a:lstStyle/>
          <a:p>
            <a:pPr>
              <a:spcBef>
                <a:spcPct val="50000"/>
              </a:spcBef>
            </a:pPr>
            <a:r>
              <a:rPr lang="en-GB" b="1">
                <a:solidFill>
                  <a:schemeClr val="accent2"/>
                </a:solidFill>
                <a:ea typeface="ヒラギノ角ゴ Pro W3"/>
                <a:cs typeface="ヒラギノ角ゴ Pro W3"/>
              </a:rPr>
              <a:t>Energy Solutions Manager</a:t>
            </a:r>
          </a:p>
        </p:txBody>
      </p:sp>
      <p:sp>
        <p:nvSpPr>
          <p:cNvPr id="24580" name="Text Box 5"/>
          <p:cNvSpPr txBox="1">
            <a:spLocks noChangeArrowheads="1"/>
          </p:cNvSpPr>
          <p:nvPr/>
        </p:nvSpPr>
        <p:spPr bwMode="auto">
          <a:xfrm>
            <a:off x="227013" y="2846388"/>
            <a:ext cx="6408737" cy="396875"/>
          </a:xfrm>
          <a:prstGeom prst="rect">
            <a:avLst/>
          </a:prstGeom>
          <a:noFill/>
          <a:ln w="9525">
            <a:noFill/>
            <a:miter lim="800000"/>
            <a:headEnd/>
            <a:tailEnd/>
          </a:ln>
        </p:spPr>
        <p:txBody>
          <a:bodyPr>
            <a:spAutoFit/>
          </a:bodyPr>
          <a:lstStyle/>
          <a:p>
            <a:pPr>
              <a:spcBef>
                <a:spcPct val="50000"/>
              </a:spcBef>
            </a:pPr>
            <a:r>
              <a:rPr lang="en-GB" sz="2000" b="1">
                <a:solidFill>
                  <a:srgbClr val="0099CC"/>
                </a:solidFill>
                <a:ea typeface="ヒラギノ角ゴ Pro W3"/>
                <a:cs typeface="ヒラギノ角ゴ Pro W3"/>
              </a:rPr>
              <a:t>British Gas Business Services</a:t>
            </a:r>
          </a:p>
        </p:txBody>
      </p:sp>
      <p:sp>
        <p:nvSpPr>
          <p:cNvPr id="24581" name="Text Box 6"/>
          <p:cNvSpPr txBox="1">
            <a:spLocks noChangeArrowheads="1"/>
          </p:cNvSpPr>
          <p:nvPr/>
        </p:nvSpPr>
        <p:spPr bwMode="auto">
          <a:xfrm>
            <a:off x="1162050" y="3709988"/>
            <a:ext cx="6408738" cy="366712"/>
          </a:xfrm>
          <a:prstGeom prst="rect">
            <a:avLst/>
          </a:prstGeom>
          <a:noFill/>
          <a:ln w="9525">
            <a:noFill/>
            <a:miter lim="800000"/>
            <a:headEnd/>
            <a:tailEnd/>
          </a:ln>
        </p:spPr>
        <p:txBody>
          <a:bodyPr>
            <a:spAutoFit/>
          </a:bodyPr>
          <a:lstStyle/>
          <a:p>
            <a:pPr>
              <a:spcBef>
                <a:spcPct val="50000"/>
              </a:spcBef>
            </a:pPr>
            <a:r>
              <a:rPr lang="en-GB" b="1">
                <a:solidFill>
                  <a:schemeClr val="accent2"/>
                </a:solidFill>
                <a:ea typeface="ヒラギノ角ゴ Pro W3"/>
                <a:cs typeface="ヒラギノ角ゴ Pro W3"/>
              </a:rPr>
              <a:t>07557 610368	</a:t>
            </a:r>
          </a:p>
        </p:txBody>
      </p:sp>
      <p:sp>
        <p:nvSpPr>
          <p:cNvPr id="24582" name="Text Box 7"/>
          <p:cNvSpPr txBox="1">
            <a:spLocks noChangeArrowheads="1"/>
          </p:cNvSpPr>
          <p:nvPr/>
        </p:nvSpPr>
        <p:spPr bwMode="auto">
          <a:xfrm>
            <a:off x="1162050" y="4437063"/>
            <a:ext cx="6408738" cy="366712"/>
          </a:xfrm>
          <a:prstGeom prst="rect">
            <a:avLst/>
          </a:prstGeom>
          <a:noFill/>
          <a:ln w="9525">
            <a:noFill/>
            <a:miter lim="800000"/>
            <a:headEnd/>
            <a:tailEnd/>
          </a:ln>
        </p:spPr>
        <p:txBody>
          <a:bodyPr>
            <a:spAutoFit/>
          </a:bodyPr>
          <a:lstStyle/>
          <a:p>
            <a:pPr>
              <a:spcBef>
                <a:spcPct val="50000"/>
              </a:spcBef>
            </a:pPr>
            <a:r>
              <a:rPr lang="en-GB" b="1">
                <a:solidFill>
                  <a:schemeClr val="accent2"/>
                </a:solidFill>
                <a:ea typeface="ヒラギノ角ゴ Pro W3"/>
                <a:cs typeface="ヒラギノ角ゴ Pro W3"/>
              </a:rPr>
              <a:t>Kelly.greer@britishgas.co.uk</a:t>
            </a:r>
          </a:p>
        </p:txBody>
      </p:sp>
      <p:sp>
        <p:nvSpPr>
          <p:cNvPr id="24583" name="Text Box 8"/>
          <p:cNvSpPr txBox="1">
            <a:spLocks noChangeArrowheads="1"/>
          </p:cNvSpPr>
          <p:nvPr/>
        </p:nvSpPr>
        <p:spPr bwMode="auto">
          <a:xfrm>
            <a:off x="1085850" y="5245100"/>
            <a:ext cx="6408738" cy="366713"/>
          </a:xfrm>
          <a:prstGeom prst="rect">
            <a:avLst/>
          </a:prstGeom>
          <a:noFill/>
          <a:ln w="9525">
            <a:noFill/>
            <a:miter lim="800000"/>
            <a:headEnd/>
            <a:tailEnd/>
          </a:ln>
        </p:spPr>
        <p:txBody>
          <a:bodyPr>
            <a:spAutoFit/>
          </a:bodyPr>
          <a:lstStyle/>
          <a:p>
            <a:pPr>
              <a:spcBef>
                <a:spcPct val="50000"/>
              </a:spcBef>
            </a:pPr>
            <a:r>
              <a:rPr lang="en-GB" b="1">
                <a:solidFill>
                  <a:schemeClr val="accent2"/>
                </a:solidFill>
                <a:ea typeface="ヒラギノ角ゴ Pro W3"/>
                <a:cs typeface="ヒラギノ角ゴ Pro W3"/>
              </a:rPr>
              <a:t>britishgas.co.uk/</a:t>
            </a:r>
            <a:r>
              <a:rPr lang="en-GB" b="1">
                <a:solidFill>
                  <a:srgbClr val="0099CC"/>
                </a:solidFill>
                <a:ea typeface="ヒラギノ角ゴ Pro W3"/>
                <a:cs typeface="ヒラギノ角ゴ Pro W3"/>
              </a:rPr>
              <a:t>community</a:t>
            </a:r>
            <a:r>
              <a:rPr lang="en-GB" b="1">
                <a:solidFill>
                  <a:schemeClr val="accent2"/>
                </a:solidFill>
                <a:ea typeface="ヒラギノ角ゴ Pro W3"/>
                <a:cs typeface="ヒラギノ角ゴ Pro W3"/>
              </a:rPr>
              <a:t>energy</a:t>
            </a:r>
          </a:p>
        </p:txBody>
      </p:sp>
      <p:pic>
        <p:nvPicPr>
          <p:cNvPr id="24584" name="Picture 9" descr="Phone CMYK.jpg"/>
          <p:cNvPicPr>
            <a:picLocks noChangeAspect="1"/>
          </p:cNvPicPr>
          <p:nvPr/>
        </p:nvPicPr>
        <p:blipFill>
          <a:blip r:embed="rId3"/>
          <a:srcRect/>
          <a:stretch>
            <a:fillRect/>
          </a:stretch>
        </p:blipFill>
        <p:spPr bwMode="auto">
          <a:xfrm>
            <a:off x="361950" y="3616325"/>
            <a:ext cx="584200" cy="568325"/>
          </a:xfrm>
          <a:prstGeom prst="rect">
            <a:avLst/>
          </a:prstGeom>
          <a:noFill/>
          <a:ln w="9525">
            <a:noFill/>
            <a:miter lim="800000"/>
            <a:headEnd/>
            <a:tailEnd/>
          </a:ln>
        </p:spPr>
      </p:pic>
      <p:pic>
        <p:nvPicPr>
          <p:cNvPr id="24585" name="Picture 10" descr="Email CMYK.jpg"/>
          <p:cNvPicPr>
            <a:picLocks noChangeAspect="1"/>
          </p:cNvPicPr>
          <p:nvPr/>
        </p:nvPicPr>
        <p:blipFill>
          <a:blip r:embed="rId4"/>
          <a:srcRect/>
          <a:stretch>
            <a:fillRect/>
          </a:stretch>
        </p:blipFill>
        <p:spPr bwMode="auto">
          <a:xfrm>
            <a:off x="361950" y="4333875"/>
            <a:ext cx="584200" cy="588963"/>
          </a:xfrm>
          <a:prstGeom prst="rect">
            <a:avLst/>
          </a:prstGeom>
          <a:noFill/>
          <a:ln w="9525">
            <a:noFill/>
            <a:miter lim="800000"/>
            <a:headEnd/>
            <a:tailEnd/>
          </a:ln>
        </p:spPr>
      </p:pic>
      <p:pic>
        <p:nvPicPr>
          <p:cNvPr id="24586" name="Picture 11"/>
          <p:cNvPicPr>
            <a:picLocks noChangeAspect="1" noChangeArrowheads="1"/>
          </p:cNvPicPr>
          <p:nvPr/>
        </p:nvPicPr>
        <p:blipFill>
          <a:blip r:embed="rId5"/>
          <a:srcRect/>
          <a:stretch>
            <a:fillRect/>
          </a:stretch>
        </p:blipFill>
        <p:spPr bwMode="auto">
          <a:xfrm>
            <a:off x="357188" y="5143500"/>
            <a:ext cx="503237" cy="533400"/>
          </a:xfrm>
          <a:prstGeom prst="rect">
            <a:avLst/>
          </a:prstGeom>
          <a:noFill/>
          <a:ln w="9525" algn="ctr">
            <a:noFill/>
            <a:miter lim="800000"/>
            <a:headEnd/>
            <a:tailEnd/>
          </a:ln>
        </p:spPr>
      </p:pic>
      <p:sp>
        <p:nvSpPr>
          <p:cNvPr id="24587" name="Slide Number Placeholder 3"/>
          <p:cNvSpPr txBox="1">
            <a:spLocks noGrp="1"/>
          </p:cNvSpPr>
          <p:nvPr/>
        </p:nvSpPr>
        <p:spPr bwMode="auto">
          <a:xfrm>
            <a:off x="0" y="6572250"/>
            <a:ext cx="9144000" cy="457200"/>
          </a:xfrm>
          <a:prstGeom prst="rect">
            <a:avLst/>
          </a:prstGeom>
          <a:noFill/>
          <a:ln w="9525">
            <a:noFill/>
            <a:miter lim="800000"/>
            <a:headEnd/>
            <a:tailEnd/>
          </a:ln>
        </p:spPr>
        <p:txBody>
          <a:bodyPr/>
          <a:lstStyle/>
          <a:p>
            <a:pPr algn="ctr" eaLnBrk="0" hangingPunct="0"/>
            <a:fld id="{6D339A72-C684-4037-8DDF-35BC8C49931A}" type="slidenum">
              <a:rPr lang="en-GB" sz="1000" b="1">
                <a:ea typeface="ヒラギノ角ゴ Pro W3"/>
                <a:cs typeface="ヒラギノ角ゴ Pro W3"/>
              </a:rPr>
              <a:pPr algn="ctr" eaLnBrk="0" hangingPunct="0"/>
              <a:t>5</a:t>
            </a:fld>
            <a:endParaRPr lang="en-GB" sz="1000" b="1">
              <a:ea typeface="ヒラギノ角ゴ Pro W3"/>
              <a:cs typeface="ヒラギノ角ゴ Pro W3"/>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G_pres_24_01_11">
  <a:themeElements>
    <a:clrScheme name="New BG Brand">
      <a:dk1>
        <a:srgbClr val="042E6F"/>
      </a:dk1>
      <a:lt1>
        <a:srgbClr val="FFFFFF"/>
      </a:lt1>
      <a:dk2>
        <a:srgbClr val="00BAF2"/>
      </a:dk2>
      <a:lt2>
        <a:srgbClr val="BBCBD3"/>
      </a:lt2>
      <a:accent1>
        <a:srgbClr val="ECE810"/>
      </a:accent1>
      <a:accent2>
        <a:srgbClr val="13A89E"/>
      </a:accent2>
      <a:accent3>
        <a:srgbClr val="764C29"/>
      </a:accent3>
      <a:accent4>
        <a:srgbClr val="F7941E"/>
      </a:accent4>
      <a:accent5>
        <a:srgbClr val="ED217C"/>
      </a:accent5>
      <a:accent6>
        <a:srgbClr val="8DC63F"/>
      </a:accent6>
      <a:hlink>
        <a:srgbClr val="2E434E"/>
      </a:hlink>
      <a:folHlink>
        <a:srgbClr val="DAE3E7"/>
      </a:folHlink>
    </a:clrScheme>
    <a:fontScheme name="BG_pres_24_01_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AF2"/>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9FDA"/>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BG_pres_24_01_11 1">
        <a:dk1>
          <a:srgbClr val="000000"/>
        </a:dk1>
        <a:lt1>
          <a:srgbClr val="FFFFFF"/>
        </a:lt1>
        <a:dk2>
          <a:srgbClr val="8E258D"/>
        </a:dk2>
        <a:lt2>
          <a:srgbClr val="DE3831"/>
        </a:lt2>
        <a:accent1>
          <a:srgbClr val="00305C"/>
        </a:accent1>
        <a:accent2>
          <a:srgbClr val="009FDA"/>
        </a:accent2>
        <a:accent3>
          <a:srgbClr val="FFFFFF"/>
        </a:accent3>
        <a:accent4>
          <a:srgbClr val="000000"/>
        </a:accent4>
        <a:accent5>
          <a:srgbClr val="AAADB5"/>
        </a:accent5>
        <a:accent6>
          <a:srgbClr val="0090C5"/>
        </a:accent6>
        <a:hlink>
          <a:srgbClr val="F0AB00"/>
        </a:hlink>
        <a:folHlink>
          <a:srgbClr val="AABA00"/>
        </a:folHlink>
      </a:clrScheme>
      <a:clrMap bg1="lt1" tx1="dk1" bg2="lt2" tx2="dk2" accent1="accent1" accent2="accent2" accent3="accent3" accent4="accent4" accent5="accent5" accent6="accent6" hlink="hlink" folHlink="folHlink"/>
    </a:extraClrScheme>
    <a:extraClrScheme>
      <a:clrScheme name="BG_pres_24_01_11 2">
        <a:dk1>
          <a:srgbClr val="000000"/>
        </a:dk1>
        <a:lt1>
          <a:srgbClr val="FFFFFF"/>
        </a:lt1>
        <a:dk2>
          <a:srgbClr val="8E258D"/>
        </a:dk2>
        <a:lt2>
          <a:srgbClr val="DE3831"/>
        </a:lt2>
        <a:accent1>
          <a:srgbClr val="009FDA"/>
        </a:accent1>
        <a:accent2>
          <a:srgbClr val="00305C"/>
        </a:accent2>
        <a:accent3>
          <a:srgbClr val="FFFFFF"/>
        </a:accent3>
        <a:accent4>
          <a:srgbClr val="000000"/>
        </a:accent4>
        <a:accent5>
          <a:srgbClr val="AACDEA"/>
        </a:accent5>
        <a:accent6>
          <a:srgbClr val="002A53"/>
        </a:accent6>
        <a:hlink>
          <a:srgbClr val="F0AB00"/>
        </a:hlink>
        <a:folHlink>
          <a:srgbClr val="AAB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BG_pres_24_01_11</Template>
  <TotalTime>571</TotalTime>
  <Words>585</Words>
  <Application>Microsoft Office PowerPoint</Application>
  <PresentationFormat>On-screen Show (4:3)</PresentationFormat>
  <Paragraphs>94</Paragraphs>
  <Slides>5</Slides>
  <Notes>2</Notes>
  <HiddenSlides>0</HiddenSlides>
  <MMClips>0</MMClips>
  <ScaleCrop>false</ScaleCrop>
  <HeadingPairs>
    <vt:vector size="6" baseType="variant">
      <vt:variant>
        <vt:lpstr>Fonts Used</vt:lpstr>
      </vt:variant>
      <vt:variant>
        <vt:i4>4</vt:i4>
      </vt:variant>
      <vt:variant>
        <vt:lpstr>Design Template</vt:lpstr>
      </vt:variant>
      <vt:variant>
        <vt:i4>12</vt:i4>
      </vt:variant>
      <vt:variant>
        <vt:lpstr>Slide Titles</vt:lpstr>
      </vt:variant>
      <vt:variant>
        <vt:i4>5</vt:i4>
      </vt:variant>
    </vt:vector>
  </HeadingPairs>
  <TitlesOfParts>
    <vt:vector size="21" baseType="lpstr">
      <vt:lpstr>Arial</vt:lpstr>
      <vt:lpstr>Times New Roman</vt:lpstr>
      <vt:lpstr>Arial MT</vt:lpstr>
      <vt:lpstr>ヒラギノ角ゴ Pro W3</vt:lpstr>
      <vt:lpstr>BG_pres_24_01_11</vt:lpstr>
      <vt:lpstr>BG_pres_24_01_11</vt:lpstr>
      <vt:lpstr>BG_pres_24_01_11</vt:lpstr>
      <vt:lpstr>BG_pres_24_01_11</vt:lpstr>
      <vt:lpstr>BG_pres_24_01_11</vt:lpstr>
      <vt:lpstr>BG_pres_24_01_11</vt:lpstr>
      <vt:lpstr>BG_pres_24_01_11</vt:lpstr>
      <vt:lpstr>BG_pres_24_01_11</vt:lpstr>
      <vt:lpstr>BG_pres_24_01_11</vt:lpstr>
      <vt:lpstr>BG_pres_24_01_11</vt:lpstr>
      <vt:lpstr>BG_pres_24_01_11</vt:lpstr>
      <vt:lpstr>BG_pres_24_01_11</vt:lpstr>
      <vt:lpstr>British Gas - ECO Update  South East CAN</vt:lpstr>
      <vt:lpstr>Slide 2</vt:lpstr>
      <vt:lpstr>ECO- 3 strands</vt:lpstr>
      <vt:lpstr>Slide 4</vt:lpstr>
      <vt:lpstr>Contact information</vt:lpstr>
    </vt:vector>
  </TitlesOfParts>
  <Company>Centrica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presentation title set in Arial Bold 30pt running over two lines</dc:title>
  <dc:creator>dibbsimr</dc:creator>
  <cp:lastModifiedBy>leek19</cp:lastModifiedBy>
  <cp:revision>77</cp:revision>
  <dcterms:created xsi:type="dcterms:W3CDTF">2011-01-25T13:10:26Z</dcterms:created>
  <dcterms:modified xsi:type="dcterms:W3CDTF">2012-08-30T11:07:19Z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British Gas Powerpoint template 2011</vt:lpwstr>
  </property>
  <property fmtid="{D5CDD505-2E9C-101B-9397-08002B2CF9AE}" pid="3" name="Owner">
    <vt:lpwstr>Rebecca Dibb-Simkin</vt:lpwstr>
  </property>
  <property fmtid="{D5CDD505-2E9C-101B-9397-08002B2CF9AE}" pid="4" name="Status">
    <vt:lpwstr>Rough</vt:lpwstr>
  </property>
</Properties>
</file>