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5" r:id="rId3"/>
    <p:sldId id="291" r:id="rId4"/>
    <p:sldId id="266" r:id="rId5"/>
    <p:sldId id="272" r:id="rId6"/>
    <p:sldId id="263" r:id="rId7"/>
    <p:sldId id="270" r:id="rId8"/>
    <p:sldId id="271" r:id="rId9"/>
    <p:sldId id="286" r:id="rId10"/>
    <p:sldId id="275" r:id="rId11"/>
    <p:sldId id="277" r:id="rId12"/>
    <p:sldId id="312" r:id="rId13"/>
    <p:sldId id="276" r:id="rId14"/>
    <p:sldId id="279" r:id="rId15"/>
    <p:sldId id="280" r:id="rId16"/>
    <p:sldId id="282" r:id="rId17"/>
    <p:sldId id="285" r:id="rId18"/>
    <p:sldId id="283" r:id="rId19"/>
    <p:sldId id="284" r:id="rId20"/>
    <p:sldId id="273" r:id="rId21"/>
    <p:sldId id="287" r:id="rId22"/>
    <p:sldId id="316" r:id="rId23"/>
    <p:sldId id="311" r:id="rId24"/>
    <p:sldId id="315" r:id="rId25"/>
    <p:sldId id="300" r:id="rId26"/>
    <p:sldId id="301" r:id="rId27"/>
    <p:sldId id="306" r:id="rId28"/>
    <p:sldId id="304" r:id="rId29"/>
    <p:sldId id="317" r:id="rId30"/>
    <p:sldId id="297" r:id="rId31"/>
    <p:sldId id="290" r:id="rId32"/>
    <p:sldId id="303" r:id="rId33"/>
    <p:sldId id="318" r:id="rId34"/>
    <p:sldId id="262" r:id="rId35"/>
  </p:sldIdLst>
  <p:sldSz cx="9144000" cy="6858000" type="screen4x3"/>
  <p:notesSz cx="9926638" cy="6797675"/>
  <p:defaultTextStyle>
    <a:defPPr>
      <a:defRPr lang="en-US"/>
    </a:defPPr>
    <a:lvl1pPr marL="0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29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6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1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6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A7E92"/>
    <a:srgbClr val="197788"/>
    <a:srgbClr val="7ECFDF"/>
    <a:srgbClr val="E1E9EF"/>
    <a:srgbClr val="898700"/>
    <a:srgbClr val="82AEB6"/>
    <a:srgbClr val="687F8A"/>
    <a:srgbClr val="B7C7D3"/>
    <a:srgbClr val="0B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2" autoAdjust="0"/>
    <p:restoredTop sz="88466" autoAdjust="0"/>
  </p:normalViewPr>
  <p:slideViewPr>
    <p:cSldViewPr snapToObjects="1" showGuides="1">
      <p:cViewPr>
        <p:scale>
          <a:sx n="75" d="100"/>
          <a:sy n="75" d="100"/>
        </p:scale>
        <p:origin x="-2970" y="-702"/>
      </p:cViewPr>
      <p:guideLst>
        <p:guide orient="horz" pos="3186"/>
        <p:guide pos="1339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9" d="100"/>
          <a:sy n="119" d="100"/>
        </p:scale>
        <p:origin x="-199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3C1C0-8ADF-A048-823B-4CA21618145F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691BC-71CE-D44F-9EC1-543A45454F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76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F2DD-D5F3-6841-9100-6E4416F9DA21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A23E-C479-5C42-B76D-277329F5A0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86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29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6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1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6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3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Notes to the table indicate consideration being needed to factors such as</a:t>
            </a:r>
            <a:r>
              <a:rPr lang="en-GB" baseline="0" dirty="0" smtClean="0"/>
              <a:t> daylighting, orientation of the dwelling, extract fans and heating controls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Constructing</a:t>
            </a:r>
            <a:r>
              <a:rPr lang="en-GB" baseline="0" dirty="0" smtClean="0"/>
              <a:t> to the model design – if constructed entirely to this specification it will meet TER and better TFEE and pass criterion 1. This may not produce the most economic design.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Other designs may be available – website currently contains only one set of designs for steel framed buildings in relation to Part L 2006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No upgrading  or enhancement of any performance criteria</a:t>
            </a:r>
          </a:p>
          <a:p>
            <a:pPr marL="228600" indent="-228600">
              <a:buAutoNum type="arabicPeriod"/>
            </a:pPr>
            <a:r>
              <a:rPr lang="en-GB" dirty="0" smtClean="0"/>
              <a:t>New reference</a:t>
            </a:r>
            <a:r>
              <a:rPr lang="en-GB" baseline="0" dirty="0" smtClean="0"/>
              <a:t> to third party guidance on window energy ratings and introduction of doorset energy ratings</a:t>
            </a:r>
          </a:p>
          <a:p>
            <a:pPr marL="228600" indent="-228600">
              <a:buAutoNum type="arabicPeriod"/>
            </a:pPr>
            <a:r>
              <a:rPr lang="en-GB" dirty="0" smtClean="0"/>
              <a:t>Rooflights – new reference to third party guidance on establishing U-values</a:t>
            </a:r>
            <a:r>
              <a:rPr lang="en-GB" baseline="0" dirty="0" smtClean="0"/>
              <a:t> on the developed area of the </a:t>
            </a:r>
            <a:r>
              <a:rPr lang="en-GB" baseline="0" dirty="0" smtClean="0"/>
              <a:t>rooflights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Conservatories </a:t>
            </a:r>
            <a:r>
              <a:rPr lang="en-GB" baseline="0" dirty="0" smtClean="0"/>
              <a:t>– where conservatory no longer exempt because of removal or doors or extension of heating system reference to a change of energy status has been removed</a:t>
            </a:r>
          </a:p>
          <a:p>
            <a:pPr marL="1370746" lvl="3" indent="0">
              <a:buNone/>
            </a:pPr>
            <a:endParaRPr lang="en-GB" baseline="0" dirty="0" smtClean="0"/>
          </a:p>
          <a:p>
            <a:pPr marL="1370746" lvl="3" indent="0">
              <a:buNone/>
            </a:pPr>
            <a:r>
              <a:rPr lang="en-GB" baseline="0" dirty="0" smtClean="0"/>
              <a:t>Energy ratings – detailed guidance removed from the AD and reference made to a GGF guidance document and also possibility of using other certification schemes</a:t>
            </a:r>
          </a:p>
          <a:p>
            <a:pPr marL="1370746" lvl="3" indent="0">
              <a:buNone/>
            </a:pPr>
            <a:r>
              <a:rPr lang="en-GB" baseline="0" dirty="0" smtClean="0"/>
              <a:t>Doorsets and glazed doors – simplified guidance on dealing with replacing doorsets and door leafs. Also, definition of glazed door changed, 50% to 60% of doorset area</a:t>
            </a:r>
          </a:p>
          <a:p>
            <a:pPr marL="1370746" lvl="3" indent="0">
              <a:buNone/>
            </a:pPr>
            <a:r>
              <a:rPr lang="en-GB" baseline="0" dirty="0" smtClean="0"/>
              <a:t>Replacement fittings – additional commentary given to clarify that doors are included as well as windows, explanation of centre pane U-value, and comments of performance where using enhanced thicker glazing (eg for wind loads, security or acoustic attenuation)</a:t>
            </a:r>
          </a:p>
          <a:p>
            <a:pPr marL="1370746" lvl="3" indent="0">
              <a:buNone/>
            </a:pPr>
            <a:endParaRPr lang="en-GB" baseline="0" dirty="0" smtClean="0"/>
          </a:p>
          <a:p>
            <a:pPr marL="1370746" lvl="3" indent="0">
              <a:buNone/>
            </a:pPr>
            <a:r>
              <a:rPr lang="en-GB" dirty="0" smtClean="0"/>
              <a:t>Changes</a:t>
            </a:r>
            <a:r>
              <a:rPr lang="en-GB" baseline="0" dirty="0" smtClean="0"/>
              <a:t> post 2010 – improved guidance on renovating thermal elements in terms of clarifying when the works become controllable.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To achieve or better a new fabric energy efficient</a:t>
            </a:r>
            <a:r>
              <a:rPr lang="en-GB" baseline="0" dirty="0" smtClean="0"/>
              <a:t> target in addition to the carbon dioxide target</a:t>
            </a:r>
          </a:p>
          <a:p>
            <a:pPr marL="228600" indent="-228600">
              <a:buAutoNum type="arabicPeriod"/>
            </a:pPr>
            <a:r>
              <a:rPr lang="en-GB" dirty="0" smtClean="0"/>
              <a:t>Notional dwelling delivering 6% carbon dioxide</a:t>
            </a:r>
            <a:r>
              <a:rPr lang="en-GB" baseline="0" dirty="0" smtClean="0"/>
              <a:t> savings over Part L 2010 – more detail later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December 2012 amendments requiring feasibility of high efficiency alternative systems to be taken into account prior to construction</a:t>
            </a:r>
          </a:p>
          <a:p>
            <a:pPr marL="228600" indent="-228600"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Regulation 25B referred to but wont be implemented until 2019 at earliest – further notification and guidance nearer the time</a:t>
            </a:r>
          </a:p>
          <a:p>
            <a:pPr marL="228600" indent="-228600">
              <a:buAutoNum type="arabicPeriod"/>
            </a:pPr>
            <a:r>
              <a:rPr lang="en-GB" dirty="0" smtClean="0"/>
              <a:t>Five criteria same as 2010. Criteria</a:t>
            </a:r>
            <a:r>
              <a:rPr lang="en-GB" baseline="0" dirty="0" smtClean="0"/>
              <a:t> 1 and 4 now include reference to the fabric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To achieve or better a new fabric energy efficient</a:t>
            </a:r>
            <a:r>
              <a:rPr lang="en-GB" baseline="0" dirty="0" smtClean="0"/>
              <a:t> target in addition to the carbon dioxide target</a:t>
            </a:r>
          </a:p>
          <a:p>
            <a:pPr marL="228600" indent="-228600">
              <a:buAutoNum type="arabicPeriod"/>
            </a:pPr>
            <a:r>
              <a:rPr lang="en-GB" dirty="0" smtClean="0"/>
              <a:t>Notional dwelling delivering 6% carbon dioxide</a:t>
            </a:r>
            <a:r>
              <a:rPr lang="en-GB" baseline="0" dirty="0" smtClean="0"/>
              <a:t> savings over Part L 2010 – more detail later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December 2012 amendments requiring feasibility of high efficiency alternative systems to be taken into account prior to construction</a:t>
            </a:r>
          </a:p>
          <a:p>
            <a:pPr marL="228600" indent="-228600"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High level summary - clarification on – what is building work, definition of material change of use,</a:t>
            </a:r>
            <a:r>
              <a:rPr lang="en-GB" baseline="0" dirty="0" smtClean="0"/>
              <a:t> materials and workmanship, energy efficiency requirements and notification of work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List of all major headings within the AD plus details of what each section sets out to explain.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Confirms requirement of regulation 29  - provision of EPC to owner and notice with reference number to BCB</a:t>
            </a:r>
          </a:p>
          <a:p>
            <a:pPr marL="228600" indent="-228600">
              <a:buAutoNum type="arabicPeriod"/>
            </a:pPr>
            <a:r>
              <a:rPr lang="en-GB" dirty="0" smtClean="0"/>
              <a:t>Layout removing two column approach and re-ordering of information to be more user friendly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High efficiency</a:t>
            </a:r>
            <a:r>
              <a:rPr lang="en-GB" baseline="0" dirty="0" smtClean="0"/>
              <a:t> alternative systems – Regulation 25A requires an analysis that considers and takes into account the technical, environmental and economic feasibility of using high-efficiency alternative systems in the dwelling design. Examples given are those expected but other low and zero carbon systems may be considered if available.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Analysis should state whether or not the systems have been incorporated into the design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Analysis may be carried out for individual dwellings, groups of similar dwellings, or common types of dwelling in the same area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Before works start notice to be given to BCB stating that analysis carried out, documented and available for verification. Results to be retained for inspection by BCB upon request.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Swimming pool basins – limiting U-value figure of 0.25 now added to the table of values for thermal elements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Limiting heat gains in summer – a new section of guidance covering heat losses and gains from primary circulation pipes for hot water services – ref: Domestic Building Services Compliance Guide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Reference now made to use of the DCLG Approved Construction Details or those formally recognised by DCLG</a:t>
            </a:r>
          </a:p>
          <a:p>
            <a:pPr marL="228600" indent="-228600">
              <a:buAutoNum type="arabicPeriod"/>
            </a:pPr>
            <a:r>
              <a:rPr lang="en-GB" dirty="0" smtClean="0"/>
              <a:t>Certification</a:t>
            </a:r>
            <a:r>
              <a:rPr lang="en-GB" baseline="0" dirty="0" smtClean="0"/>
              <a:t> for pressure testing now recognises ATTMA as a suitable registration body. Website link given for purposes of checking list of registered testers.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More detailed guidance given in terms of the type of information given to the dwelling occupier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Concurrent</a:t>
            </a:r>
            <a:r>
              <a:rPr lang="en-GB" baseline="0" dirty="0" smtClean="0"/>
              <a:t> specification – more details can be found in SAP2012 Appendix 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A23E-C479-5C42-B76D-277329F5A0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start-powerpoint-front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95800" y="3505200"/>
            <a:ext cx="4267200" cy="685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r">
              <a:lnSpc>
                <a:spcPts val="2200"/>
              </a:lnSpc>
              <a:defRPr sz="20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4267200"/>
            <a:ext cx="5105400" cy="381000"/>
          </a:xfrm>
        </p:spPr>
        <p:txBody>
          <a:bodyPr lIns="0" rIns="0" bIns="0" anchor="t"/>
          <a:lstStyle>
            <a:lvl1pPr marL="0" algn="r">
              <a:lnSpc>
                <a:spcPts val="16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Author name and date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981200" y="5517232"/>
            <a:ext cx="1676400" cy="7620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88024" y="2492896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51920" y="4869160"/>
            <a:ext cx="4705578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start-swoosh-page-numb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2" y="0"/>
            <a:ext cx="2346038" cy="68580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34622" y="273503"/>
            <a:ext cx="239798" cy="253372"/>
          </a:xfrm>
          <a:prstGeom prst="rect">
            <a:avLst/>
          </a:prstGeom>
          <a:noFill/>
        </p:spPr>
        <p:txBody>
          <a:bodyPr lIns="0" tIns="0" rIns="0" bIns="40063" anchor="ctr"/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456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D1E80-1CA3-3247-A862-0FCB7A46E9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7E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6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7E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33600" y="1295400"/>
            <a:ext cx="6621463" cy="5018466"/>
          </a:xfrm>
        </p:spPr>
        <p:txBody>
          <a:bodyPr lIns="0" tIns="0" rIns="0" bIns="31546" numCol="1" spcCol="315612" anchor="t"/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baseline="0"/>
            </a:lvl1pPr>
            <a:lvl2pPr indent="0" algn="l">
              <a:spcBef>
                <a:spcPts val="360"/>
              </a:spcBef>
              <a:spcAft>
                <a:spcPts val="0"/>
              </a:spcAft>
              <a:buFontTx/>
              <a:buNone/>
              <a:defRPr/>
            </a:lvl2pPr>
            <a:lvl3pPr algn="l">
              <a:defRPr sz="220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here to add text</a:t>
            </a:r>
          </a:p>
          <a:p>
            <a:pPr lvl="0"/>
            <a:r>
              <a:rPr lang="en-US" dirty="0" smtClean="0"/>
              <a:t>Click here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33600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>
              <a:lnSpc>
                <a:spcPct val="110000"/>
              </a:lnSpc>
              <a:spcBef>
                <a:spcPts val="6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tart-swoosh-page-numb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2" y="0"/>
            <a:ext cx="2346038" cy="68580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34622" y="273503"/>
            <a:ext cx="239798" cy="253372"/>
          </a:xfrm>
          <a:prstGeom prst="rect">
            <a:avLst/>
          </a:prstGeom>
          <a:noFill/>
        </p:spPr>
        <p:txBody>
          <a:bodyPr lIns="0" tIns="0" rIns="0" bIns="40063" anchor="ctr"/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456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D1E80-1CA3-3247-A862-0FCB7A46E9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7E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6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7E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0" y="596900"/>
            <a:ext cx="6469063" cy="5041900"/>
          </a:xfr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below to add an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5867400"/>
            <a:ext cx="6469063" cy="685800"/>
          </a:xfrm>
        </p:spPr>
        <p:txBody>
          <a:bodyPr lIns="0" rIns="0" bIns="0"/>
          <a:lstStyle>
            <a:lvl1pPr marL="0">
              <a:spcBef>
                <a:spcPts val="0"/>
              </a:spcBef>
              <a:defRPr/>
            </a:lvl1pPr>
          </a:lstStyle>
          <a:p>
            <a:pPr lvl="0"/>
            <a:r>
              <a:rPr lang="en-GB" dirty="0" smtClean="0"/>
              <a:t>Click here to add caption or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start-section-divi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10" name="Picture 9" descr="restart-swoosh-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2" y="0"/>
            <a:ext cx="2346038" cy="68580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4622" y="273503"/>
            <a:ext cx="239798" cy="253372"/>
          </a:xfrm>
          <a:prstGeom prst="rect">
            <a:avLst/>
          </a:prstGeom>
          <a:noFill/>
        </p:spPr>
        <p:txBody>
          <a:bodyPr lIns="0" tIns="0" rIns="0" bIns="40063" anchor="ctr"/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456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D1E80-1CA3-3247-A862-0FCB7A46E9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7E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6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7E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886200"/>
            <a:ext cx="4183063" cy="1981200"/>
          </a:xfrm>
        </p:spPr>
        <p:txBody>
          <a:bodyPr lIns="0" tIns="0" rIns="0" bIns="0" anchor="b" anchorCtr="0"/>
          <a:lstStyle>
            <a:lvl1pPr marL="0" algn="r"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SECTION 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5867400"/>
            <a:ext cx="4335463" cy="990600"/>
          </a:xfrm>
        </p:spPr>
        <p:txBody>
          <a:bodyPr lIns="0" tIns="0" rIns="0" bIns="0" anchor="t" anchorCtr="0"/>
          <a:lstStyle>
            <a:lvl1pPr marL="0" algn="r">
              <a:spcBef>
                <a:spcPts val="0"/>
              </a:spcBef>
              <a:spcAft>
                <a:spcPts val="0"/>
              </a:spcAft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SUB HEADING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tart-back-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2438400"/>
            <a:ext cx="4201800" cy="3874200"/>
          </a:xfrm>
        </p:spPr>
        <p:txBody>
          <a:bodyPr lIns="0" tIns="0" rIns="0" bIns="0"/>
          <a:lstStyle>
            <a:lvl1pPr marL="0"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3400">
                <a:solidFill>
                  <a:schemeClr val="bg2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GB" dirty="0" smtClean="0"/>
              <a:t>Add contact details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start-back-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5400000">
            <a:off x="3290887" y="1995488"/>
            <a:ext cx="1190625" cy="7772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58000" y="5714999"/>
            <a:ext cx="1219200" cy="5334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5319385"/>
            <a:ext cx="143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5A7E92"/>
                </a:solidFill>
              </a:rPr>
              <a:t>In partnership with:</a:t>
            </a:r>
            <a:endParaRPr lang="en-US" sz="1100" dirty="0">
              <a:solidFill>
                <a:srgbClr val="5A7E92"/>
              </a:solidFill>
            </a:endParaRP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1981200" y="5714999"/>
            <a:ext cx="1219200" cy="5334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429000" y="5714999"/>
            <a:ext cx="1219200" cy="5334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876800" y="5714999"/>
            <a:ext cx="1219200" cy="5334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6324600" y="5714999"/>
            <a:ext cx="1219200" cy="533400"/>
          </a:xfrm>
        </p:spPr>
        <p:txBody>
          <a:bodyPr lIns="0" tIns="0" rIns="0" bIns="0"/>
          <a:lstStyle>
            <a:lvl1pPr marL="0" algn="ctr">
              <a:spcBef>
                <a:spcPts val="0"/>
              </a:spcBef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the icon to </a:t>
            </a:r>
            <a:br>
              <a:rPr lang="en-US" dirty="0" smtClean="0"/>
            </a:br>
            <a:r>
              <a:rPr lang="en-US" dirty="0" smtClean="0"/>
              <a:t>add your logo here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1183575"/>
            <a:ext cx="4201800" cy="3874200"/>
          </a:xfrm>
        </p:spPr>
        <p:txBody>
          <a:bodyPr lIns="0" tIns="0" rIns="0" bIns="0"/>
          <a:lstStyle>
            <a:lvl1pPr marL="0"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3400">
                <a:solidFill>
                  <a:schemeClr val="bg2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GB" dirty="0" smtClean="0"/>
              <a:t>Add contact details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5662" y="609600"/>
            <a:ext cx="6561137" cy="5516567"/>
          </a:xfrm>
          <a:prstGeom prst="rect">
            <a:avLst/>
          </a:prstGeom>
        </p:spPr>
        <p:txBody>
          <a:bodyPr vert="horz" lIns="91383" tIns="45691" rIns="91383" bIns="45691" numCol="1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576000" marR="0" lvl="3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/>
            </a:pPr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6915" rtl="0" eaLnBrk="1" latinLnBrk="0" hangingPunct="1">
        <a:spcBef>
          <a:spcPct val="0"/>
        </a:spcBef>
        <a:buNone/>
        <a:defRPr sz="1500" b="0" kern="1200">
          <a:solidFill>
            <a:srgbClr val="FF0000"/>
          </a:solidFill>
          <a:latin typeface="Calibri"/>
          <a:ea typeface="+mj-ea"/>
          <a:cs typeface="Calibri"/>
        </a:defRPr>
      </a:lvl1pPr>
    </p:titleStyle>
    <p:bodyStyle>
      <a:lvl1pPr marL="360000" indent="0" algn="l" defTabSz="456915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Clr>
          <a:srgbClr val="5A7E92"/>
        </a:buClr>
        <a:buSzPct val="120000"/>
        <a:buFont typeface="Wingdings" charset="2"/>
        <a:buNone/>
        <a:defRPr sz="165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288000" algn="l" defTabSz="456915" rtl="0" eaLnBrk="1" latinLnBrk="0" hangingPunct="1">
        <a:lnSpc>
          <a:spcPct val="100000"/>
        </a:lnSpc>
        <a:spcBef>
          <a:spcPts val="800"/>
        </a:spcBef>
        <a:spcAft>
          <a:spcPts val="1200"/>
        </a:spcAft>
        <a:buClr>
          <a:schemeClr val="accent2"/>
        </a:buClr>
        <a:buSzPct val="100000"/>
        <a:buFont typeface="Wingdings" charset="2"/>
        <a:buChar char=""/>
        <a:defRPr sz="165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360000" marR="0" indent="0" algn="l" defTabSz="45691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A7E92"/>
        </a:buClr>
        <a:buSzPct val="120000"/>
        <a:buFontTx/>
        <a:buNone/>
        <a:tabLst/>
        <a:defRPr sz="3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-288000" algn="l" defTabSz="456915" rtl="0" eaLnBrk="1" latinLnBrk="0" hangingPunct="1">
        <a:lnSpc>
          <a:spcPct val="110000"/>
        </a:lnSpc>
        <a:spcBef>
          <a:spcPts val="360"/>
        </a:spcBef>
        <a:spcAft>
          <a:spcPts val="0"/>
        </a:spcAft>
        <a:buClr>
          <a:srgbClr val="000000"/>
        </a:buClr>
        <a:buSzPct val="100000"/>
        <a:buFontTx/>
        <a:buBlip>
          <a:blip r:embed="rId8"/>
        </a:buBlip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64000" indent="-288000" algn="l" defTabSz="456915" rtl="0" eaLnBrk="1" latinLnBrk="0" hangingPunct="1">
        <a:lnSpc>
          <a:spcPct val="110000"/>
        </a:lnSpc>
        <a:spcBef>
          <a:spcPts val="360"/>
        </a:spcBef>
        <a:spcAft>
          <a:spcPts val="0"/>
        </a:spcAft>
        <a:buClr>
          <a:srgbClr val="82AEB6"/>
        </a:buClr>
        <a:buSzPct val="100000"/>
        <a:buFontTx/>
        <a:buBlip>
          <a:blip r:embed="rId9"/>
        </a:buBlip>
        <a:defRPr sz="1600" kern="1200">
          <a:solidFill>
            <a:srgbClr val="5A7E92"/>
          </a:solidFill>
          <a:latin typeface="+mn-lt"/>
          <a:ea typeface="+mn-ea"/>
          <a:cs typeface="+mn-cs"/>
        </a:defRPr>
      </a:lvl5pPr>
      <a:lvl6pPr marL="2513030" indent="-228457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8" indent="-228457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7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8" indent="-228457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6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1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6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deldesigns.info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att.cotton@nef.org.uk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 L 2013 – An overview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Matt Cotton (National Energy Foundation)</a:t>
            </a:r>
          </a:p>
        </p:txBody>
      </p:sp>
      <p:pic>
        <p:nvPicPr>
          <p:cNvPr id="7" name="Picture 6" descr="A4_v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71502" b="54826"/>
          <a:stretch/>
        </p:blipFill>
        <p:spPr bwMode="auto">
          <a:xfrm>
            <a:off x="6842024" y="332656"/>
            <a:ext cx="1915477" cy="85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2954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L1A : New </a:t>
            </a:r>
            <a:r>
              <a:rPr lang="en-US" sz="2000" b="1" u="sng" dirty="0" smtClean="0"/>
              <a:t>Dwellings</a:t>
            </a:r>
            <a:r>
              <a:rPr lang="en-US" sz="2000" b="1" dirty="0" smtClean="0"/>
              <a:t> – Key changes</a:t>
            </a:r>
            <a:endParaRPr lang="en-US" sz="2000" b="1" dirty="0" smtClean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Target for 2013: </a:t>
            </a:r>
            <a:r>
              <a:rPr lang="en-US" sz="1800" dirty="0" smtClean="0">
                <a:solidFill>
                  <a:srgbClr val="FF0000"/>
                </a:solidFill>
              </a:rPr>
              <a:t>6</a:t>
            </a:r>
            <a:r>
              <a:rPr lang="en-US" sz="1800" dirty="0" smtClean="0">
                <a:solidFill>
                  <a:srgbClr val="FF0000"/>
                </a:solidFill>
              </a:rPr>
              <a:t>% reduction in CO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from </a:t>
            </a:r>
            <a:r>
              <a:rPr lang="en-US" sz="1800" dirty="0" smtClean="0">
                <a:solidFill>
                  <a:srgbClr val="FF0000"/>
                </a:solidFill>
              </a:rPr>
              <a:t>2010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New requirement, regulation 26A – fabric energy efficient target (TFEE)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Regulation </a:t>
            </a:r>
            <a:r>
              <a:rPr lang="en-US" sz="1800" dirty="0"/>
              <a:t>25B – Nearly zero energy requirements for new buildings (2019 at the earliest..)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Consolidation </a:t>
            </a:r>
            <a:r>
              <a:rPr lang="en-US" sz="1800" dirty="0" smtClean="0"/>
              <a:t>of amendments made in </a:t>
            </a:r>
            <a:r>
              <a:rPr lang="en-US" sz="1800" dirty="0"/>
              <a:t>D</a:t>
            </a:r>
            <a:r>
              <a:rPr lang="en-US" sz="1800" dirty="0" smtClean="0"/>
              <a:t>ecember </a:t>
            </a:r>
            <a:r>
              <a:rPr lang="en-US" sz="1800" dirty="0" smtClean="0"/>
              <a:t>2012</a:t>
            </a:r>
            <a:endParaRPr lang="en-US" sz="1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2954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Compliance </a:t>
            </a:r>
            <a:r>
              <a:rPr lang="en-US" sz="2000" b="1" dirty="0"/>
              <a:t>with the five </a:t>
            </a:r>
            <a:r>
              <a:rPr lang="en-US" sz="2000" b="1" dirty="0" smtClean="0"/>
              <a:t>criteria (Limited changes)</a:t>
            </a:r>
          </a:p>
          <a:p>
            <a:endParaRPr lang="en-US" sz="2000" dirty="0"/>
          </a:p>
          <a:p>
            <a:pPr marL="342900" lvl="3" indent="-3429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Achieving </a:t>
            </a:r>
            <a:r>
              <a:rPr lang="en-US" sz="1800" dirty="0" smtClean="0">
                <a:solidFill>
                  <a:srgbClr val="000000"/>
                </a:solidFill>
              </a:rPr>
              <a:t>the TER and </a:t>
            </a:r>
            <a:r>
              <a:rPr lang="en-US" sz="1800" dirty="0" smtClean="0">
                <a:solidFill>
                  <a:srgbClr val="FF0000"/>
                </a:solidFill>
              </a:rPr>
              <a:t>TFEE </a:t>
            </a:r>
            <a:r>
              <a:rPr lang="en-US" sz="1800" dirty="0" smtClean="0">
                <a:solidFill>
                  <a:srgbClr val="FF0000"/>
                </a:solidFill>
              </a:rPr>
              <a:t>rate</a:t>
            </a:r>
          </a:p>
          <a:p>
            <a:pPr marL="342900" lvl="3" indent="-342900">
              <a:buAutoNum type="arabicPeriod"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2. Limits on design </a:t>
            </a:r>
            <a:r>
              <a:rPr lang="en-US" sz="1800" dirty="0" smtClean="0">
                <a:solidFill>
                  <a:srgbClr val="000000"/>
                </a:solidFill>
              </a:rPr>
              <a:t>flexibility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3. </a:t>
            </a:r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en-US" sz="1800" dirty="0" smtClean="0">
                <a:solidFill>
                  <a:srgbClr val="000000"/>
                </a:solidFill>
              </a:rPr>
              <a:t>imiting the effects of solar gain in </a:t>
            </a:r>
            <a:r>
              <a:rPr lang="en-US" sz="1800" dirty="0" smtClean="0">
                <a:solidFill>
                  <a:srgbClr val="000000"/>
                </a:solidFill>
              </a:rPr>
              <a:t>summer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4. </a:t>
            </a:r>
            <a:r>
              <a:rPr lang="en-US" sz="1800" dirty="0">
                <a:solidFill>
                  <a:srgbClr val="000000"/>
                </a:solidFill>
              </a:rPr>
              <a:t>D</a:t>
            </a:r>
            <a:r>
              <a:rPr lang="en-US" sz="1800" dirty="0" smtClean="0">
                <a:solidFill>
                  <a:srgbClr val="000000"/>
                </a:solidFill>
              </a:rPr>
              <a:t>welling performance consistent with the DER and </a:t>
            </a:r>
            <a:r>
              <a:rPr lang="en-US" sz="1800" dirty="0" smtClean="0">
                <a:solidFill>
                  <a:srgbClr val="FF0000"/>
                </a:solidFill>
              </a:rPr>
              <a:t>DFEE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5. Provisions for energy efficient operation of the dwelling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3" y="12954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Target Fabric </a:t>
            </a:r>
            <a:r>
              <a:rPr lang="en-US" sz="2000" b="1" dirty="0" smtClean="0"/>
              <a:t>Energy Efficiency </a:t>
            </a:r>
            <a:r>
              <a:rPr lang="en-US" sz="2000" b="1" dirty="0" smtClean="0"/>
              <a:t>(TFEE</a:t>
            </a:r>
            <a:r>
              <a:rPr lang="en-US" sz="2000" b="1" dirty="0" smtClean="0"/>
              <a:t>)</a:t>
            </a:r>
          </a:p>
          <a:p>
            <a:pPr marL="72000" indent="0">
              <a:buNone/>
            </a:pPr>
            <a:endParaRPr lang="en-US" sz="2000" dirty="0" smtClean="0"/>
          </a:p>
          <a:p>
            <a:r>
              <a:rPr lang="en-GB" sz="1800" dirty="0"/>
              <a:t>DFEE (dwelling) must be no greater than TFEE (target)</a:t>
            </a:r>
          </a:p>
          <a:p>
            <a:r>
              <a:rPr lang="en-GB" sz="1800" dirty="0"/>
              <a:t>FEE accounts for a dwelling’s combined, </a:t>
            </a:r>
            <a:r>
              <a:rPr lang="en-GB" sz="1800" b="1" dirty="0"/>
              <a:t>annual </a:t>
            </a:r>
            <a:r>
              <a:rPr lang="en-GB" sz="1800" b="1" dirty="0" smtClean="0"/>
              <a:t>space heating </a:t>
            </a:r>
            <a:r>
              <a:rPr lang="en-GB" sz="1800" b="1" dirty="0"/>
              <a:t>and cooling load</a:t>
            </a:r>
            <a:r>
              <a:rPr lang="en-GB" sz="1800" dirty="0"/>
              <a:t> measured in kWh/m</a:t>
            </a:r>
            <a:r>
              <a:rPr lang="en-GB" sz="1800" baseline="30000" dirty="0"/>
              <a:t>2</a:t>
            </a:r>
            <a:r>
              <a:rPr lang="en-GB" sz="1800" dirty="0"/>
              <a:t>,</a:t>
            </a:r>
          </a:p>
          <a:p>
            <a:r>
              <a:rPr lang="en-GB" sz="1800" dirty="0"/>
              <a:t>TFEE is based on notional dwelling of the same size and shape as that being assed</a:t>
            </a:r>
          </a:p>
          <a:p>
            <a:r>
              <a:rPr lang="en-GB" sz="1800" dirty="0"/>
              <a:t>A 15% margin is then added, giving the designer some additional design flexibility. </a:t>
            </a:r>
            <a:endParaRPr lang="en-US" sz="18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2954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General changes </a:t>
            </a:r>
            <a:r>
              <a:rPr lang="en-US" sz="2000" b="1" dirty="0" smtClean="0"/>
              <a:t>to </a:t>
            </a:r>
            <a:r>
              <a:rPr lang="en-US" sz="2000" b="1" dirty="0" smtClean="0"/>
              <a:t>the Approved Document</a:t>
            </a:r>
          </a:p>
          <a:p>
            <a:pPr marL="72000" indent="0">
              <a:buNone/>
            </a:pPr>
            <a:endParaRPr lang="en-US" sz="2000" b="1" dirty="0" smtClean="0"/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Building Regulations – high level summary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List of contents and summary of sections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Mentions Energy </a:t>
            </a:r>
            <a:r>
              <a:rPr lang="en-US" sz="1800" dirty="0" smtClean="0"/>
              <a:t>Performance </a:t>
            </a:r>
            <a:r>
              <a:rPr lang="en-US" sz="1800" dirty="0" smtClean="0"/>
              <a:t>Certificates (EPC)</a:t>
            </a:r>
            <a:endParaRPr lang="en-US" sz="1800" dirty="0" smtClean="0"/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Change in overall format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1196752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Other </a:t>
            </a:r>
            <a:r>
              <a:rPr lang="en-US" sz="2000" b="1" dirty="0" smtClean="0"/>
              <a:t>changes…</a:t>
            </a:r>
          </a:p>
          <a:p>
            <a:r>
              <a:rPr lang="en-US" sz="1800" dirty="0" smtClean="0"/>
              <a:t>Consideration </a:t>
            </a:r>
            <a:r>
              <a:rPr lang="en-US" sz="1800" dirty="0" smtClean="0"/>
              <a:t>of high-efficiency alternative systems for new buildings</a:t>
            </a:r>
          </a:p>
          <a:p>
            <a:pPr marL="1149750" lvl="4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Decentralised energy supply systems based on energy from renewable sources</a:t>
            </a:r>
          </a:p>
          <a:p>
            <a:pPr marL="1149750" lvl="4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Cogeneration (production of thermal and electrical/mechanical energy)</a:t>
            </a:r>
          </a:p>
          <a:p>
            <a:pPr marL="1149750" lvl="4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District or block heating/cooling</a:t>
            </a:r>
          </a:p>
          <a:p>
            <a:pPr marL="1149750" lvl="4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Heat pumps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r>
              <a:rPr lang="en-US" sz="1800" dirty="0"/>
              <a:t>Swimming pool </a:t>
            </a:r>
            <a:r>
              <a:rPr lang="en-US" sz="1800" dirty="0" smtClean="0"/>
              <a:t>basin: limiting u-value of 0.25W/m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K</a:t>
            </a:r>
            <a:endParaRPr lang="en-US" sz="1800" dirty="0"/>
          </a:p>
          <a:p>
            <a:pPr lvl="1" indent="-288000">
              <a:spcBef>
                <a:spcPts val="800"/>
              </a:spcBef>
              <a:spcAft>
                <a:spcPts val="1200"/>
              </a:spcAft>
              <a:buFont typeface="Wingdings" charset="2"/>
              <a:buChar char=""/>
            </a:pPr>
            <a:r>
              <a:rPr lang="en-US" sz="1800" dirty="0"/>
              <a:t>Limiting heat gains in </a:t>
            </a:r>
            <a:r>
              <a:rPr lang="en-US" sz="1800" dirty="0" smtClean="0"/>
              <a:t>summer from circulation hot water pipes</a:t>
            </a:r>
            <a:endParaRPr lang="en-US" sz="18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59632" y="1199704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Other changes…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DCLG Accredited Construction Details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Air permeability </a:t>
            </a:r>
            <a:r>
              <a:rPr lang="en-US" sz="1800" dirty="0" smtClean="0"/>
              <a:t>testing: ATTMA recognised as suitable registration body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Requirement for energy-efficient </a:t>
            </a:r>
            <a:r>
              <a:rPr lang="en-US" sz="1800" dirty="0"/>
              <a:t>operation </a:t>
            </a:r>
            <a:r>
              <a:rPr lang="en-US" sz="1800" dirty="0" smtClean="0"/>
              <a:t>guidance for </a:t>
            </a:r>
            <a:r>
              <a:rPr lang="en-US" sz="1800" dirty="0"/>
              <a:t>the </a:t>
            </a:r>
            <a:r>
              <a:rPr lang="en-US" sz="1800" dirty="0" smtClean="0"/>
              <a:t>occupier</a:t>
            </a:r>
            <a:endParaRPr lang="en-US" sz="1800" dirty="0"/>
          </a:p>
          <a:p>
            <a:pPr marL="72000" indent="0">
              <a:buFont typeface="Wingdings" charset="2"/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050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2954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Model </a:t>
            </a:r>
            <a:r>
              <a:rPr lang="en-US" sz="2000" b="1" dirty="0" smtClean="0"/>
              <a:t>Designs (Notional Dwelling)</a:t>
            </a:r>
          </a:p>
          <a:p>
            <a:pPr marL="72000" indent="0">
              <a:buNone/>
            </a:pPr>
            <a:endParaRPr lang="en-US" sz="2000" b="1" dirty="0" smtClean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TER and TFEE based on a dwelling of same shape and size as the actual dwelling constructed to a concurrent </a:t>
            </a:r>
            <a:r>
              <a:rPr lang="en-US" sz="1800" dirty="0" smtClean="0"/>
              <a:t>specification</a:t>
            </a:r>
          </a:p>
          <a:p>
            <a:pPr lvl="1"/>
            <a:endParaRPr lang="en-US" sz="1800" dirty="0" smtClean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 concurrent specification for the model design is given in Table 4 of the Approved Document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235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mkc\dfs02\VMware\vDocs\02\dhatt\Desktop\Table 4 par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4" y="1772816"/>
            <a:ext cx="604204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5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Model Designs (Notional Dwelling)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2769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kc\dfs02\VMware\vDocs\02\dhatt\Desktop\Table 4 par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32" y="1700808"/>
            <a:ext cx="5688632" cy="47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5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Model Designs (Notional Dwelling)</a:t>
            </a:r>
            <a:br>
              <a:rPr lang="en-US" sz="2000" b="1" dirty="0" smtClean="0"/>
            </a:b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18027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27584" y="273504"/>
            <a:ext cx="6621464" cy="717096"/>
          </a:xfrm>
        </p:spPr>
        <p:txBody>
          <a:bodyPr/>
          <a:lstStyle/>
          <a:p>
            <a:r>
              <a:rPr lang="en-US" dirty="0" smtClean="0"/>
              <a:t>Summary of main changes – </a:t>
            </a:r>
            <a:r>
              <a:rPr lang="en-US" dirty="0" smtClean="0"/>
              <a:t>L1A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Model Designs (Other…)</a:t>
            </a:r>
          </a:p>
          <a:p>
            <a:pPr marL="72000" indent="0">
              <a:buFont typeface="Wingdings" charset="2"/>
              <a:buNone/>
            </a:pPr>
            <a:endParaRPr lang="en-US" sz="2000" b="1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Meet TER by constructing to the Model Design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Other designs – </a:t>
            </a:r>
            <a:r>
              <a:rPr lang="en-US" sz="1800" dirty="0">
                <a:hlinkClick r:id="rId5"/>
              </a:rPr>
              <a:t>www.modeldesigns.info</a:t>
            </a:r>
            <a:endParaRPr 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Still necessary to go through the procedures described for compliance with the requirements for criterion 1.</a:t>
            </a:r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13156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295400"/>
            <a:ext cx="6621463" cy="5018466"/>
          </a:xfrm>
        </p:spPr>
        <p:txBody>
          <a:bodyPr/>
          <a:lstStyle/>
          <a:p>
            <a:r>
              <a:rPr lang="en-GB" altLang="en-US" sz="1800" dirty="0" smtClean="0"/>
              <a:t>Part </a:t>
            </a:r>
            <a:r>
              <a:rPr lang="en-GB" altLang="en-US" sz="1800" dirty="0"/>
              <a:t>L policy </a:t>
            </a:r>
            <a:r>
              <a:rPr lang="en-GB" altLang="en-US" sz="1800" dirty="0" smtClean="0"/>
              <a:t>drivers</a:t>
            </a:r>
            <a:endParaRPr lang="en-GB" altLang="en-US" sz="1800" dirty="0"/>
          </a:p>
          <a:p>
            <a:r>
              <a:rPr lang="en-GB" altLang="en-US" sz="1800" dirty="0"/>
              <a:t>Timescales for </a:t>
            </a:r>
            <a:r>
              <a:rPr lang="en-GB" altLang="en-US" sz="1800" dirty="0" smtClean="0"/>
              <a:t>implementation</a:t>
            </a:r>
          </a:p>
          <a:p>
            <a:r>
              <a:rPr lang="en-GB" altLang="en-US" sz="1800" dirty="0" smtClean="0"/>
              <a:t>Transitional arrangements</a:t>
            </a:r>
            <a:endParaRPr lang="en-GB" altLang="en-US" sz="1800" dirty="0"/>
          </a:p>
          <a:p>
            <a:r>
              <a:rPr lang="en-GB" altLang="en-US" sz="1800" dirty="0"/>
              <a:t>Domestic </a:t>
            </a:r>
            <a:r>
              <a:rPr lang="en-GB" altLang="en-US" sz="1800" dirty="0" smtClean="0"/>
              <a:t>– Part L1 A&amp;B</a:t>
            </a:r>
            <a:endParaRPr lang="en-GB" altLang="en-US" sz="1800" dirty="0"/>
          </a:p>
          <a:p>
            <a:r>
              <a:rPr lang="en-GB" altLang="en-US" sz="1800" dirty="0"/>
              <a:t>Non Domestic </a:t>
            </a:r>
            <a:r>
              <a:rPr lang="en-GB" altLang="en-US" sz="1800" dirty="0" smtClean="0"/>
              <a:t>– Part L2 A&amp;B</a:t>
            </a:r>
            <a:endParaRPr lang="en-GB" altLang="en-US" sz="1800" dirty="0"/>
          </a:p>
          <a:p>
            <a:r>
              <a:rPr lang="en-GB" altLang="en-US" sz="1800" dirty="0" smtClean="0"/>
              <a:t>Notification &amp; Improving Compliance</a:t>
            </a:r>
            <a:endParaRPr lang="en-GB" altLang="en-US" sz="18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280308"/>
            <a:ext cx="6621464" cy="717096"/>
          </a:xfrm>
        </p:spPr>
        <p:txBody>
          <a:bodyPr/>
          <a:lstStyle/>
          <a:p>
            <a:r>
              <a:rPr lang="en-GB" altLang="en-US" dirty="0"/>
              <a:t>Presentation 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9">
            <a:off x="6252079" y="1500881"/>
            <a:ext cx="1440160" cy="205011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829">
            <a:off x="6558194" y="2869874"/>
            <a:ext cx="1387904" cy="19603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1340768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L1B : Existing </a:t>
            </a:r>
            <a:r>
              <a:rPr lang="en-US" sz="2000" b="1" u="sng" dirty="0" smtClean="0"/>
              <a:t>dwellings</a:t>
            </a:r>
            <a:endParaRPr lang="en-US" sz="2000" b="1" u="sng" dirty="0" smtClean="0"/>
          </a:p>
          <a:p>
            <a:r>
              <a:rPr lang="en-US" sz="1800" dirty="0" smtClean="0"/>
              <a:t>No significant technical changes</a:t>
            </a:r>
          </a:p>
          <a:p>
            <a:r>
              <a:rPr lang="en-US" sz="1800" dirty="0" smtClean="0"/>
              <a:t>Third party guidance and typographical errors</a:t>
            </a:r>
          </a:p>
          <a:p>
            <a:r>
              <a:rPr lang="en-US" sz="1800" dirty="0" smtClean="0"/>
              <a:t>Window and doorset energy ratings</a:t>
            </a:r>
          </a:p>
          <a:p>
            <a:r>
              <a:rPr lang="en-US" sz="1800" dirty="0" smtClean="0"/>
              <a:t>U-values for rooflights</a:t>
            </a:r>
          </a:p>
          <a:p>
            <a:r>
              <a:rPr lang="en-US" sz="1800" dirty="0" smtClean="0"/>
              <a:t>Subtle changes</a:t>
            </a:r>
          </a:p>
          <a:p>
            <a:pPr lvl="1"/>
            <a:r>
              <a:rPr lang="en-US" sz="1800" dirty="0"/>
              <a:t>	Conservatories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Controlled fittings</a:t>
            </a:r>
            <a:endParaRPr lang="en-US" sz="1800" dirty="0"/>
          </a:p>
          <a:p>
            <a:r>
              <a:rPr lang="en-US" sz="1800" dirty="0" smtClean="0"/>
              <a:t>Changes already implemented post 2010</a:t>
            </a:r>
          </a:p>
          <a:p>
            <a:pPr lvl="1"/>
            <a:r>
              <a:rPr lang="en-US" sz="1800" dirty="0" smtClean="0"/>
              <a:t>	</a:t>
            </a:r>
          </a:p>
          <a:p>
            <a:pPr lvl="1"/>
            <a:r>
              <a:rPr lang="en-US" sz="1800" dirty="0"/>
              <a:t>	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L1B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27942" r="38735" b="18600"/>
          <a:stretch/>
        </p:blipFill>
        <p:spPr bwMode="auto">
          <a:xfrm>
            <a:off x="6368629" y="1124744"/>
            <a:ext cx="2237482" cy="3155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72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L2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NON-DOMESTIC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78248" y="1348036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GB" altLang="en-US" sz="2000" b="1" dirty="0" smtClean="0"/>
              <a:t>Part L2A : New </a:t>
            </a:r>
            <a:r>
              <a:rPr lang="en-GB" altLang="en-US" sz="2000" b="1" u="sng" dirty="0" smtClean="0"/>
              <a:t>Non Domestic </a:t>
            </a:r>
            <a:r>
              <a:rPr lang="en-GB" altLang="en-US" sz="2000" b="1" dirty="0" smtClean="0"/>
              <a:t>Buildings – key changes</a:t>
            </a:r>
          </a:p>
          <a:p>
            <a:pPr lvl="1" indent="-288000">
              <a:spcBef>
                <a:spcPts val="800"/>
              </a:spcBef>
              <a:spcAft>
                <a:spcPts val="1200"/>
              </a:spcAft>
              <a:buFont typeface="Wingdings" charset="2"/>
              <a:buChar char=""/>
            </a:pPr>
            <a:r>
              <a:rPr lang="en-GB" sz="1800" dirty="0">
                <a:solidFill>
                  <a:srgbClr val="FF0000"/>
                </a:solidFill>
              </a:rPr>
              <a:t>Target </a:t>
            </a:r>
            <a:r>
              <a:rPr lang="en-GB" sz="1800" dirty="0">
                <a:solidFill>
                  <a:srgbClr val="FF0000"/>
                </a:solidFill>
              </a:rPr>
              <a:t>for 2013: Aggregate 9% reduction in CO</a:t>
            </a:r>
            <a:r>
              <a:rPr lang="en-GB" sz="1800" baseline="-25000" dirty="0">
                <a:solidFill>
                  <a:srgbClr val="FF0000"/>
                </a:solidFill>
              </a:rPr>
              <a:t>2</a:t>
            </a:r>
            <a:r>
              <a:rPr lang="en-GB" sz="1800" dirty="0">
                <a:solidFill>
                  <a:srgbClr val="FF0000"/>
                </a:solidFill>
              </a:rPr>
              <a:t> emissions compared to a Part L 2010 compliant </a:t>
            </a:r>
            <a:r>
              <a:rPr lang="en-GB" sz="1800" dirty="0" smtClean="0">
                <a:solidFill>
                  <a:srgbClr val="FF0000"/>
                </a:solidFill>
              </a:rPr>
              <a:t>building.</a:t>
            </a:r>
            <a:endParaRPr lang="en-GB" sz="1800" dirty="0">
              <a:solidFill>
                <a:srgbClr val="FF0000"/>
              </a:solidFill>
            </a:endParaRP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r>
              <a:rPr lang="en-GB" altLang="en-US" sz="1800" dirty="0"/>
              <a:t>Methodology recognises the diversity of the non-domestic sector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altLang="en-US" sz="1600" dirty="0"/>
              <a:t>‘Aggregate’ CO</a:t>
            </a:r>
            <a:r>
              <a:rPr lang="en-GB" altLang="en-US" sz="1600" baseline="-25000" dirty="0"/>
              <a:t>2</a:t>
            </a:r>
            <a:r>
              <a:rPr lang="en-GB" altLang="en-US" sz="1600" dirty="0"/>
              <a:t> reduction across all building types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altLang="en-US" sz="1600" dirty="0"/>
              <a:t>“Absolute‟ targets (e.g. Target Fabric Energy Efficiency ) considered inappropriate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r>
              <a:rPr lang="en-US" sz="1800" dirty="0"/>
              <a:t>Regulation 25B – Nearly zero energy requirements for new buildings (2019 at the earliest..)</a:t>
            </a:r>
          </a:p>
          <a:p>
            <a:r>
              <a:rPr lang="en-US" sz="1800" dirty="0" smtClean="0"/>
              <a:t>Consolidation </a:t>
            </a:r>
            <a:r>
              <a:rPr lang="en-US" sz="1800" dirty="0"/>
              <a:t>of amendments made in December 2012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62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8248" y="1348036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GB" altLang="en-US" sz="2000" b="1" dirty="0"/>
              <a:t>Part L2A : New </a:t>
            </a:r>
            <a:r>
              <a:rPr lang="en-GB" altLang="en-US" sz="2000" b="1" u="sng" dirty="0"/>
              <a:t>Non Domestic </a:t>
            </a:r>
            <a:r>
              <a:rPr lang="en-GB" altLang="en-US" sz="2000" b="1" dirty="0"/>
              <a:t>Buildings</a:t>
            </a:r>
            <a:endParaRPr lang="en-GB" altLang="en-US" sz="2000" b="1" u="sng" dirty="0"/>
          </a:p>
          <a:p>
            <a:r>
              <a:rPr lang="en-GB" altLang="en-US" sz="1800" dirty="0" smtClean="0"/>
              <a:t>Applies </a:t>
            </a:r>
            <a:r>
              <a:rPr lang="en-GB" altLang="en-US" sz="1800" dirty="0" smtClean="0"/>
              <a:t>to ‘non dwellings’: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altLang="en-US" sz="1800" dirty="0"/>
              <a:t>Construction of a new building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Fit out works (e.g. first fit out of shell and core)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Construction of extension &gt;100m</a:t>
            </a:r>
            <a:r>
              <a:rPr lang="en-GB" sz="1800" baseline="30000" dirty="0"/>
              <a:t>2</a:t>
            </a:r>
            <a:r>
              <a:rPr lang="en-GB" sz="1800" dirty="0"/>
              <a:t> AND greater than 25% of the total useful floor </a:t>
            </a:r>
            <a:r>
              <a:rPr lang="en-GB" sz="1800" dirty="0" smtClean="0"/>
              <a:t>area.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r>
              <a:rPr lang="en-GB" altLang="en-US" sz="1800" dirty="0" smtClean="0"/>
              <a:t>Exempt buildings:</a:t>
            </a:r>
            <a:endParaRPr lang="en-GB" altLang="en-US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Places of worship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Temporary Buildings (2 years or less – e.g. modular/portable building)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Industrial sites, workshops and non  residential agricultural buildings with ‘low energy demand’.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946200" y="1320800"/>
            <a:ext cx="6621463" cy="5018466"/>
          </a:xfrm>
        </p:spPr>
        <p:txBody>
          <a:bodyPr/>
          <a:lstStyle/>
          <a:p>
            <a:pPr marL="72000" indent="0">
              <a:buNone/>
            </a:pPr>
            <a:r>
              <a:rPr lang="en-US" sz="2000" b="1" dirty="0" smtClean="0"/>
              <a:t>Compliance </a:t>
            </a:r>
            <a:r>
              <a:rPr lang="en-US" sz="2000" b="1" dirty="0"/>
              <a:t>with the five </a:t>
            </a:r>
            <a:r>
              <a:rPr lang="en-US" sz="2000" b="1" dirty="0" smtClean="0"/>
              <a:t>criteria (No fundamental changes)</a:t>
            </a:r>
          </a:p>
          <a:p>
            <a:endParaRPr lang="en-US" sz="2000" dirty="0"/>
          </a:p>
          <a:p>
            <a:pPr marL="342900" lvl="3" indent="-3429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Achieving </a:t>
            </a: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ER</a:t>
            </a:r>
          </a:p>
          <a:p>
            <a:pPr marL="342900" lvl="3" indent="-342900">
              <a:buAutoNum type="arabicPeriod"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2. Limits on design </a:t>
            </a:r>
            <a:r>
              <a:rPr lang="en-US" sz="1800" dirty="0" smtClean="0">
                <a:solidFill>
                  <a:srgbClr val="000000"/>
                </a:solidFill>
              </a:rPr>
              <a:t>flexibility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3. </a:t>
            </a:r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en-US" sz="1800" dirty="0" smtClean="0">
                <a:solidFill>
                  <a:srgbClr val="000000"/>
                </a:solidFill>
              </a:rPr>
              <a:t>imiting the effects of </a:t>
            </a:r>
            <a:r>
              <a:rPr lang="en-US" sz="1800" dirty="0" smtClean="0">
                <a:solidFill>
                  <a:srgbClr val="000000"/>
                </a:solidFill>
              </a:rPr>
              <a:t>heat</a:t>
            </a:r>
            <a:r>
              <a:rPr lang="en-US" sz="1800" dirty="0" smtClean="0">
                <a:solidFill>
                  <a:srgbClr val="000000"/>
                </a:solidFill>
              </a:rPr>
              <a:t> gains </a:t>
            </a:r>
            <a:r>
              <a:rPr lang="en-US" sz="1800" dirty="0" smtClean="0">
                <a:solidFill>
                  <a:srgbClr val="000000"/>
                </a:solidFill>
              </a:rPr>
              <a:t>in </a:t>
            </a:r>
            <a:r>
              <a:rPr lang="en-US" sz="1800" dirty="0" smtClean="0">
                <a:solidFill>
                  <a:srgbClr val="000000"/>
                </a:solidFill>
              </a:rPr>
              <a:t>summer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4. </a:t>
            </a:r>
            <a:r>
              <a:rPr lang="en-US" sz="1800" dirty="0" smtClean="0">
                <a:solidFill>
                  <a:srgbClr val="000000"/>
                </a:solidFill>
              </a:rPr>
              <a:t>Building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performance consistent with the </a:t>
            </a:r>
            <a:r>
              <a:rPr lang="en-US" sz="1800" dirty="0" smtClean="0">
                <a:solidFill>
                  <a:srgbClr val="000000"/>
                </a:solidFill>
              </a:rPr>
              <a:t>BER</a:t>
            </a:r>
          </a:p>
          <a:p>
            <a:pPr lvl="3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3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5. Provisions </a:t>
            </a:r>
            <a:r>
              <a:rPr lang="en-US" sz="1800" dirty="0" smtClean="0">
                <a:solidFill>
                  <a:srgbClr val="000000"/>
                </a:solidFill>
              </a:rPr>
              <a:t>for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energy efficient operation of the </a:t>
            </a:r>
            <a:r>
              <a:rPr lang="en-US" sz="1800" dirty="0" smtClean="0">
                <a:solidFill>
                  <a:srgbClr val="000000"/>
                </a:solidFill>
              </a:rPr>
              <a:t>building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US" sz="18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628800"/>
            <a:ext cx="5814530" cy="44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Model Designs (Notional Building)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16965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916832"/>
            <a:ext cx="5638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Model Designs (Notional Building)</a:t>
            </a:r>
            <a:endParaRPr lang="en-US" sz="2350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187624" y="1268760"/>
            <a:ext cx="6621463" cy="1989584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en-GB" sz="2000" b="1" dirty="0" smtClean="0"/>
              <a:t>Minimum fabric </a:t>
            </a:r>
            <a:r>
              <a:rPr lang="en-GB" sz="2000" b="1" dirty="0" smtClean="0"/>
              <a:t>standards – no change from Part L </a:t>
            </a:r>
            <a:r>
              <a:rPr lang="en-GB" sz="2000" b="1" dirty="0" smtClean="0"/>
              <a:t>2010</a:t>
            </a:r>
            <a:endParaRPr lang="en-GB" sz="2000" b="1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950" y="1772816"/>
            <a:ext cx="67212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Other changes…</a:t>
            </a:r>
          </a:p>
          <a:p>
            <a:r>
              <a:rPr lang="en-GB" dirty="0"/>
              <a:t>Consider High Efficiency Alternative Systems</a:t>
            </a:r>
          </a:p>
          <a:p>
            <a:r>
              <a:rPr lang="en-GB" dirty="0"/>
              <a:t>Technical , environmental and economic feasibility study covering;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Decentralised Energy from renewable sources </a:t>
            </a:r>
            <a:r>
              <a:rPr lang="en-GB" sz="1600" dirty="0" smtClean="0"/>
              <a:t>(e.g. </a:t>
            </a:r>
            <a:r>
              <a:rPr lang="en-GB" sz="1600" dirty="0"/>
              <a:t>solar, hydro, geothermal, biomass </a:t>
            </a:r>
            <a:r>
              <a:rPr lang="en-GB" sz="1600" dirty="0" smtClean="0"/>
              <a:t>etc.)</a:t>
            </a:r>
            <a:endParaRPr lang="en-GB" sz="16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Cogeneration (e.g. CHP or CCHP)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District or block heating or cooling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Heat Pumps</a:t>
            </a:r>
          </a:p>
          <a:p>
            <a:r>
              <a:rPr lang="en-GB" dirty="0"/>
              <a:t>Consider </a:t>
            </a:r>
            <a:r>
              <a:rPr lang="en-GB" b="1" dirty="0"/>
              <a:t>low distribution temperatures </a:t>
            </a:r>
            <a:r>
              <a:rPr lang="en-GB" dirty="0"/>
              <a:t>and control strategies that </a:t>
            </a:r>
            <a:r>
              <a:rPr lang="en-GB" b="1" dirty="0"/>
              <a:t>prioritise low carbon</a:t>
            </a:r>
            <a:r>
              <a:rPr lang="en-GB" dirty="0"/>
              <a:t> technologies.</a:t>
            </a:r>
          </a:p>
          <a:p>
            <a:r>
              <a:rPr lang="en-GB" dirty="0"/>
              <a:t>Allow buildings to be connected to future heat networks </a:t>
            </a:r>
            <a:r>
              <a:rPr lang="en-GB" dirty="0" smtClean="0"/>
              <a:t>(e.g. </a:t>
            </a:r>
            <a:r>
              <a:rPr lang="en-GB" dirty="0"/>
              <a:t>capped connections)</a:t>
            </a:r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7018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L2A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87624" y="1295400"/>
            <a:ext cx="6621463" cy="5018466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Wingdings" charset="2"/>
              <a:buNone/>
            </a:pPr>
            <a:r>
              <a:rPr lang="en-US" sz="2000" b="1" dirty="0" smtClean="0"/>
              <a:t>Other changes…</a:t>
            </a:r>
          </a:p>
          <a:p>
            <a:r>
              <a:rPr lang="en-GB" sz="1800" dirty="0"/>
              <a:t>Part L2A also covers minimum provision of;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Controls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Energy meters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Centralised switching (e.g. computers)</a:t>
            </a:r>
          </a:p>
          <a:p>
            <a:r>
              <a:rPr lang="en-GB" sz="1800" dirty="0" smtClean="0"/>
              <a:t>Commissioning;</a:t>
            </a:r>
            <a:endParaRPr lang="en-GB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Prepare a commissioning plan;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Submit notice to BCB declaring that commissioning has been carried out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Provision of additional information;</a:t>
            </a:r>
            <a:endParaRPr lang="en-GB" sz="1800" dirty="0"/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Building services (specification)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Maintenance requirements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r>
              <a:rPr lang="en-GB" sz="1800" dirty="0"/>
              <a:t>EPC recommendations report</a:t>
            </a:r>
          </a:p>
          <a:p>
            <a:pPr marL="645750" lvl="1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18416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5776" y="5867400"/>
            <a:ext cx="6199287" cy="990600"/>
          </a:xfrm>
        </p:spPr>
        <p:txBody>
          <a:bodyPr/>
          <a:lstStyle/>
          <a:p>
            <a:r>
              <a:rPr lang="en-US" dirty="0" smtClean="0"/>
              <a:t>DRIVERS, TIMESCALES, TRANSITIONAL 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27942" r="38735" b="18600"/>
          <a:stretch/>
        </p:blipFill>
        <p:spPr bwMode="auto">
          <a:xfrm>
            <a:off x="6368629" y="1124744"/>
            <a:ext cx="2237482" cy="3155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Summary of main changes – </a:t>
            </a:r>
            <a:r>
              <a:rPr lang="en-US" dirty="0" smtClean="0"/>
              <a:t>L2B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5" y="1295400"/>
            <a:ext cx="5184576" cy="4653880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en-US" sz="2000" b="1" dirty="0" smtClean="0"/>
              <a:t>L2B </a:t>
            </a:r>
            <a:r>
              <a:rPr lang="en-US" sz="2000" b="1" dirty="0"/>
              <a:t>: Existing </a:t>
            </a:r>
            <a:r>
              <a:rPr lang="en-US" sz="2000" b="1" u="sng" dirty="0" smtClean="0"/>
              <a:t>Non Domestic </a:t>
            </a:r>
            <a:r>
              <a:rPr lang="en-US" sz="2000" b="1" dirty="0" smtClean="0"/>
              <a:t>Buildings</a:t>
            </a:r>
            <a:endParaRPr lang="en-US" sz="2000" b="1" u="sng" dirty="0"/>
          </a:p>
          <a:p>
            <a:endParaRPr lang="en-US" sz="1800" dirty="0" smtClean="0"/>
          </a:p>
          <a:p>
            <a:r>
              <a:rPr lang="en-US" sz="1800" dirty="0" smtClean="0"/>
              <a:t>No </a:t>
            </a:r>
            <a:r>
              <a:rPr lang="en-US" sz="1800" dirty="0"/>
              <a:t>significant technical changes</a:t>
            </a:r>
          </a:p>
          <a:p>
            <a:r>
              <a:rPr lang="en-GB" altLang="en-US" sz="1800" dirty="0" smtClean="0"/>
              <a:t>L1B </a:t>
            </a:r>
            <a:r>
              <a:rPr lang="en-GB" altLang="en-US" sz="1800" dirty="0"/>
              <a:t>and L2B 2013 to be included in consolidated document - to be published prior to 6 April 2014</a:t>
            </a:r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23082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9832" y="3886200"/>
            <a:ext cx="5695231" cy="1981200"/>
          </a:xfrm>
        </p:spPr>
        <p:txBody>
          <a:bodyPr/>
          <a:lstStyle/>
          <a:p>
            <a:r>
              <a:rPr lang="en-US" dirty="0" smtClean="0"/>
              <a:t>Notification &amp;</a:t>
            </a:r>
          </a:p>
          <a:p>
            <a:r>
              <a:rPr lang="en-US" dirty="0" smtClean="0"/>
              <a:t>Improving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Part L - Notification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7632847" cy="4653880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/>
              <a:t>Must notify building control body for inspection at all relevant stages of the work unless the work is self certified by a registered competent person</a:t>
            </a:r>
          </a:p>
          <a:p>
            <a:pPr>
              <a:defRPr/>
            </a:pPr>
            <a:r>
              <a:rPr lang="en-GB" sz="1800" dirty="0"/>
              <a:t>Responsibility for compliance;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Agent, designer, builder or installer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Building owner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If building does not comply – Building owner may be served an enforcement notice</a:t>
            </a:r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39387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827584" y="2481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Part L – Improving Compliance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87624" y="1295400"/>
            <a:ext cx="7632847" cy="4653880"/>
          </a:xfrm>
          <a:prstGeom prst="rect">
            <a:avLst/>
          </a:prstGeom>
        </p:spPr>
        <p:txBody>
          <a:bodyPr vert="horz" lIns="0" tIns="0" rIns="0" bIns="31546" numCol="1" spcCol="315612" rtlCol="0" anchor="t">
            <a:noAutofit/>
          </a:bodyPr>
          <a:lstStyle>
            <a:lvl1pPr marL="360000" marR="0" indent="-288000" algn="l" defTabSz="45691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"/>
              <a:tabLst/>
              <a:defRPr sz="16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456915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65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marR="0" indent="0" algn="l" defTabSz="4569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7E92"/>
              </a:buClr>
              <a:buSzPct val="120000"/>
              <a:buFontTx/>
              <a:buNone/>
              <a:tabLst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6915" rtl="0" eaLnBrk="1" latinLnBrk="0" hangingPunct="1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82AEB6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rgbClr val="5A7E92"/>
                </a:solidFill>
                <a:latin typeface="+mn-lt"/>
                <a:ea typeface="+mn-ea"/>
                <a:cs typeface="+mn-cs"/>
              </a:defRPr>
            </a:lvl5pPr>
            <a:lvl6pPr marL="2513030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4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3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78" indent="-228457" algn="l" defTabSz="45691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/>
              <a:t>Key changes to Building Control: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Reduce burdens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Encourage industry to take greater responsibility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Level the playing field between building control bodies</a:t>
            </a:r>
          </a:p>
          <a:p>
            <a:pPr lvl="1">
              <a:defRPr/>
            </a:pPr>
            <a:endParaRPr lang="en-GB" sz="1400" dirty="0"/>
          </a:p>
          <a:p>
            <a:pPr>
              <a:defRPr/>
            </a:pPr>
            <a:r>
              <a:rPr lang="en-GB" sz="1800" dirty="0"/>
              <a:t>How?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LA required to issue completion certificates for all buildings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Less regulations for Local Authorities and Approved Inspectors (reduce LA and AI burden)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Extend competent person self-certification schemes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Increase fine limit</a:t>
            </a:r>
          </a:p>
          <a:p>
            <a:pPr marL="645750" lvl="1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/>
              <a:t>Introduce new civil enforcement sanctions:</a:t>
            </a:r>
          </a:p>
          <a:p>
            <a:pPr lvl="1">
              <a:defRPr/>
            </a:pPr>
            <a:r>
              <a:rPr lang="en-GB" sz="1800" dirty="0"/>
              <a:t>			Stop notices</a:t>
            </a:r>
          </a:p>
          <a:p>
            <a:pPr lvl="1">
              <a:defRPr/>
            </a:pPr>
            <a:r>
              <a:rPr lang="en-GB" sz="1800" dirty="0"/>
              <a:t>			Compliance and restoration notices</a:t>
            </a:r>
          </a:p>
          <a:p>
            <a:pPr lvl="1">
              <a:defRPr/>
            </a:pPr>
            <a:r>
              <a:rPr lang="en-GB" sz="1800" dirty="0"/>
              <a:t>			Penalties (fixed &amp; variable)</a:t>
            </a:r>
          </a:p>
          <a:p>
            <a:pPr marL="72000" indent="0">
              <a:buFont typeface="Wingdings" charset="2"/>
              <a:buNone/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23339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6400" y="908720"/>
            <a:ext cx="4201800" cy="5403880"/>
          </a:xfrm>
        </p:spPr>
        <p:txBody>
          <a:bodyPr/>
          <a:lstStyle/>
          <a:p>
            <a:r>
              <a:rPr lang="en-US" sz="4800" dirty="0" smtClean="0"/>
              <a:t>Questions??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Matt Cotton: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matt.cotton@nef.org.uk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>
          <a:xfrm>
            <a:off x="1115616" y="1268760"/>
            <a:ext cx="6621463" cy="5018466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/>
              <a:t>Conservation of fuel and power</a:t>
            </a:r>
          </a:p>
          <a:p>
            <a:pPr eaLnBrk="1" hangingPunct="1">
              <a:defRPr/>
            </a:pPr>
            <a:r>
              <a:rPr lang="en-GB" sz="2000" dirty="0" smtClean="0"/>
              <a:t>Applies to England only (regulations devolved to Northern Ireland, Scotland and Wales)</a:t>
            </a:r>
          </a:p>
          <a:p>
            <a:pPr eaLnBrk="1" hangingPunct="1">
              <a:defRPr/>
            </a:pPr>
            <a:r>
              <a:rPr lang="en-GB" sz="2000" dirty="0" smtClean="0"/>
              <a:t>Covers 4 building types: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L1A: New Build Domestic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L1B: Existing domestic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L2A: New Build Non Domestic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L2B: Existing Non Domestic</a:t>
            </a:r>
          </a:p>
          <a:p>
            <a:pPr eaLnBrk="1" hangingPunct="1">
              <a:defRPr/>
            </a:pPr>
            <a:r>
              <a:rPr lang="en-GB" sz="2200" dirty="0" smtClean="0"/>
              <a:t>Sets minimum standards for: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Plant efficiency (e.g. boiler, lighting efficiency)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Fabric insulation levels</a:t>
            </a:r>
          </a:p>
          <a:p>
            <a:pPr marL="64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Carbon emissions (determined using software e.g. SAP, iSBEM or Dynamic Simulation Modelling)</a:t>
            </a:r>
          </a:p>
          <a:p>
            <a:pPr marL="0" indent="0" eaLnBrk="1" hangingPunct="1">
              <a:buFontTx/>
              <a:buNone/>
              <a:defRPr/>
            </a:pPr>
            <a:endParaRPr lang="en-GB" sz="2200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What is Part 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295400"/>
            <a:ext cx="6621463" cy="5018466"/>
          </a:xfrm>
        </p:spPr>
        <p:txBody>
          <a:bodyPr/>
          <a:lstStyle/>
          <a:p>
            <a:r>
              <a:rPr lang="en-GB" altLang="en-US" sz="2000" dirty="0" smtClean="0"/>
              <a:t>European </a:t>
            </a:r>
            <a:r>
              <a:rPr lang="en-GB" altLang="en-US" sz="2000" dirty="0"/>
              <a:t>Energy Performance of Buildings Directive (Directive 2010/31/EU</a:t>
            </a:r>
            <a:r>
              <a:rPr lang="en-GB" altLang="en-US" sz="2000" dirty="0" smtClean="0"/>
              <a:t>) – The “Recast” directive</a:t>
            </a:r>
          </a:p>
          <a:p>
            <a:r>
              <a:rPr lang="en-GB" altLang="en-US" sz="2000" dirty="0" smtClean="0"/>
              <a:t>Introduced in May 2010 by European Union (replaces the 2002 directive)</a:t>
            </a:r>
          </a:p>
          <a:p>
            <a:r>
              <a:rPr lang="en-GB" altLang="en-US" sz="2000" dirty="0" smtClean="0"/>
              <a:t>Part L 2013 is the Government’s response for England</a:t>
            </a:r>
          </a:p>
          <a:p>
            <a:r>
              <a:rPr lang="en-GB" altLang="en-US" sz="2000" dirty="0" smtClean="0"/>
              <a:t> Also requires: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All new buildings to be ‘nearly zero energy’ by December </a:t>
            </a:r>
            <a:r>
              <a:rPr lang="en-GB" altLang="en-US" sz="1800" dirty="0" smtClean="0"/>
              <a:t>2020</a:t>
            </a:r>
            <a:endParaRPr lang="en-GB" altLang="en-US" sz="1800" dirty="0"/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Public Authority buildings – should be nearly zero energy’ by December </a:t>
            </a:r>
            <a:r>
              <a:rPr lang="en-GB" altLang="en-US" sz="1800" dirty="0" smtClean="0"/>
              <a:t>2018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/>
              <a:t>No specific targets for existing buildings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/>
              <a:t>Calculation methods to focus on cost optimisation (CO</a:t>
            </a:r>
            <a:r>
              <a:rPr lang="en-GB" altLang="en-US" sz="1800" baseline="-25000" dirty="0" smtClean="0"/>
              <a:t>2 </a:t>
            </a:r>
            <a:r>
              <a:rPr lang="en-GB" altLang="en-US" sz="1800" dirty="0" smtClean="0"/>
              <a:t>vs. running cost)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/>
              <a:t>More rigorous procedures to check energy performance certificates (EPCs)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endParaRPr lang="en-GB" altLang="en-US" sz="1800" dirty="0" smtClean="0"/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endParaRPr lang="en-GB" altLang="en-US" sz="1800" dirty="0"/>
          </a:p>
          <a:p>
            <a:endParaRPr lang="en-GB" altLang="en-US" sz="2000" dirty="0" smtClean="0"/>
          </a:p>
          <a:p>
            <a:pPr lvl="1"/>
            <a:endParaRPr lang="en-GB" altLang="en-US" sz="2000" dirty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n-US" dirty="0"/>
              <a:t>Part L Policy Drivers -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295400"/>
            <a:ext cx="6621463" cy="5018466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Aims of Part L 2013: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New build: Take meaningful step towards zero carbon (Homes: 2016, Non-domestic: 2019</a:t>
            </a:r>
            <a:r>
              <a:rPr lang="en-GB" sz="1800" dirty="0" smtClean="0"/>
              <a:t>)</a:t>
            </a:r>
          </a:p>
          <a:p>
            <a:pPr lvl="1">
              <a:defRPr/>
            </a:pPr>
            <a:endParaRPr lang="en-GB" sz="1800" dirty="0"/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Respect deregulation and economic growth </a:t>
            </a:r>
            <a:r>
              <a:rPr lang="en-GB" sz="1800" dirty="0" smtClean="0"/>
              <a:t>agendas</a:t>
            </a:r>
          </a:p>
          <a:p>
            <a:pPr lvl="1">
              <a:defRPr/>
            </a:pPr>
            <a:endParaRPr lang="en-GB" sz="1800" dirty="0"/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Existing build: explore dynamic between Green Deal and Consequential Improvements to drive retrofit of existing </a:t>
            </a:r>
            <a:r>
              <a:rPr lang="en-GB" sz="1800" dirty="0" smtClean="0"/>
              <a:t>stock</a:t>
            </a:r>
          </a:p>
          <a:p>
            <a:pPr lvl="1">
              <a:defRPr/>
            </a:pPr>
            <a:endParaRPr lang="en-GB" sz="1600" dirty="0"/>
          </a:p>
          <a:p>
            <a:pPr>
              <a:defRPr/>
            </a:pPr>
            <a:r>
              <a:rPr lang="en-GB" sz="2000" dirty="0"/>
              <a:t>Key </a:t>
            </a:r>
            <a:r>
              <a:rPr lang="en-GB" sz="2000" dirty="0" smtClean="0"/>
              <a:t>consultees in developing Part L 2013 </a:t>
            </a:r>
            <a:r>
              <a:rPr lang="en-GB" sz="2000" dirty="0"/>
              <a:t>:</a:t>
            </a:r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Zero Carbon Hub (domestic</a:t>
            </a:r>
            <a:r>
              <a:rPr lang="en-GB" sz="1800" dirty="0" smtClean="0"/>
              <a:t>)</a:t>
            </a:r>
          </a:p>
          <a:p>
            <a:pPr lvl="1">
              <a:defRPr/>
            </a:pPr>
            <a:endParaRPr lang="en-GB" sz="1800" dirty="0"/>
          </a:p>
          <a:p>
            <a:pPr marL="6457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BRAC (Building Regulatory Advisory Committee)</a:t>
            </a: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The UK Interpretation of the EU Directive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3024" y="1260252"/>
            <a:ext cx="6621463" cy="5018466"/>
          </a:xfrm>
        </p:spPr>
        <p:txBody>
          <a:bodyPr/>
          <a:lstStyle/>
          <a:p>
            <a:r>
              <a:rPr lang="en-GB" altLang="en-US" sz="2000" dirty="0">
                <a:solidFill>
                  <a:schemeClr val="tx1"/>
                </a:solidFill>
              </a:rPr>
              <a:t>July 2010: Government call for ideas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Dec 2010: Statement setting out areas for consideration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January 2012: Consultation package launched – supported by impact assessment (consultation closed 27</a:t>
            </a:r>
            <a:r>
              <a:rPr lang="en-GB" altLang="en-US" sz="2000" baseline="30000" dirty="0">
                <a:solidFill>
                  <a:schemeClr val="tx1"/>
                </a:solidFill>
              </a:rPr>
              <a:t>th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</a:rPr>
              <a:t>April 12)</a:t>
            </a:r>
            <a:endParaRPr lang="en-GB" altLang="en-US" sz="2000" dirty="0">
              <a:solidFill>
                <a:schemeClr val="tx1"/>
              </a:solidFill>
            </a:endParaRPr>
          </a:p>
          <a:p>
            <a:r>
              <a:rPr lang="en-GB" altLang="en-US" sz="2000" dirty="0">
                <a:solidFill>
                  <a:schemeClr val="tx1"/>
                </a:solidFill>
              </a:rPr>
              <a:t>Oct 2012: Consequential improvements for domestic extensions (‘Conservatory Tax’ – SCRAPPED in April 2012)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April 2013: New build, existing build and consequential improvement standards laid before parliament</a:t>
            </a:r>
          </a:p>
          <a:p>
            <a:r>
              <a:rPr lang="en-GB" altLang="en-US" sz="2000" b="1" dirty="0" smtClean="0">
                <a:solidFill>
                  <a:srgbClr val="FF0000"/>
                </a:solidFill>
              </a:rPr>
              <a:t>6</a:t>
            </a:r>
            <a:r>
              <a:rPr lang="en-GB" alt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 April 2014 : </a:t>
            </a:r>
            <a:r>
              <a:rPr lang="en-GB" altLang="en-US" sz="2000" b="1" dirty="0">
                <a:solidFill>
                  <a:srgbClr val="FF0000"/>
                </a:solidFill>
              </a:rPr>
              <a:t>Part L 2013 comes into force</a:t>
            </a:r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Time-line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1196752"/>
            <a:ext cx="7200800" cy="5018466"/>
          </a:xfrm>
        </p:spPr>
        <p:txBody>
          <a:bodyPr/>
          <a:lstStyle/>
          <a:p>
            <a:r>
              <a:rPr lang="en-US" sz="2000" dirty="0"/>
              <a:t>Part L 2010 will still apply where;</a:t>
            </a:r>
          </a:p>
          <a:p>
            <a:pPr marL="72000" indent="0">
              <a:buNone/>
            </a:pPr>
            <a:endParaRPr lang="en-US" sz="18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Site work has begun before 6 April </a:t>
            </a:r>
            <a:r>
              <a:rPr lang="en-US" sz="1800" dirty="0" smtClean="0"/>
              <a:t>2014</a:t>
            </a:r>
          </a:p>
          <a:p>
            <a:pPr lvl="1"/>
            <a:endParaRPr lang="en-US" sz="18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work is subject to a </a:t>
            </a:r>
            <a:r>
              <a:rPr lang="en-US" sz="1800" dirty="0" smtClean="0"/>
              <a:t>Building Notice, Full Plans </a:t>
            </a:r>
            <a:r>
              <a:rPr lang="en-US" sz="1800" dirty="0"/>
              <a:t>application or </a:t>
            </a:r>
            <a:r>
              <a:rPr lang="en-US" sz="1800" dirty="0" smtClean="0"/>
              <a:t>Initial </a:t>
            </a:r>
            <a:r>
              <a:rPr lang="en-US" sz="1800" dirty="0"/>
              <a:t>N</a:t>
            </a:r>
            <a:r>
              <a:rPr lang="en-US" sz="1800" dirty="0" smtClean="0"/>
              <a:t>otice </a:t>
            </a:r>
            <a:r>
              <a:rPr lang="en-US" sz="1800" dirty="0"/>
              <a:t>submitted before 6 April </a:t>
            </a:r>
            <a:r>
              <a:rPr lang="en-US" sz="1800" dirty="0" smtClean="0"/>
              <a:t>2014 provided the work is commenced before 6 April 2015</a:t>
            </a:r>
            <a:endParaRPr lang="en-US" sz="18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273504"/>
            <a:ext cx="6621464" cy="717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360000" algn="l" defTabSz="456915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800" b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Transitional 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L1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DOMESTIC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SH+ presentation">
  <a:themeElements>
    <a:clrScheme name="Custom 16">
      <a:dk1>
        <a:srgbClr val="003048"/>
      </a:dk1>
      <a:lt1>
        <a:sysClr val="window" lastClr="FFFFFF"/>
      </a:lt1>
      <a:dk2>
        <a:srgbClr val="5A7E92"/>
      </a:dk2>
      <a:lt2>
        <a:srgbClr val="FFFFFF"/>
      </a:lt2>
      <a:accent1>
        <a:srgbClr val="5A7E92"/>
      </a:accent1>
      <a:accent2>
        <a:srgbClr val="82AEB6"/>
      </a:accent2>
      <a:accent3>
        <a:srgbClr val="5A7E92"/>
      </a:accent3>
      <a:accent4>
        <a:srgbClr val="777877"/>
      </a:accent4>
      <a:accent5>
        <a:srgbClr val="A5A6A5"/>
      </a:accent5>
      <a:accent6>
        <a:srgbClr val="C0C1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12170</TotalTime>
  <Words>2235</Words>
  <Application>Microsoft Office PowerPoint</Application>
  <PresentationFormat>On-screen Show (4:3)</PresentationFormat>
  <Paragraphs>301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FLASH+ presentation</vt:lpstr>
      <vt:lpstr>Part L 2013 – An overview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Summary of main changes – L1A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Matt Cotton</cp:lastModifiedBy>
  <cp:revision>760</cp:revision>
  <cp:lastPrinted>2010-06-25T13:59:15Z</cp:lastPrinted>
  <dcterms:created xsi:type="dcterms:W3CDTF">2013-04-26T10:16:05Z</dcterms:created>
  <dcterms:modified xsi:type="dcterms:W3CDTF">2014-03-13T11:57:50Z</dcterms:modified>
</cp:coreProperties>
</file>