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p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3" r:id="rId3"/>
    <p:sldMasterId id="2147483675" r:id="rId4"/>
    <p:sldMasterId id="2147483687" r:id="rId5"/>
  </p:sldMasterIdLst>
  <p:notesMasterIdLst>
    <p:notesMasterId r:id="rId18"/>
  </p:notesMasterIdLst>
  <p:sldIdLst>
    <p:sldId id="256" r:id="rId6"/>
    <p:sldId id="261" r:id="rId7"/>
    <p:sldId id="263" r:id="rId8"/>
    <p:sldId id="258" r:id="rId9"/>
    <p:sldId id="257" r:id="rId10"/>
    <p:sldId id="259" r:id="rId11"/>
    <p:sldId id="260" r:id="rId12"/>
    <p:sldId id="266" r:id="rId13"/>
    <p:sldId id="268" r:id="rId14"/>
    <p:sldId id="267" r:id="rId15"/>
    <p:sldId id="265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782828282828"/>
          <c:y val="0.0625"/>
          <c:w val="0.809343434343434"/>
          <c:h val="0.7546296296296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explosion val="15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1"/>
              <c:layout>
                <c:manualLayout>
                  <c:x val="0.237070707070707"/>
                  <c:y val="-0.26274132400116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Carbon </a:t>
                    </a:r>
                    <a:r>
                      <a:rPr lang="en-US" dirty="0" smtClean="0"/>
                      <a:t>Savings</a:t>
                    </a:r>
                  </a:p>
                  <a:p>
                    <a:r>
                      <a:rPr lang="en-US" dirty="0" smtClean="0"/>
                      <a:t>CSCO / CERO </a:t>
                    </a:r>
                    <a:r>
                      <a:rPr lang="en-US" dirty="0"/>
                      <a:t>£950m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Helvetica Neue"/>
                    <a:cs typeface="Helvetica Neue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Sheet1!$A$5:$A$7</c:f>
              <c:strCache>
                <c:ptCount val="2"/>
                <c:pt idx="0">
                  <c:v>Affordable Warmth £350m</c:v>
                </c:pt>
                <c:pt idx="1">
                  <c:v>Carbon Savings £950m</c:v>
                </c:pt>
              </c:strCache>
            </c:strRef>
          </c:cat>
          <c:val>
            <c:numRef>
              <c:f>Sheet1!$B$5:$B$7</c:f>
              <c:numCache>
                <c:formatCode>General</c:formatCode>
                <c:ptCount val="3"/>
                <c:pt idx="0">
                  <c:v>350.0</c:v>
                </c:pt>
                <c:pt idx="1">
                  <c:v>950.0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CF85-32DF-CB44-8098-8951D08E8122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7AE-B947-6D48-B313-4A4901FB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2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Brief overview of who we 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26C256-98A4-4E07-8173-FC5D6193F2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476E-2A10-D44E-A716-207CD977D8EB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090E-6CD1-2C47-92AE-01FC4D6AA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3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5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04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72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8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4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405D-7128-6B4A-A42F-DE5FFC0146B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CD8F-115A-9C4E-8F01-7A8D058377E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1090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0C6F-15BF-8445-A8C9-132FAA5EDFE2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3F5D5-0A93-DC41-AAB3-675C4FABD5B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3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0C6F-15BF-8445-A8C9-132FAA5EDFE2}" type="datetimeFigureOut">
              <a:rPr lang="en-US"/>
              <a:pPr>
                <a:defRPr/>
              </a:pPr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3F5D5-0A93-DC41-AAB3-675C4FABD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12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8722-DE32-B843-92B1-0C32EFAF764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6A2FE-D1BC-4D4F-9DDA-4DBEC53F306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867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9FE2-6BE3-FF44-84F5-8E799A063698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524E-4A83-F34A-BFC7-DCA215D9399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9574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383B-6D9B-5D45-869C-D7ABDA0FD93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5DE9-EF3E-5A43-B71C-49EA25EB9D2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2079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79CB-84A2-1546-88A9-922B064950D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BF3B-CA99-7243-8969-030E232C463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106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010EF-5C88-F04B-93A6-B7C0D4B1A8F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77D94-8792-134C-82C6-BF218F890D0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0252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6F7A-D712-EA41-837D-6DA287AA296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8011E-4E04-9341-8308-C706C785813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183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5B12-EBC4-4A4E-B88C-783B104953D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44AB-ECF6-334F-B66A-DE821B785B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4423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9BCC7-3E22-2A40-B315-AE5B0ED4C4E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E7A8-F9A1-C74E-A7F2-C2ED9CEDBB9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707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74FD-C014-504C-B810-D77D9EFA7D9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562B-FC70-9548-A8B1-AE22AF0560B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3662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405D-7128-6B4A-A42F-DE5FFC0146B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CD8F-115A-9C4E-8F01-7A8D058377E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109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6178" y="138056"/>
            <a:ext cx="7296222" cy="855958"/>
          </a:xfrm>
          <a:prstGeom prst="rect">
            <a:avLst/>
          </a:prstGeom>
        </p:spPr>
        <p:txBody>
          <a:bodyPr/>
          <a:lstStyle>
            <a:lvl1pPr algn="l">
              <a:defRPr baseline="0">
                <a:latin typeface="Helvetica Neue Light"/>
              </a:defRPr>
            </a:lvl1pPr>
          </a:lstStyle>
          <a:p>
            <a:r>
              <a:rPr lang="en-GB" dirty="0" smtClean="0"/>
              <a:t>Your Heading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76178" y="1408185"/>
            <a:ext cx="7296222" cy="3865607"/>
          </a:xfrm>
        </p:spPr>
        <p:txBody>
          <a:bodyPr/>
          <a:lstStyle>
            <a:lvl5pPr>
              <a:defRPr>
                <a:latin typeface="Helvetica Neue Ligh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90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0C6F-15BF-8445-A8C9-132FAA5EDFE2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3F5D5-0A93-DC41-AAB3-675C4FABD5B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830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8722-DE32-B843-92B1-0C32EFAF764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6A2FE-D1BC-4D4F-9DDA-4DBEC53F306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8671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9FE2-6BE3-FF44-84F5-8E799A063698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524E-4A83-F34A-BFC7-DCA215D9399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9574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383B-6D9B-5D45-869C-D7ABDA0FD93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5DE9-EF3E-5A43-B71C-49EA25EB9D2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20792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79CB-84A2-1546-88A9-922B064950D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BF3B-CA99-7243-8969-030E232C463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51069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010EF-5C88-F04B-93A6-B7C0D4B1A8F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77D94-8792-134C-82C6-BF218F890D0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02529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96F7A-D712-EA41-837D-6DA287AA296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8011E-4E04-9341-8308-C706C7858131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1833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5B12-EBC4-4A4E-B88C-783B104953DD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44AB-ECF6-334F-B66A-DE821B785B2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44237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9BCC7-3E22-2A40-B315-AE5B0ED4C4E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E7A8-F9A1-C74E-A7F2-C2ED9CEDBB9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7075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74FD-C014-504C-B810-D77D9EFA7D9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562B-FC70-9548-A8B1-AE22AF0560B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36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0C6F-15BF-8445-A8C9-132FAA5EDFE2}" type="datetimeFigureOut">
              <a:rPr lang="en-US"/>
              <a:pPr>
                <a:defRPr/>
              </a:pPr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3F5D5-0A93-DC41-AAB3-675C4FABD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68312" y="1268760"/>
            <a:ext cx="8208143" cy="4536503"/>
          </a:xfrm>
        </p:spPr>
        <p:txBody>
          <a:bodyPr/>
          <a:lstStyle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21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 userDrawn="1"/>
        </p:nvGrpSpPr>
        <p:grpSpPr bwMode="auto">
          <a:xfrm>
            <a:off x="0" y="5705475"/>
            <a:ext cx="9144000" cy="1174750"/>
            <a:chOff x="0" y="5705548"/>
            <a:chExt cx="9144000" cy="1174022"/>
          </a:xfrm>
        </p:grpSpPr>
        <p:sp>
          <p:nvSpPr>
            <p:cNvPr id="4" name="Rectangle 3"/>
            <p:cNvSpPr/>
            <p:nvPr userDrawn="1"/>
          </p:nvSpPr>
          <p:spPr>
            <a:xfrm>
              <a:off x="0" y="5737278"/>
              <a:ext cx="9144000" cy="1142292"/>
            </a:xfrm>
            <a:prstGeom prst="rect">
              <a:avLst/>
            </a:prstGeom>
            <a:solidFill>
              <a:srgbClr val="E65A3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5" name="Straight Connector 4"/>
            <p:cNvCxnSpPr/>
            <p:nvPr userDrawn="1"/>
          </p:nvCxnSpPr>
          <p:spPr>
            <a:xfrm>
              <a:off x="0" y="5705548"/>
              <a:ext cx="9144000" cy="0"/>
            </a:xfrm>
            <a:prstGeom prst="line">
              <a:avLst/>
            </a:prstGeom>
            <a:ln w="476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ContosoLogo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1600" y="1700213"/>
            <a:ext cx="52324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877272"/>
            <a:ext cx="8568952" cy="8939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02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CECD76-6125-4A44-9087-2A68DD8E8BA7}" type="datetimeFigureOut">
              <a:rPr lang="en-US" smtClean="0"/>
              <a:t>22/05/2013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A4E427-6665-2345-9624-E16815B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5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6" Type="http://schemas.openxmlformats.org/officeDocument/2006/relationships/image" Target="../media/image3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4702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</a:lstStyle>
          <a:p>
            <a:fld id="{C5DA476E-2A10-D44E-A716-207CD977D8EB}" type="datetimeFigureOut">
              <a:rPr lang="en-US" smtClean="0"/>
              <a:pPr/>
              <a:t>22/05/2013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 Light"/>
              </a:defRPr>
            </a:lvl1pPr>
          </a:lstStyle>
          <a:p>
            <a:fld id="{C6BB090E-6CD1-2C47-92AE-01FC4D6AA68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04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NSTAGROUP_PMS_WHITE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174" y="437632"/>
            <a:ext cx="15732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7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Neue Ligh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pic>
        <p:nvPicPr>
          <p:cNvPr id="7" name="Picture 6" descr="PPT3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56" y="0"/>
            <a:ext cx="9144000" cy="6858000"/>
          </a:xfrm>
          <a:prstGeom prst="rect">
            <a:avLst/>
          </a:prstGeom>
        </p:spPr>
      </p:pic>
      <p:pic>
        <p:nvPicPr>
          <p:cNvPr id="4" name="Picture 3" descr="INSTAGROUP_PMS_WHITE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7174" y="437632"/>
            <a:ext cx="15732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17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9" r:id="rId2"/>
    <p:sldLayoutId id="2147483700" r:id="rId3"/>
    <p:sldLayoutId id="214748370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 Ligh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 Ligh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 Ligh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 Ligh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4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D776A9-5BA7-BC43-A3CC-D09846B9FAC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EBE95-DCF6-464B-8F2E-8545BF045BA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D776A9-5BA7-BC43-A3CC-D09846B9FAC7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22/05/2013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EBE95-DCF6-464B-8F2E-8545BF045BA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TI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T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Relationship Id="rId3" Type="http://schemas.openxmlformats.org/officeDocument/2006/relationships/image" Target="../media/image7.T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226" y="1270000"/>
            <a:ext cx="7187974" cy="2344186"/>
          </a:xfrm>
        </p:spPr>
        <p:txBody>
          <a:bodyPr/>
          <a:lstStyle/>
          <a:p>
            <a:pPr algn="l"/>
            <a:r>
              <a:rPr lang="en-US" dirty="0" smtClean="0">
                <a:latin typeface="+mn-lt"/>
              </a:rPr>
              <a:t>An </a:t>
            </a:r>
            <a:r>
              <a:rPr lang="en-US" dirty="0" smtClean="0">
                <a:latin typeface="+mn-lt"/>
              </a:rPr>
              <a:t>update on ECO funding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226" y="3614186"/>
            <a:ext cx="6502174" cy="2024614"/>
          </a:xfrm>
        </p:spPr>
        <p:txBody>
          <a:bodyPr/>
          <a:lstStyle/>
          <a:p>
            <a:pPr algn="l"/>
            <a:r>
              <a:rPr lang="en-US" sz="1400" dirty="0" smtClean="0">
                <a:latin typeface="+mn-lt"/>
              </a:rPr>
              <a:t>Presentation to </a:t>
            </a:r>
            <a:r>
              <a:rPr lang="en-US" sz="1400" dirty="0" smtClean="0">
                <a:latin typeface="+mn-lt"/>
              </a:rPr>
              <a:t>SECAN Forum</a:t>
            </a:r>
          </a:p>
          <a:p>
            <a:pPr algn="l"/>
            <a:r>
              <a:rPr lang="en-US" sz="1400" dirty="0" smtClean="0">
                <a:latin typeface="+mn-lt"/>
              </a:rPr>
              <a:t>Presentation By: Debbie Cantley</a:t>
            </a:r>
            <a:endParaRPr lang="en-US" sz="1400" dirty="0" smtClean="0">
              <a:latin typeface="+mn-lt"/>
            </a:endParaRPr>
          </a:p>
          <a:p>
            <a:pPr algn="l"/>
            <a:r>
              <a:rPr lang="en-US" sz="1400" dirty="0" smtClean="0">
                <a:latin typeface="+mn-lt"/>
              </a:rPr>
              <a:t>Date: </a:t>
            </a:r>
            <a:r>
              <a:rPr lang="en-US" sz="1400" dirty="0" smtClean="0">
                <a:latin typeface="+mn-lt"/>
              </a:rPr>
              <a:t>May 2013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38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latin typeface="Arial"/>
                <a:cs typeface="Arial"/>
              </a:rPr>
              <a:t>CSCO Update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 smtClean="0">
                <a:solidFill>
                  <a:srgbClr val="FF6600"/>
                </a:solidFill>
                <a:latin typeface="Arial"/>
                <a:cs typeface="Arial"/>
              </a:rPr>
              <a:t>£160 Million per year</a:t>
            </a:r>
          </a:p>
          <a:p>
            <a:pPr marL="457200" lvl="1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Amalgamation of the 3 pots</a:t>
            </a:r>
            <a:endParaRPr lang="en-US" sz="2800" dirty="0" smtClean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Market is currently concentrating on standard CWI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Only if customer does not fit into AW or CERO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6275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err="1" smtClean="0">
                <a:latin typeface="Arial"/>
                <a:cs typeface="Arial"/>
              </a:rPr>
              <a:t>Insta</a:t>
            </a:r>
            <a:r>
              <a:rPr lang="en-US" sz="3200" dirty="0" smtClean="0">
                <a:latin typeface="Arial"/>
                <a:cs typeface="Arial"/>
              </a:rPr>
              <a:t> for ECO funding 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2" y="1557867"/>
            <a:ext cx="8218488" cy="4013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/>
                <a:cs typeface="Arial"/>
              </a:rPr>
              <a:t>Full managed programs from marketing to survey to install to reporting.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Healthy mix of Bi-lateral and Brokerage with the Big Six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Diverse range of funding – spreading risk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Bullish approach to brokerage secured £m’s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Reputation for stable funding agreements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 smtClean="0">
                <a:latin typeface="Arial"/>
                <a:cs typeface="Arial"/>
              </a:rPr>
              <a:t>Recognised</a:t>
            </a:r>
            <a:r>
              <a:rPr lang="en-US" sz="2400" dirty="0" smtClean="0">
                <a:latin typeface="Arial"/>
                <a:cs typeface="Arial"/>
              </a:rPr>
              <a:t> as market leader in Green Deal</a:t>
            </a:r>
          </a:p>
          <a:p>
            <a:pPr marL="457200" lvl="1" indent="0">
              <a:buNone/>
            </a:pP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5515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169332"/>
            <a:ext cx="8229600" cy="112725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mtClean="0">
                <a:latin typeface="Arial"/>
                <a:cs typeface="Arial"/>
              </a:rPr>
              <a:t>Green Deal is GO!</a:t>
            </a: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6" name="Content Placeholder 10" descr="green_deal_logo_360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" y="1576092"/>
            <a:ext cx="3048000" cy="350020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776133" y="2184400"/>
            <a:ext cx="4910667" cy="394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Ligh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First to register a fully automated GDP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Heavily invested in software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SNUG network ready to deliver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GDP for 3 large energy companies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Arial"/>
                <a:cs typeface="Arial"/>
              </a:rPr>
              <a:t>Insta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recognised</a:t>
            </a:r>
            <a:r>
              <a:rPr lang="en-US" sz="2000" dirty="0" smtClean="0">
                <a:latin typeface="Arial"/>
                <a:cs typeface="Arial"/>
              </a:rPr>
              <a:t> as market leader in Green Deal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461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INSTAGROUP_PROCES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1655" y="432209"/>
            <a:ext cx="1923407" cy="6763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6178" y="1294872"/>
            <a:ext cx="6940622" cy="449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Sponsors of the South East CAN Forum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pioneer Green Deal Provider 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W</a:t>
            </a: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orked closely with DECC to deliver Green Deal. 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Founder member of the Green Deal Finance Company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£m’s available to fund ECO eligible installation measures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30 years experience in this market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6178" y="138056"/>
            <a:ext cx="7296222" cy="855958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Arial"/>
                <a:cs typeface="Arial"/>
              </a:rPr>
              <a:t>An introduction to </a:t>
            </a:r>
            <a:r>
              <a:rPr lang="en-US" sz="3200" dirty="0" err="1" smtClean="0">
                <a:latin typeface="Arial"/>
                <a:cs typeface="Arial"/>
              </a:rPr>
              <a:t>Insta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987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0825" y="5876925"/>
            <a:ext cx="8569325" cy="8937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Local... Greener... Better...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43467" y="4064000"/>
            <a:ext cx="760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1067" y="266412"/>
            <a:ext cx="6570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Delivering through our network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976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INSTAGROUP_PROCESS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1655" y="432209"/>
            <a:ext cx="1923407" cy="676398"/>
          </a:xfrm>
          <a:prstGeom prst="rect">
            <a:avLst/>
          </a:prstGeom>
        </p:spPr>
      </p:pic>
      <p:pic>
        <p:nvPicPr>
          <p:cNvPr id="4" name="Picture 3" descr="Proud Member logo.TI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62" y="230953"/>
            <a:ext cx="2787071" cy="12263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1330" y="1625600"/>
            <a:ext cx="73082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>
                <a:latin typeface="Arial"/>
                <a:cs typeface="Arial"/>
              </a:rPr>
              <a:t>Insta</a:t>
            </a:r>
            <a:r>
              <a:rPr lang="en-US" dirty="0" smtClean="0">
                <a:latin typeface="Arial"/>
                <a:cs typeface="Arial"/>
              </a:rPr>
              <a:t> supply both materials </a:t>
            </a:r>
            <a:r>
              <a:rPr lang="en-US" dirty="0">
                <a:latin typeface="Arial"/>
                <a:cs typeface="Arial"/>
              </a:rPr>
              <a:t>and ECO funding for </a:t>
            </a:r>
            <a:r>
              <a:rPr lang="en-US" dirty="0" smtClean="0">
                <a:latin typeface="Arial"/>
                <a:cs typeface="Arial"/>
              </a:rPr>
              <a:t>our SNUG network members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SNUG network comprises </a:t>
            </a:r>
            <a:r>
              <a:rPr lang="en-US" dirty="0" err="1">
                <a:latin typeface="Arial"/>
                <a:cs typeface="Arial"/>
              </a:rPr>
              <a:t>approx</a:t>
            </a:r>
            <a:r>
              <a:rPr lang="en-US" dirty="0">
                <a:latin typeface="Arial"/>
                <a:cs typeface="Arial"/>
              </a:rPr>
              <a:t> 100 independent local businesses covering the UK from Cornwall to Scotland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F66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80 PAS 2030 qualified companies</a:t>
            </a:r>
          </a:p>
          <a:p>
            <a:pPr marL="285750" indent="-285750">
              <a:buFont typeface="Arial"/>
              <a:buChar char="•"/>
            </a:pP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250 Green Deal Assessors</a:t>
            </a:r>
          </a:p>
          <a:p>
            <a:pPr marL="285750" indent="-285750">
              <a:buFont typeface="Arial"/>
              <a:buChar char="•"/>
            </a:pP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Largest GDAO in the UK</a:t>
            </a:r>
          </a:p>
          <a:p>
            <a:pPr marL="285750" indent="-285750">
              <a:buFont typeface="Arial"/>
              <a:buChar char="•"/>
            </a:pPr>
            <a:endParaRPr lang="en-US" b="1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Handling over 100 assessments a day and growing</a:t>
            </a:r>
            <a:endParaRPr lang="en-US" b="1" dirty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5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178" y="152400"/>
            <a:ext cx="7296222" cy="841614"/>
          </a:xfrm>
        </p:spPr>
        <p:txBody>
          <a:bodyPr/>
          <a:lstStyle/>
          <a:p>
            <a:r>
              <a:rPr lang="en-US" sz="3200" dirty="0" smtClean="0">
                <a:latin typeface="Arial"/>
                <a:cs typeface="Arial"/>
              </a:rPr>
              <a:t>We’ve had a turbulent time…..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 descr="CERT goes up in smo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67551"/>
            <a:ext cx="9144000" cy="594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1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32"/>
            <a:ext cx="8229600" cy="1127253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/>
                <a:cs typeface="Arial"/>
              </a:rPr>
              <a:t>The journey so far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7200"/>
            <a:ext cx="8229600" cy="4398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No transition overlap from CERT to ECO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/>
                <a:cs typeface="Arial"/>
              </a:rPr>
              <a:t>Steep learning </a:t>
            </a:r>
            <a:r>
              <a:rPr lang="en-US" sz="2400" dirty="0" smtClean="0">
                <a:latin typeface="Arial"/>
                <a:cs typeface="Arial"/>
              </a:rPr>
              <a:t>curve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ECO more complicated but more stable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New Brokerage system offers more security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Green Deal legislation has impacted on ECO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Arial"/>
              <a:cs typeface="Arial"/>
            </a:endParaRPr>
          </a:p>
        </p:txBody>
      </p:sp>
      <p:pic>
        <p:nvPicPr>
          <p:cNvPr id="4" name="Picture 3" descr="Proud Member logo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8930" y="1296586"/>
            <a:ext cx="1555939" cy="68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29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en-GB" sz="3200" dirty="0">
                <a:latin typeface="Arial"/>
                <a:cs typeface="Arial"/>
              </a:rPr>
              <a:t>Summary of </a:t>
            </a:r>
            <a:r>
              <a:rPr lang="en-GB" sz="3200" dirty="0" smtClean="0">
                <a:latin typeface="Arial"/>
                <a:cs typeface="Arial"/>
              </a:rPr>
              <a:t>ECO</a:t>
            </a:r>
            <a:endParaRPr lang="en-GB" sz="3200" dirty="0">
              <a:latin typeface="Arial"/>
              <a:cs typeface="Arial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384529"/>
              </p:ext>
            </p:extLst>
          </p:nvPr>
        </p:nvGraphicFramePr>
        <p:xfrm>
          <a:off x="4446872" y="2286003"/>
          <a:ext cx="5344115" cy="2914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468314" y="1296586"/>
            <a:ext cx="4493153" cy="403985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charset="0"/>
              <a:buNone/>
            </a:pPr>
            <a:endParaRPr lang="en-GB" dirty="0">
              <a:latin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en-US" sz="3800" dirty="0">
                <a:latin typeface="Arial"/>
                <a:cs typeface="Arial"/>
              </a:rPr>
              <a:t>Annual Target £1.3 Billion</a:t>
            </a:r>
          </a:p>
          <a:p>
            <a:pPr marL="0" indent="0">
              <a:buNone/>
            </a:pPr>
            <a:endParaRPr lang="en-US" sz="2400" b="1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CERO - Home Insulation for the fuel poor in all </a:t>
            </a:r>
            <a:r>
              <a:rPr lang="en-US" sz="2000" dirty="0" smtClean="0">
                <a:latin typeface="Arial"/>
                <a:cs typeface="Arial"/>
              </a:rPr>
              <a:t>areas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6600"/>
                </a:solidFill>
                <a:latin typeface="Arial"/>
                <a:cs typeface="Arial"/>
              </a:rPr>
              <a:t>	</a:t>
            </a: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£</a:t>
            </a:r>
            <a:r>
              <a:rPr lang="en-US" sz="2000" b="1" dirty="0">
                <a:solidFill>
                  <a:srgbClr val="FF6600"/>
                </a:solidFill>
                <a:latin typeface="Arial"/>
                <a:cs typeface="Arial"/>
              </a:rPr>
              <a:t>790 Million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CSCO – Home insulation for the countries most deprived areas</a:t>
            </a: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6600"/>
                </a:solidFill>
                <a:latin typeface="Arial"/>
                <a:cs typeface="Arial"/>
              </a:rPr>
              <a:t>      </a:t>
            </a: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£160 Million</a:t>
            </a:r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dirty="0">
                <a:latin typeface="Arial"/>
                <a:cs typeface="Arial"/>
              </a:rPr>
              <a:t>Affordable Warmth (HHCRO) - </a:t>
            </a:r>
            <a:r>
              <a:rPr lang="en-US" sz="2000" dirty="0" smtClean="0">
                <a:latin typeface="Arial"/>
                <a:cs typeface="Arial"/>
              </a:rPr>
              <a:t>heating </a:t>
            </a:r>
            <a:r>
              <a:rPr lang="en-US" sz="2000" dirty="0">
                <a:latin typeface="Arial"/>
                <a:cs typeface="Arial"/>
              </a:rPr>
              <a:t>and </a:t>
            </a:r>
            <a:r>
              <a:rPr lang="en-US" sz="2000" dirty="0" smtClean="0">
                <a:latin typeface="Arial"/>
                <a:cs typeface="Arial"/>
              </a:rPr>
              <a:t>home </a:t>
            </a:r>
            <a:r>
              <a:rPr lang="en-US" sz="2000" dirty="0">
                <a:latin typeface="Arial"/>
                <a:cs typeface="Arial"/>
              </a:rPr>
              <a:t>insulation for the fuel poor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6600"/>
                </a:solidFill>
                <a:latin typeface="Arial"/>
                <a:cs typeface="Arial"/>
              </a:rPr>
              <a:t>       £350 Million</a:t>
            </a:r>
          </a:p>
          <a:p>
            <a:pPr marL="0" indent="0">
              <a:buNone/>
            </a:pPr>
            <a:endParaRPr lang="en-US" sz="2000" b="1" dirty="0">
              <a:solidFill>
                <a:srgbClr val="FF66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000" dirty="0"/>
          </a:p>
          <a:p>
            <a:pPr eaLnBrk="1" hangingPunct="1">
              <a:buFont typeface="Wingdings" charset="0"/>
              <a:buNone/>
            </a:pPr>
            <a:endParaRPr lang="en-GB" dirty="0">
              <a:latin typeface="Calibri" charset="0"/>
              <a:cs typeface="Calibri" charset="0"/>
            </a:endParaRPr>
          </a:p>
          <a:p>
            <a:pPr eaLnBrk="1" hangingPunct="1"/>
            <a:endParaRPr lang="en-GB" dirty="0">
              <a:latin typeface="Calibri" charset="0"/>
              <a:cs typeface="Calibri" charset="0"/>
            </a:endParaRPr>
          </a:p>
          <a:p>
            <a:pPr eaLnBrk="1" hangingPunct="1"/>
            <a:endParaRPr lang="en-GB" dirty="0">
              <a:latin typeface="Calibri" charset="0"/>
              <a:cs typeface="Calibri" charset="0"/>
            </a:endParaRPr>
          </a:p>
        </p:txBody>
      </p:sp>
      <p:pic>
        <p:nvPicPr>
          <p:cNvPr id="2" name="Picture 1" descr="Proud Member logo.T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8930" y="1296586"/>
            <a:ext cx="1555939" cy="68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3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latin typeface="Arial"/>
                <a:cs typeface="Arial"/>
              </a:rPr>
              <a:t>CERO Update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b="1" dirty="0" smtClean="0">
                <a:solidFill>
                  <a:srgbClr val="FF6600"/>
                </a:solidFill>
                <a:latin typeface="Arial"/>
                <a:cs typeface="Arial"/>
              </a:rPr>
              <a:t>£790 Million per year</a:t>
            </a:r>
          </a:p>
          <a:p>
            <a:pPr marL="457200" lvl="1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Current activity dominated by HTT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Our </a:t>
            </a:r>
            <a:r>
              <a:rPr lang="en-US" sz="2400" dirty="0" err="1" smtClean="0">
                <a:latin typeface="Arial"/>
                <a:cs typeface="Arial"/>
              </a:rPr>
              <a:t>fibre</a:t>
            </a:r>
            <a:r>
              <a:rPr lang="en-US" sz="2400" dirty="0" smtClean="0">
                <a:latin typeface="Arial"/>
                <a:cs typeface="Arial"/>
              </a:rPr>
              <a:t> products now approved for narrow cavities</a:t>
            </a: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Solid Wall stalled since CESP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Fully funded options for off coal &amp; electric heated homes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Looking for multi measure schemes</a:t>
            </a:r>
          </a:p>
          <a:p>
            <a:pPr lvl="3"/>
            <a:r>
              <a:rPr lang="en-US" dirty="0" smtClean="0">
                <a:latin typeface="Arial"/>
                <a:cs typeface="Arial"/>
              </a:rPr>
              <a:t>SWI funds for 1 gas in every 4 off gas </a:t>
            </a:r>
          </a:p>
          <a:p>
            <a:pPr lvl="3"/>
            <a:r>
              <a:rPr lang="en-US" dirty="0" err="1" smtClean="0">
                <a:latin typeface="Arial"/>
                <a:cs typeface="Arial"/>
              </a:rPr>
              <a:t>Approx</a:t>
            </a:r>
            <a:r>
              <a:rPr lang="en-US" dirty="0" smtClean="0">
                <a:latin typeface="Arial"/>
                <a:cs typeface="Arial"/>
              </a:rPr>
              <a:t> 60% funding for others</a:t>
            </a:r>
          </a:p>
          <a:p>
            <a:pPr lvl="2"/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06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latin typeface="Arial"/>
                <a:cs typeface="Arial"/>
              </a:rPr>
              <a:t>Affordable Warmth </a:t>
            </a:r>
            <a:r>
              <a:rPr lang="en-US" sz="3200" dirty="0">
                <a:latin typeface="Arial"/>
                <a:cs typeface="Arial"/>
              </a:rPr>
              <a:t>u</a:t>
            </a:r>
            <a:r>
              <a:rPr lang="en-US" sz="3200" dirty="0" smtClean="0">
                <a:latin typeface="Arial"/>
                <a:cs typeface="Arial"/>
              </a:rPr>
              <a:t>pdate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>
                <a:solidFill>
                  <a:srgbClr val="FF6600"/>
                </a:solidFill>
                <a:latin typeface="Arial"/>
                <a:cs typeface="Arial"/>
              </a:rPr>
              <a:t>£350 Million per year</a:t>
            </a:r>
          </a:p>
          <a:p>
            <a:pPr marL="457200" lvl="1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Partnership with Worcester Bosch 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Extending our SNUG network to provide heating and insulation as a package – all WB boilers</a:t>
            </a:r>
          </a:p>
          <a:p>
            <a:pPr lvl="2"/>
            <a:endParaRPr lang="en-US" sz="2000" dirty="0" smtClean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Access to fund large schemes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Can offer Free Boiler, CWI &amp; Loft Schemes</a:t>
            </a:r>
          </a:p>
          <a:p>
            <a:pPr lvl="2"/>
            <a:r>
              <a:rPr lang="en-US" sz="2000" dirty="0" smtClean="0">
                <a:latin typeface="Arial"/>
                <a:cs typeface="Arial"/>
              </a:rPr>
              <a:t>Looking for partners for fully managed schemes</a:t>
            </a:r>
          </a:p>
          <a:p>
            <a:pPr lvl="2"/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904281"/>
      </p:ext>
    </p:extLst>
  </p:cSld>
  <p:clrMapOvr>
    <a:masterClrMapping/>
  </p:clrMapOvr>
</p:sld>
</file>

<file path=ppt/theme/theme1.xml><?xml version="1.0" encoding="utf-8"?>
<a:theme xmlns:a="http://schemas.openxmlformats.org/drawingml/2006/main" name="INSTA NEW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INSTA NEW PRESENTATION.potx</Template>
  <TotalTime>235</TotalTime>
  <Words>429</Words>
  <Application>Microsoft Macintosh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INSTA NEW PRESENTATION</vt:lpstr>
      <vt:lpstr>Custom Design</vt:lpstr>
      <vt:lpstr>1_Custom Design</vt:lpstr>
      <vt:lpstr>1_Office Theme</vt:lpstr>
      <vt:lpstr>2_Office Theme</vt:lpstr>
      <vt:lpstr>An update on ECO funding</vt:lpstr>
      <vt:lpstr>PowerPoint Presentation</vt:lpstr>
      <vt:lpstr>Local... Greener... Better...</vt:lpstr>
      <vt:lpstr>PowerPoint Presentation</vt:lpstr>
      <vt:lpstr>We’ve had a turbulent time…..</vt:lpstr>
      <vt:lpstr>The journey so far</vt:lpstr>
      <vt:lpstr>Summary of ECO</vt:lpstr>
      <vt:lpstr>CERO Update</vt:lpstr>
      <vt:lpstr>Affordable Warmth update</vt:lpstr>
      <vt:lpstr>CSCO Update</vt:lpstr>
      <vt:lpstr>Insta for ECO funding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Cantley</dc:creator>
  <cp:lastModifiedBy>Debbie Cantley</cp:lastModifiedBy>
  <cp:revision>20</cp:revision>
  <dcterms:created xsi:type="dcterms:W3CDTF">2013-03-21T08:46:10Z</dcterms:created>
  <dcterms:modified xsi:type="dcterms:W3CDTF">2013-05-22T15:40:17Z</dcterms:modified>
</cp:coreProperties>
</file>