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59" r:id="rId7"/>
    <p:sldId id="260" r:id="rId8"/>
    <p:sldId id="262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C3FC-A896-4012-87AD-ED2C7F64A017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C79A-12DE-465B-B523-EF4411D8C5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ransitionredhill.us4.list-manage.com/track/click?u=7005c55acfc69a781258c7d65&amp;id=2938770e86&amp;e=6c94a4448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Jess.putt@thamesweygroup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ransitionredhill.us4.list-manage.com/track/click?u=7005c55acfc69a781258c7d65&amp;id=2938770e86&amp;e=6c94a444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ctionsurre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ction Surr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6573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303 Streets Ahead identifier rgb3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28431">
            <a:off x="4964739" y="360470"/>
            <a:ext cx="389572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1520" y="5301208"/>
            <a:ext cx="4608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i="1" dirty="0">
                <a:latin typeface="Calibri Light" pitchFamily="34" charset="0"/>
              </a:rPr>
              <a:t>“Bringing Warmth To Your Community”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1277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Surrey’s</a:t>
            </a:r>
          </a:p>
          <a:p>
            <a:pPr algn="ctr"/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Green Deal Communities Coalition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Jess Putt </a:t>
            </a:r>
            <a:endParaRPr lang="en-GB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Issues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Launch, closure, re-launch of GDHIF. Residents lack confidence they are getting the best deal.</a:t>
            </a:r>
          </a:p>
          <a:p>
            <a:r>
              <a:rPr lang="en-GB" dirty="0" smtClean="0"/>
              <a:t>Moving  into winter residents concerned if installations can be completed</a:t>
            </a:r>
          </a:p>
          <a:p>
            <a:r>
              <a:rPr lang="en-GB" dirty="0" smtClean="0"/>
              <a:t>Supply chain- struggling to meet demand and provide quality service</a:t>
            </a:r>
          </a:p>
          <a:p>
            <a:r>
              <a:rPr lang="en-GB" dirty="0" smtClean="0"/>
              <a:t>Residents take time to decide- big decisions do not happen over night. </a:t>
            </a:r>
          </a:p>
          <a:p>
            <a:r>
              <a:rPr lang="en-GB" dirty="0" smtClean="0"/>
              <a:t>Unknown ‘product’. </a:t>
            </a:r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Issues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Marketing phase 2. ‘Show homes’ and repeat of mail out within hubs to include case studies.</a:t>
            </a:r>
          </a:p>
          <a:p>
            <a:r>
              <a:rPr lang="en-GB" dirty="0" smtClean="0"/>
              <a:t>Expanding hubs around ‘pilot’ properties. </a:t>
            </a:r>
          </a:p>
          <a:p>
            <a:r>
              <a:rPr lang="en-GB" dirty="0" smtClean="0"/>
              <a:t>Engagement at very local scale e.g. Residents associations, local groups i.e. WI, environment groups</a:t>
            </a:r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6000" dirty="0" smtClean="0">
                <a:solidFill>
                  <a:schemeClr val="bg1">
                    <a:lumMod val="50000"/>
                  </a:schemeClr>
                </a:solidFill>
              </a:rPr>
              <a:t>Thanks, any questions? 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Jess Putt – Project Manager</a:t>
            </a:r>
            <a:endParaRPr lang="en-GB" dirty="0"/>
          </a:p>
          <a:p>
            <a:pPr algn="ctr">
              <a:buNone/>
            </a:pPr>
            <a:r>
              <a:rPr lang="en-GB" dirty="0" smtClean="0">
                <a:hlinkClick r:id="rId2"/>
              </a:rPr>
              <a:t>jess.putt@thamesweygroup.co.uk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01483 617760</a:t>
            </a:r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ction Surr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619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Who are Action Surrey?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Action </a:t>
            </a:r>
            <a:r>
              <a:rPr lang="en-GB" sz="2800" dirty="0" smtClean="0"/>
              <a:t>Surrey is </a:t>
            </a:r>
            <a:r>
              <a:rPr lang="en-GB" sz="2800" dirty="0" smtClean="0"/>
              <a:t>Surrey’s impartial </a:t>
            </a:r>
            <a:r>
              <a:rPr lang="en-GB" sz="2800" dirty="0" smtClean="0"/>
              <a:t>energy advice </a:t>
            </a:r>
            <a:r>
              <a:rPr lang="en-GB" sz="2800" dirty="0" smtClean="0"/>
              <a:t>service, which works </a:t>
            </a:r>
            <a:r>
              <a:rPr lang="en-GB" sz="2800" dirty="0" smtClean="0"/>
              <a:t>in partnership (and </a:t>
            </a:r>
            <a:r>
              <a:rPr lang="en-GB" sz="2800" dirty="0" smtClean="0"/>
              <a:t>is </a:t>
            </a:r>
            <a:r>
              <a:rPr lang="en-GB" sz="2800" dirty="0" smtClean="0"/>
              <a:t>part-funded) by </a:t>
            </a:r>
            <a:r>
              <a:rPr lang="en-GB" sz="2800" dirty="0" smtClean="0"/>
              <a:t>Surrey’s 12 local </a:t>
            </a:r>
            <a:r>
              <a:rPr lang="en-GB" sz="2800" dirty="0" smtClean="0"/>
              <a:t>authorities to </a:t>
            </a:r>
            <a:r>
              <a:rPr lang="en-GB" sz="2800" dirty="0" smtClean="0"/>
              <a:t>assist private residents to</a:t>
            </a:r>
            <a:r>
              <a:rPr lang="en-GB" sz="2800" dirty="0" smtClean="0"/>
              <a:t>:</a:t>
            </a: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Improve energy efficiency;</a:t>
            </a:r>
          </a:p>
          <a:p>
            <a:pPr>
              <a:defRPr/>
            </a:pPr>
            <a:r>
              <a:rPr lang="en-GB" sz="2800" dirty="0" smtClean="0"/>
              <a:t>Lower energy bills;</a:t>
            </a: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Reduce </a:t>
            </a:r>
            <a:r>
              <a:rPr lang="en-GB" sz="2800" dirty="0" smtClean="0"/>
              <a:t>housing stock’s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2800" dirty="0" smtClean="0"/>
              <a:t>     environmental impact</a:t>
            </a:r>
            <a:r>
              <a:rPr lang="en-GB" sz="28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hlinkClick r:id="rId4"/>
              </a:rPr>
              <a:t>www.actionsurrey.org</a:t>
            </a:r>
            <a:r>
              <a:rPr lang="en-GB" sz="2800" dirty="0" smtClean="0"/>
              <a:t> </a:t>
            </a: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1099" t="11710" r="30844" b="16731"/>
          <a:stretch>
            <a:fillRect/>
          </a:stretch>
        </p:blipFill>
        <p:spPr bwMode="auto">
          <a:xfrm>
            <a:off x="5004048" y="2726922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GDC project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GB" dirty="0" smtClean="0"/>
              <a:t>Action Surrey developed the GDC bid on behalf of Surrey’s local authorities and is responsible for the management and delivery of the project. </a:t>
            </a:r>
          </a:p>
          <a:p>
            <a:pPr>
              <a:buNone/>
            </a:pPr>
            <a:endParaRPr lang="en-GB" dirty="0" smtClean="0"/>
          </a:p>
          <a:p>
            <a:pPr marL="0">
              <a:buNone/>
            </a:pPr>
            <a:r>
              <a:rPr lang="en-GB" dirty="0" smtClean="0"/>
              <a:t>Funding awarded: £2.5million</a:t>
            </a:r>
          </a:p>
          <a:p>
            <a:pPr marL="0">
              <a:buNone/>
            </a:pPr>
            <a:r>
              <a:rPr lang="en-GB" dirty="0" smtClean="0"/>
              <a:t>Target: 625 installations (to include 500 green deal plans)</a:t>
            </a:r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GDC project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GB" dirty="0" smtClean="0"/>
              <a:t>County wide (across 11 district and boroughs) working in selected ‘hubs’ where there is a concentration of solid wall properties. </a:t>
            </a:r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551" t="21627" r="5484" b="40109"/>
          <a:stretch>
            <a:fillRect/>
          </a:stretch>
        </p:blipFill>
        <p:spPr bwMode="auto">
          <a:xfrm>
            <a:off x="1187624" y="3501008"/>
            <a:ext cx="67687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Aims and objectives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Simplicity</a:t>
            </a:r>
          </a:p>
          <a:p>
            <a:r>
              <a:rPr lang="en-GB" dirty="0" smtClean="0"/>
              <a:t>Competitive supply chain</a:t>
            </a:r>
          </a:p>
          <a:p>
            <a:r>
              <a:rPr lang="en-GB" dirty="0" smtClean="0"/>
              <a:t>Customer support and choice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How? </a:t>
            </a:r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Streets Ahead is offering Surrey’s residents a “one-stop” service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Simplicity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Flat grant offer of £3,500 (no - up to)</a:t>
            </a:r>
          </a:p>
          <a:p>
            <a:r>
              <a:rPr lang="en-GB" dirty="0" smtClean="0"/>
              <a:t>One message: we are here about solid wall insulation </a:t>
            </a:r>
          </a:p>
          <a:p>
            <a:r>
              <a:rPr lang="en-GB" dirty="0" smtClean="0"/>
              <a:t>Marketing: </a:t>
            </a:r>
          </a:p>
          <a:p>
            <a:pPr lvl="1"/>
            <a:r>
              <a:rPr lang="en-GB" dirty="0" smtClean="0"/>
              <a:t>website with video </a:t>
            </a:r>
          </a:p>
          <a:p>
            <a:pPr lvl="1"/>
            <a:r>
              <a:rPr lang="en-GB" dirty="0" smtClean="0"/>
              <a:t>brochure</a:t>
            </a:r>
          </a:p>
          <a:p>
            <a:r>
              <a:rPr lang="en-GB" dirty="0" smtClean="0"/>
              <a:t>One survey to generate                                quotes</a:t>
            </a:r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7350" t="29173" r="28109" b="24983"/>
          <a:stretch>
            <a:fillRect/>
          </a:stretch>
        </p:blipFill>
        <p:spPr bwMode="auto">
          <a:xfrm>
            <a:off x="5940152" y="2780928"/>
            <a:ext cx="2389356" cy="13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0867" t="11513" r="20128" b="13012"/>
          <a:stretch>
            <a:fillRect/>
          </a:stretch>
        </p:blipFill>
        <p:spPr bwMode="auto">
          <a:xfrm>
            <a:off x="5436096" y="4293096"/>
            <a:ext cx="3296502" cy="237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Competitive supply chain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Discounted GDAR (£49 + VAT) conducted by an independent GDAO</a:t>
            </a:r>
          </a:p>
          <a:p>
            <a:r>
              <a:rPr lang="en-GB" dirty="0" smtClean="0"/>
              <a:t>7 Green Deal Providers</a:t>
            </a:r>
          </a:p>
          <a:p>
            <a:r>
              <a:rPr lang="en-GB" dirty="0" smtClean="0"/>
              <a:t>Tendering process- they know                          they are in competition</a:t>
            </a:r>
          </a:p>
          <a:p>
            <a:r>
              <a:rPr lang="en-GB" dirty="0" smtClean="0"/>
              <a:t>Neighbours are put in the                                       same tender = economies                                          of scale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090" t="18398" r="37905" b="8008"/>
          <a:stretch>
            <a:fillRect/>
          </a:stretch>
        </p:blipFill>
        <p:spPr bwMode="auto">
          <a:xfrm>
            <a:off x="6084168" y="2420888"/>
            <a:ext cx="2915816" cy="35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Customer support and choice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dedicated team – each resident is assigned to a team member. Hand holding</a:t>
            </a:r>
          </a:p>
          <a:p>
            <a:r>
              <a:rPr lang="en-GB" dirty="0" smtClean="0"/>
              <a:t>Residents online profile</a:t>
            </a:r>
          </a:p>
          <a:p>
            <a:pPr lvl="1"/>
            <a:r>
              <a:rPr lang="en-GB" dirty="0" smtClean="0"/>
              <a:t>Holds copy of GDAR</a:t>
            </a:r>
          </a:p>
          <a:p>
            <a:pPr lvl="1"/>
            <a:r>
              <a:rPr lang="en-GB" dirty="0" smtClean="0"/>
              <a:t>All quotes and associated docs</a:t>
            </a:r>
          </a:p>
          <a:p>
            <a:pPr lvl="1"/>
            <a:r>
              <a:rPr lang="en-GB" dirty="0" smtClean="0"/>
              <a:t>Online process</a:t>
            </a:r>
          </a:p>
          <a:p>
            <a:pPr marL="0">
              <a:buNone/>
            </a:pPr>
            <a:r>
              <a:rPr lang="en-GB" dirty="0" smtClean="0"/>
              <a:t>Offline process and support for                                   those who do not have internet</a:t>
            </a:r>
          </a:p>
          <a:p>
            <a:pPr>
              <a:buNone/>
            </a:pPr>
            <a:r>
              <a:rPr lang="en-GB" dirty="0" smtClean="0"/>
              <a:t>e.g. Home visit/phone calls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9514" t="10732" r="38289" b="4602"/>
          <a:stretch>
            <a:fillRect/>
          </a:stretch>
        </p:blipFill>
        <p:spPr bwMode="auto">
          <a:xfrm>
            <a:off x="6228184" y="2636912"/>
            <a:ext cx="27748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Streets Ahead-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Progress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Official launch mid August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~80 GDARs completed</a:t>
            </a:r>
          </a:p>
          <a:p>
            <a:r>
              <a:rPr lang="en-GB" dirty="0" smtClean="0"/>
              <a:t>6 residents accepted quote (incl. 1 GD Plan)</a:t>
            </a:r>
          </a:p>
          <a:p>
            <a:r>
              <a:rPr lang="en-GB" dirty="0" smtClean="0"/>
              <a:t>5 ‘show homes’</a:t>
            </a:r>
          </a:p>
          <a:p>
            <a:endParaRPr lang="en-GB" dirty="0"/>
          </a:p>
          <a:p>
            <a:pPr algn="ctr">
              <a:buNone/>
            </a:pPr>
            <a:r>
              <a:rPr lang="en-GB" dirty="0" smtClean="0"/>
              <a:t>‘Snow ball effect’ now occurring with neighbours enquiring. </a:t>
            </a:r>
            <a:endParaRPr lang="en-GB" dirty="0"/>
          </a:p>
        </p:txBody>
      </p:sp>
      <p:pic>
        <p:nvPicPr>
          <p:cNvPr id="4" name="Picture 5" descr="3303 Streets Ahead identifier rgb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8431">
            <a:off x="244008" y="64956"/>
            <a:ext cx="886147" cy="1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436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Who are Action Surrey?</vt:lpstr>
      <vt:lpstr>Streets Ahead- GDC project</vt:lpstr>
      <vt:lpstr>Streets Ahead- GDC project</vt:lpstr>
      <vt:lpstr>Aims and objectives</vt:lpstr>
      <vt:lpstr>Streets Ahead- Simplicity</vt:lpstr>
      <vt:lpstr>Streets Ahead- Competitive supply chain </vt:lpstr>
      <vt:lpstr>  Streets Ahead-  Customer support and choice  </vt:lpstr>
      <vt:lpstr>Streets Ahead-  Progress to date</vt:lpstr>
      <vt:lpstr>Streets Ahead-  Issues to date</vt:lpstr>
      <vt:lpstr>Streets Ahead-  Issues to date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Jessica</cp:lastModifiedBy>
  <cp:revision>12</cp:revision>
  <dcterms:created xsi:type="dcterms:W3CDTF">2014-10-30T13:10:52Z</dcterms:created>
  <dcterms:modified xsi:type="dcterms:W3CDTF">2014-10-30T14:49:12Z</dcterms:modified>
</cp:coreProperties>
</file>