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67" r:id="rId3"/>
    <p:sldId id="298" r:id="rId4"/>
    <p:sldId id="268" r:id="rId5"/>
    <p:sldId id="269" r:id="rId6"/>
    <p:sldId id="278" r:id="rId7"/>
    <p:sldId id="277" r:id="rId8"/>
    <p:sldId id="272" r:id="rId9"/>
    <p:sldId id="273" r:id="rId10"/>
    <p:sldId id="270" r:id="rId11"/>
    <p:sldId id="297" r:id="rId12"/>
    <p:sldId id="282" r:id="rId13"/>
    <p:sldId id="257" r:id="rId14"/>
    <p:sldId id="280" r:id="rId15"/>
    <p:sldId id="256" r:id="rId16"/>
    <p:sldId id="283" r:id="rId17"/>
    <p:sldId id="288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E399"/>
    <a:srgbClr val="92D050"/>
    <a:srgbClr val="D9D9D9"/>
    <a:srgbClr val="E46C0A"/>
    <a:srgbClr val="FFD243"/>
    <a:srgbClr val="0066FF"/>
    <a:srgbClr val="000000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94660"/>
  </p:normalViewPr>
  <p:slideViewPr>
    <p:cSldViewPr>
      <p:cViewPr>
        <p:scale>
          <a:sx n="75" d="100"/>
          <a:sy n="75" d="100"/>
        </p:scale>
        <p:origin x="-194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6C709-F8B9-4284-B52F-EDA69C4E3E0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11BAF6B-A328-422F-8FD5-ADDFBD484DB6}">
      <dgm:prSet phldrT="[Text]"/>
      <dgm:spPr/>
      <dgm:t>
        <a:bodyPr/>
        <a:lstStyle/>
        <a:p>
          <a:r>
            <a:rPr lang="en-GB" dirty="0" smtClean="0"/>
            <a:t>Generation</a:t>
          </a:r>
          <a:endParaRPr lang="en-GB" dirty="0"/>
        </a:p>
      </dgm:t>
    </dgm:pt>
    <dgm:pt modelId="{89BBC451-9027-445A-BE57-F8B2794BAF3E}" type="parTrans" cxnId="{EF675C0D-BB49-4B05-9243-D646F5CB5C09}">
      <dgm:prSet/>
      <dgm:spPr/>
      <dgm:t>
        <a:bodyPr/>
        <a:lstStyle/>
        <a:p>
          <a:endParaRPr lang="en-GB"/>
        </a:p>
      </dgm:t>
    </dgm:pt>
    <dgm:pt modelId="{D92E2E8F-8B69-44B4-B7EE-41EF45E701B3}" type="sibTrans" cxnId="{EF675C0D-BB49-4B05-9243-D646F5CB5C0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dirty="0"/>
        </a:p>
      </dgm:t>
    </dgm:pt>
    <dgm:pt modelId="{FDA3E36D-70AB-46B1-A310-964F238A6B89}">
      <dgm:prSet phldrT="[Text]"/>
      <dgm:spPr/>
      <dgm:t>
        <a:bodyPr/>
        <a:lstStyle/>
        <a:p>
          <a:r>
            <a:rPr lang="en-GB" dirty="0" smtClean="0"/>
            <a:t>Distribution </a:t>
          </a:r>
          <a:endParaRPr lang="en-GB" dirty="0"/>
        </a:p>
      </dgm:t>
    </dgm:pt>
    <dgm:pt modelId="{3B02B285-C3FC-4FBB-AC85-E76605018C8B}" type="parTrans" cxnId="{991486A4-860A-44CF-A4F5-5DCA08E25C8E}">
      <dgm:prSet/>
      <dgm:spPr/>
      <dgm:t>
        <a:bodyPr/>
        <a:lstStyle/>
        <a:p>
          <a:endParaRPr lang="en-GB"/>
        </a:p>
      </dgm:t>
    </dgm:pt>
    <dgm:pt modelId="{41CDA454-4596-4935-99E3-3E0C04328AA1}" type="sibTrans" cxnId="{991486A4-860A-44CF-A4F5-5DCA08E25C8E}">
      <dgm:prSet/>
      <dgm:spPr/>
      <dgm:t>
        <a:bodyPr/>
        <a:lstStyle/>
        <a:p>
          <a:endParaRPr lang="en-GB"/>
        </a:p>
      </dgm:t>
    </dgm:pt>
    <dgm:pt modelId="{9D662C0F-95F2-4743-8ADB-422FCA6777AF}">
      <dgm:prSet phldrT="[Text]"/>
      <dgm:spPr/>
      <dgm:t>
        <a:bodyPr/>
        <a:lstStyle/>
        <a:p>
          <a:r>
            <a:rPr lang="en-GB" dirty="0" smtClean="0"/>
            <a:t>Supply</a:t>
          </a:r>
          <a:endParaRPr lang="en-GB" dirty="0"/>
        </a:p>
      </dgm:t>
    </dgm:pt>
    <dgm:pt modelId="{7754AC51-B194-4266-8545-D3773A8BC9DC}" type="parTrans" cxnId="{3D68C881-8EBB-4965-85A5-DEE5C7DC4D28}">
      <dgm:prSet/>
      <dgm:spPr/>
      <dgm:t>
        <a:bodyPr/>
        <a:lstStyle/>
        <a:p>
          <a:endParaRPr lang="en-GB"/>
        </a:p>
      </dgm:t>
    </dgm:pt>
    <dgm:pt modelId="{A7B23393-7DFA-41DE-8A8F-DF62DE087AB8}" type="sibTrans" cxnId="{3D68C881-8EBB-4965-85A5-DEE5C7DC4D28}">
      <dgm:prSet/>
      <dgm:spPr/>
      <dgm:t>
        <a:bodyPr/>
        <a:lstStyle/>
        <a:p>
          <a:endParaRPr lang="en-GB"/>
        </a:p>
      </dgm:t>
    </dgm:pt>
    <dgm:pt modelId="{E29A03D7-21DD-49A2-9C94-EDE6E7DD9FD4}" type="pres">
      <dgm:prSet presAssocID="{5B06C709-F8B9-4284-B52F-EDA69C4E3E0C}" presName="Name0" presStyleCnt="0">
        <dgm:presLayoutVars>
          <dgm:dir/>
          <dgm:resizeHandles val="exact"/>
        </dgm:presLayoutVars>
      </dgm:prSet>
      <dgm:spPr/>
    </dgm:pt>
    <dgm:pt modelId="{457B71B0-0B4E-41F0-A5D5-E387AE4D0E14}" type="pres">
      <dgm:prSet presAssocID="{811BAF6B-A328-422F-8FD5-ADDFBD484DB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302169-1EBE-4EEE-91BD-AC3A2D5E595B}" type="pres">
      <dgm:prSet presAssocID="{D92E2E8F-8B69-44B4-B7EE-41EF45E701B3}" presName="sibTrans" presStyleLbl="sibTrans2D1" presStyleIdx="0" presStyleCnt="2"/>
      <dgm:spPr/>
      <dgm:t>
        <a:bodyPr/>
        <a:lstStyle/>
        <a:p>
          <a:endParaRPr lang="en-GB"/>
        </a:p>
      </dgm:t>
    </dgm:pt>
    <dgm:pt modelId="{73922424-3EED-40FB-B3E4-51EC26A0FF01}" type="pres">
      <dgm:prSet presAssocID="{D92E2E8F-8B69-44B4-B7EE-41EF45E701B3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CD548DE9-1A25-4608-8F20-C7506BA8099B}" type="pres">
      <dgm:prSet presAssocID="{FDA3E36D-70AB-46B1-A310-964F238A6B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CEF4CC-CE29-42D3-B46F-F877DC76BC47}" type="pres">
      <dgm:prSet presAssocID="{41CDA454-4596-4935-99E3-3E0C04328AA1}" presName="sibTrans" presStyleLbl="sibTrans2D1" presStyleIdx="1" presStyleCnt="2"/>
      <dgm:spPr/>
      <dgm:t>
        <a:bodyPr/>
        <a:lstStyle/>
        <a:p>
          <a:endParaRPr lang="en-GB"/>
        </a:p>
      </dgm:t>
    </dgm:pt>
    <dgm:pt modelId="{768ECE0B-022A-4234-B74E-3476120D09AF}" type="pres">
      <dgm:prSet presAssocID="{41CDA454-4596-4935-99E3-3E0C04328AA1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0A964EAE-FAFC-431F-B811-C315EF6553DD}" type="pres">
      <dgm:prSet presAssocID="{9D662C0F-95F2-4743-8ADB-422FCA6777A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FBED6BB-900D-441E-BF67-0752751DA91F}" type="presOf" srcId="{41CDA454-4596-4935-99E3-3E0C04328AA1}" destId="{768ECE0B-022A-4234-B74E-3476120D09AF}" srcOrd="1" destOrd="0" presId="urn:microsoft.com/office/officeart/2005/8/layout/process1"/>
    <dgm:cxn modelId="{CB58ECAD-B75E-40D0-A0AD-1FA189071485}" type="presOf" srcId="{D92E2E8F-8B69-44B4-B7EE-41EF45E701B3}" destId="{73922424-3EED-40FB-B3E4-51EC26A0FF01}" srcOrd="1" destOrd="0" presId="urn:microsoft.com/office/officeart/2005/8/layout/process1"/>
    <dgm:cxn modelId="{1A1132D0-B06C-420E-BC9F-9F918280D4A5}" type="presOf" srcId="{5B06C709-F8B9-4284-B52F-EDA69C4E3E0C}" destId="{E29A03D7-21DD-49A2-9C94-EDE6E7DD9FD4}" srcOrd="0" destOrd="0" presId="urn:microsoft.com/office/officeart/2005/8/layout/process1"/>
    <dgm:cxn modelId="{2702900A-FAB7-4F4B-936A-D3D70808A485}" type="presOf" srcId="{811BAF6B-A328-422F-8FD5-ADDFBD484DB6}" destId="{457B71B0-0B4E-41F0-A5D5-E387AE4D0E14}" srcOrd="0" destOrd="0" presId="urn:microsoft.com/office/officeart/2005/8/layout/process1"/>
    <dgm:cxn modelId="{EF675C0D-BB49-4B05-9243-D646F5CB5C09}" srcId="{5B06C709-F8B9-4284-B52F-EDA69C4E3E0C}" destId="{811BAF6B-A328-422F-8FD5-ADDFBD484DB6}" srcOrd="0" destOrd="0" parTransId="{89BBC451-9027-445A-BE57-F8B2794BAF3E}" sibTransId="{D92E2E8F-8B69-44B4-B7EE-41EF45E701B3}"/>
    <dgm:cxn modelId="{2D2CE89A-01A3-42C7-89BB-F76B9BBCE5B7}" type="presOf" srcId="{D92E2E8F-8B69-44B4-B7EE-41EF45E701B3}" destId="{56302169-1EBE-4EEE-91BD-AC3A2D5E595B}" srcOrd="0" destOrd="0" presId="urn:microsoft.com/office/officeart/2005/8/layout/process1"/>
    <dgm:cxn modelId="{301B2F92-111F-4081-AFC8-CE14171716EF}" type="presOf" srcId="{FDA3E36D-70AB-46B1-A310-964F238A6B89}" destId="{CD548DE9-1A25-4608-8F20-C7506BA8099B}" srcOrd="0" destOrd="0" presId="urn:microsoft.com/office/officeart/2005/8/layout/process1"/>
    <dgm:cxn modelId="{991486A4-860A-44CF-A4F5-5DCA08E25C8E}" srcId="{5B06C709-F8B9-4284-B52F-EDA69C4E3E0C}" destId="{FDA3E36D-70AB-46B1-A310-964F238A6B89}" srcOrd="1" destOrd="0" parTransId="{3B02B285-C3FC-4FBB-AC85-E76605018C8B}" sibTransId="{41CDA454-4596-4935-99E3-3E0C04328AA1}"/>
    <dgm:cxn modelId="{3FD68428-802B-4349-96CF-4F64B5A96057}" type="presOf" srcId="{9D662C0F-95F2-4743-8ADB-422FCA6777AF}" destId="{0A964EAE-FAFC-431F-B811-C315EF6553DD}" srcOrd="0" destOrd="0" presId="urn:microsoft.com/office/officeart/2005/8/layout/process1"/>
    <dgm:cxn modelId="{3D68C881-8EBB-4965-85A5-DEE5C7DC4D28}" srcId="{5B06C709-F8B9-4284-B52F-EDA69C4E3E0C}" destId="{9D662C0F-95F2-4743-8ADB-422FCA6777AF}" srcOrd="2" destOrd="0" parTransId="{7754AC51-B194-4266-8545-D3773A8BC9DC}" sibTransId="{A7B23393-7DFA-41DE-8A8F-DF62DE087AB8}"/>
    <dgm:cxn modelId="{F95D2113-3A60-4C84-8D7C-07E8B7F8B7BA}" type="presOf" srcId="{41CDA454-4596-4935-99E3-3E0C04328AA1}" destId="{3ECEF4CC-CE29-42D3-B46F-F877DC76BC47}" srcOrd="0" destOrd="0" presId="urn:microsoft.com/office/officeart/2005/8/layout/process1"/>
    <dgm:cxn modelId="{B2BCE7E0-843B-437F-949A-DE3C8919C4E0}" type="presParOf" srcId="{E29A03D7-21DD-49A2-9C94-EDE6E7DD9FD4}" destId="{457B71B0-0B4E-41F0-A5D5-E387AE4D0E14}" srcOrd="0" destOrd="0" presId="urn:microsoft.com/office/officeart/2005/8/layout/process1"/>
    <dgm:cxn modelId="{706B3354-8987-4BB8-90D1-1453A6741ECA}" type="presParOf" srcId="{E29A03D7-21DD-49A2-9C94-EDE6E7DD9FD4}" destId="{56302169-1EBE-4EEE-91BD-AC3A2D5E595B}" srcOrd="1" destOrd="0" presId="urn:microsoft.com/office/officeart/2005/8/layout/process1"/>
    <dgm:cxn modelId="{A7E3D8E3-5F35-41D9-85DD-C8BE71F97AFA}" type="presParOf" srcId="{56302169-1EBE-4EEE-91BD-AC3A2D5E595B}" destId="{73922424-3EED-40FB-B3E4-51EC26A0FF01}" srcOrd="0" destOrd="0" presId="urn:microsoft.com/office/officeart/2005/8/layout/process1"/>
    <dgm:cxn modelId="{FA31BF96-A140-4108-9DA7-8AA31B0681C9}" type="presParOf" srcId="{E29A03D7-21DD-49A2-9C94-EDE6E7DD9FD4}" destId="{CD548DE9-1A25-4608-8F20-C7506BA8099B}" srcOrd="2" destOrd="0" presId="urn:microsoft.com/office/officeart/2005/8/layout/process1"/>
    <dgm:cxn modelId="{262BDD15-8D2F-4CC6-9537-3D6B408F6F9D}" type="presParOf" srcId="{E29A03D7-21DD-49A2-9C94-EDE6E7DD9FD4}" destId="{3ECEF4CC-CE29-42D3-B46F-F877DC76BC47}" srcOrd="3" destOrd="0" presId="urn:microsoft.com/office/officeart/2005/8/layout/process1"/>
    <dgm:cxn modelId="{096244E4-F498-4F16-9D91-39BC6DB2BB3C}" type="presParOf" srcId="{3ECEF4CC-CE29-42D3-B46F-F877DC76BC47}" destId="{768ECE0B-022A-4234-B74E-3476120D09AF}" srcOrd="0" destOrd="0" presId="urn:microsoft.com/office/officeart/2005/8/layout/process1"/>
    <dgm:cxn modelId="{DA3CC23E-A312-40C7-B6A3-F34279866191}" type="presParOf" srcId="{E29A03D7-21DD-49A2-9C94-EDE6E7DD9FD4}" destId="{0A964EAE-FAFC-431F-B811-C315EF6553DD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6C709-F8B9-4284-B52F-EDA69C4E3E0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11BAF6B-A328-422F-8FD5-ADDFBD484DB6}">
      <dgm:prSet phldrT="[Text]"/>
      <dgm:spPr/>
      <dgm:t>
        <a:bodyPr/>
        <a:lstStyle/>
        <a:p>
          <a:r>
            <a:rPr lang="en-GB" dirty="0" smtClean="0"/>
            <a:t>Generator</a:t>
          </a:r>
          <a:endParaRPr lang="en-GB" dirty="0"/>
        </a:p>
      </dgm:t>
    </dgm:pt>
    <dgm:pt modelId="{89BBC451-9027-445A-BE57-F8B2794BAF3E}" type="parTrans" cxnId="{EF675C0D-BB49-4B05-9243-D646F5CB5C09}">
      <dgm:prSet/>
      <dgm:spPr/>
      <dgm:t>
        <a:bodyPr/>
        <a:lstStyle/>
        <a:p>
          <a:endParaRPr lang="en-GB"/>
        </a:p>
      </dgm:t>
    </dgm:pt>
    <dgm:pt modelId="{D92E2E8F-8B69-44B4-B7EE-41EF45E701B3}" type="sibTrans" cxnId="{EF675C0D-BB49-4B05-9243-D646F5CB5C09}">
      <dgm:prSet/>
      <dgm:spPr>
        <a:noFill/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DA3E36D-70AB-46B1-A310-964F238A6B89}">
      <dgm:prSet phldrT="[Text]"/>
      <dgm:spPr/>
      <dgm:t>
        <a:bodyPr/>
        <a:lstStyle/>
        <a:p>
          <a:r>
            <a:rPr lang="en-GB" dirty="0" smtClean="0"/>
            <a:t>Distributor</a:t>
          </a:r>
          <a:endParaRPr lang="en-GB" dirty="0"/>
        </a:p>
      </dgm:t>
    </dgm:pt>
    <dgm:pt modelId="{3B02B285-C3FC-4FBB-AC85-E76605018C8B}" type="parTrans" cxnId="{991486A4-860A-44CF-A4F5-5DCA08E25C8E}">
      <dgm:prSet/>
      <dgm:spPr/>
      <dgm:t>
        <a:bodyPr/>
        <a:lstStyle/>
        <a:p>
          <a:endParaRPr lang="en-GB"/>
        </a:p>
      </dgm:t>
    </dgm:pt>
    <dgm:pt modelId="{41CDA454-4596-4935-99E3-3E0C04328AA1}" type="sibTrans" cxnId="{991486A4-860A-44CF-A4F5-5DCA08E25C8E}">
      <dgm:prSet/>
      <dgm:spPr>
        <a:noFill/>
      </dgm:spPr>
      <dgm:t>
        <a:bodyPr/>
        <a:lstStyle/>
        <a:p>
          <a:endParaRPr lang="en-GB"/>
        </a:p>
      </dgm:t>
    </dgm:pt>
    <dgm:pt modelId="{9D662C0F-95F2-4743-8ADB-422FCA6777AF}">
      <dgm:prSet phldrT="[Text]"/>
      <dgm:spPr/>
      <dgm:t>
        <a:bodyPr/>
        <a:lstStyle/>
        <a:p>
          <a:r>
            <a:rPr lang="en-GB" dirty="0" smtClean="0"/>
            <a:t>Supplier</a:t>
          </a:r>
          <a:endParaRPr lang="en-GB" dirty="0"/>
        </a:p>
      </dgm:t>
    </dgm:pt>
    <dgm:pt modelId="{7754AC51-B194-4266-8545-D3773A8BC9DC}" type="parTrans" cxnId="{3D68C881-8EBB-4965-85A5-DEE5C7DC4D28}">
      <dgm:prSet/>
      <dgm:spPr/>
      <dgm:t>
        <a:bodyPr/>
        <a:lstStyle/>
        <a:p>
          <a:endParaRPr lang="en-GB"/>
        </a:p>
      </dgm:t>
    </dgm:pt>
    <dgm:pt modelId="{A7B23393-7DFA-41DE-8A8F-DF62DE087AB8}" type="sibTrans" cxnId="{3D68C881-8EBB-4965-85A5-DEE5C7DC4D28}">
      <dgm:prSet/>
      <dgm:spPr/>
      <dgm:t>
        <a:bodyPr/>
        <a:lstStyle/>
        <a:p>
          <a:endParaRPr lang="en-GB"/>
        </a:p>
      </dgm:t>
    </dgm:pt>
    <dgm:pt modelId="{E29A03D7-21DD-49A2-9C94-EDE6E7DD9FD4}" type="pres">
      <dgm:prSet presAssocID="{5B06C709-F8B9-4284-B52F-EDA69C4E3E0C}" presName="Name0" presStyleCnt="0">
        <dgm:presLayoutVars>
          <dgm:dir/>
          <dgm:resizeHandles val="exact"/>
        </dgm:presLayoutVars>
      </dgm:prSet>
      <dgm:spPr/>
    </dgm:pt>
    <dgm:pt modelId="{457B71B0-0B4E-41F0-A5D5-E387AE4D0E14}" type="pres">
      <dgm:prSet presAssocID="{811BAF6B-A328-422F-8FD5-ADDFBD484DB6}" presName="node" presStyleLbl="node1" presStyleIdx="0" presStyleCnt="3" custLinFactNeighborX="-836" custLinFactNeighborY="-812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302169-1EBE-4EEE-91BD-AC3A2D5E595B}" type="pres">
      <dgm:prSet presAssocID="{D92E2E8F-8B69-44B4-B7EE-41EF45E701B3}" presName="sibTrans" presStyleLbl="sibTrans2D1" presStyleIdx="0" presStyleCnt="2" custLinFactX="200000" custLinFactY="-104930" custLinFactNeighborX="281850" custLinFactNeighborY="-200000"/>
      <dgm:spPr/>
      <dgm:t>
        <a:bodyPr/>
        <a:lstStyle/>
        <a:p>
          <a:endParaRPr lang="en-GB"/>
        </a:p>
      </dgm:t>
    </dgm:pt>
    <dgm:pt modelId="{73922424-3EED-40FB-B3E4-51EC26A0FF01}" type="pres">
      <dgm:prSet presAssocID="{D92E2E8F-8B69-44B4-B7EE-41EF45E701B3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CD548DE9-1A25-4608-8F20-C7506BA8099B}" type="pres">
      <dgm:prSet presAssocID="{FDA3E36D-70AB-46B1-A310-964F238A6B89}" presName="node" presStyleLbl="node1" presStyleIdx="1" presStyleCnt="3" custLinFactX="-100000" custLinFactNeighborX="-100836" custLinFactNeighborY="281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CEF4CC-CE29-42D3-B46F-F877DC76BC47}" type="pres">
      <dgm:prSet presAssocID="{41CDA454-4596-4935-99E3-3E0C04328AA1}" presName="sibTrans" presStyleLbl="sibTrans2D1" presStyleIdx="1" presStyleCnt="2"/>
      <dgm:spPr/>
      <dgm:t>
        <a:bodyPr/>
        <a:lstStyle/>
        <a:p>
          <a:endParaRPr lang="en-GB"/>
        </a:p>
      </dgm:t>
    </dgm:pt>
    <dgm:pt modelId="{768ECE0B-022A-4234-B74E-3476120D09AF}" type="pres">
      <dgm:prSet presAssocID="{41CDA454-4596-4935-99E3-3E0C04328AA1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0A964EAE-FAFC-431F-B811-C315EF6553DD}" type="pres">
      <dgm:prSet presAssocID="{9D662C0F-95F2-4743-8ADB-422FCA6777AF}" presName="node" presStyleLbl="node1" presStyleIdx="2" presStyleCnt="3" custLinFactX="-200000" custLinFactY="37510" custLinFactNeighborX="-200836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C4A3ED-7C0D-479F-8984-8D14E52D8E0C}" type="presOf" srcId="{41CDA454-4596-4935-99E3-3E0C04328AA1}" destId="{768ECE0B-022A-4234-B74E-3476120D09AF}" srcOrd="1" destOrd="0" presId="urn:microsoft.com/office/officeart/2005/8/layout/process1"/>
    <dgm:cxn modelId="{3D68C881-8EBB-4965-85A5-DEE5C7DC4D28}" srcId="{5B06C709-F8B9-4284-B52F-EDA69C4E3E0C}" destId="{9D662C0F-95F2-4743-8ADB-422FCA6777AF}" srcOrd="2" destOrd="0" parTransId="{7754AC51-B194-4266-8545-D3773A8BC9DC}" sibTransId="{A7B23393-7DFA-41DE-8A8F-DF62DE087AB8}"/>
    <dgm:cxn modelId="{60AFC5A3-071C-4A08-BAEE-C47F242A0F53}" type="presOf" srcId="{41CDA454-4596-4935-99E3-3E0C04328AA1}" destId="{3ECEF4CC-CE29-42D3-B46F-F877DC76BC47}" srcOrd="0" destOrd="0" presId="urn:microsoft.com/office/officeart/2005/8/layout/process1"/>
    <dgm:cxn modelId="{EF675C0D-BB49-4B05-9243-D646F5CB5C09}" srcId="{5B06C709-F8B9-4284-B52F-EDA69C4E3E0C}" destId="{811BAF6B-A328-422F-8FD5-ADDFBD484DB6}" srcOrd="0" destOrd="0" parTransId="{89BBC451-9027-445A-BE57-F8B2794BAF3E}" sibTransId="{D92E2E8F-8B69-44B4-B7EE-41EF45E701B3}"/>
    <dgm:cxn modelId="{DBCB9987-B9BA-450B-BD04-732EBA4B0363}" type="presOf" srcId="{FDA3E36D-70AB-46B1-A310-964F238A6B89}" destId="{CD548DE9-1A25-4608-8F20-C7506BA8099B}" srcOrd="0" destOrd="0" presId="urn:microsoft.com/office/officeart/2005/8/layout/process1"/>
    <dgm:cxn modelId="{93BAD3DC-3B69-4F1A-91CD-5F2316CFB8C3}" type="presOf" srcId="{811BAF6B-A328-422F-8FD5-ADDFBD484DB6}" destId="{457B71B0-0B4E-41F0-A5D5-E387AE4D0E14}" srcOrd="0" destOrd="0" presId="urn:microsoft.com/office/officeart/2005/8/layout/process1"/>
    <dgm:cxn modelId="{C1FC8052-0301-459A-ABEC-9371D9F59AB0}" type="presOf" srcId="{D92E2E8F-8B69-44B4-B7EE-41EF45E701B3}" destId="{56302169-1EBE-4EEE-91BD-AC3A2D5E595B}" srcOrd="0" destOrd="0" presId="urn:microsoft.com/office/officeart/2005/8/layout/process1"/>
    <dgm:cxn modelId="{E8326A5A-A488-4970-A6ED-3FFB0A8FC2C4}" type="presOf" srcId="{D92E2E8F-8B69-44B4-B7EE-41EF45E701B3}" destId="{73922424-3EED-40FB-B3E4-51EC26A0FF01}" srcOrd="1" destOrd="0" presId="urn:microsoft.com/office/officeart/2005/8/layout/process1"/>
    <dgm:cxn modelId="{4641A6C5-8CEB-4E9C-83D8-E5F4E3D692D6}" type="presOf" srcId="{5B06C709-F8B9-4284-B52F-EDA69C4E3E0C}" destId="{E29A03D7-21DD-49A2-9C94-EDE6E7DD9FD4}" srcOrd="0" destOrd="0" presId="urn:microsoft.com/office/officeart/2005/8/layout/process1"/>
    <dgm:cxn modelId="{10456735-FE8F-4A73-BAF4-DA3B7E4D2A7A}" type="presOf" srcId="{9D662C0F-95F2-4743-8ADB-422FCA6777AF}" destId="{0A964EAE-FAFC-431F-B811-C315EF6553DD}" srcOrd="0" destOrd="0" presId="urn:microsoft.com/office/officeart/2005/8/layout/process1"/>
    <dgm:cxn modelId="{991486A4-860A-44CF-A4F5-5DCA08E25C8E}" srcId="{5B06C709-F8B9-4284-B52F-EDA69C4E3E0C}" destId="{FDA3E36D-70AB-46B1-A310-964F238A6B89}" srcOrd="1" destOrd="0" parTransId="{3B02B285-C3FC-4FBB-AC85-E76605018C8B}" sibTransId="{41CDA454-4596-4935-99E3-3E0C04328AA1}"/>
    <dgm:cxn modelId="{6EA948CC-ECAD-4F61-8CEF-3410897C1912}" type="presParOf" srcId="{E29A03D7-21DD-49A2-9C94-EDE6E7DD9FD4}" destId="{457B71B0-0B4E-41F0-A5D5-E387AE4D0E14}" srcOrd="0" destOrd="0" presId="urn:microsoft.com/office/officeart/2005/8/layout/process1"/>
    <dgm:cxn modelId="{C1E2C8B1-03DE-4938-AFB5-11D8F8B9D03F}" type="presParOf" srcId="{E29A03D7-21DD-49A2-9C94-EDE6E7DD9FD4}" destId="{56302169-1EBE-4EEE-91BD-AC3A2D5E595B}" srcOrd="1" destOrd="0" presId="urn:microsoft.com/office/officeart/2005/8/layout/process1"/>
    <dgm:cxn modelId="{56BC7015-DEC6-49F0-9476-0425CB7A3604}" type="presParOf" srcId="{56302169-1EBE-4EEE-91BD-AC3A2D5E595B}" destId="{73922424-3EED-40FB-B3E4-51EC26A0FF01}" srcOrd="0" destOrd="0" presId="urn:microsoft.com/office/officeart/2005/8/layout/process1"/>
    <dgm:cxn modelId="{64C027B4-3C3D-4931-B137-3B2C6E49833F}" type="presParOf" srcId="{E29A03D7-21DD-49A2-9C94-EDE6E7DD9FD4}" destId="{CD548DE9-1A25-4608-8F20-C7506BA8099B}" srcOrd="2" destOrd="0" presId="urn:microsoft.com/office/officeart/2005/8/layout/process1"/>
    <dgm:cxn modelId="{D20E4F5D-69D0-4154-B4F7-FC6AF7D376DF}" type="presParOf" srcId="{E29A03D7-21DD-49A2-9C94-EDE6E7DD9FD4}" destId="{3ECEF4CC-CE29-42D3-B46F-F877DC76BC47}" srcOrd="3" destOrd="0" presId="urn:microsoft.com/office/officeart/2005/8/layout/process1"/>
    <dgm:cxn modelId="{08A627F1-F10E-4C90-81BA-4EA2180FFC16}" type="presParOf" srcId="{3ECEF4CC-CE29-42D3-B46F-F877DC76BC47}" destId="{768ECE0B-022A-4234-B74E-3476120D09AF}" srcOrd="0" destOrd="0" presId="urn:microsoft.com/office/officeart/2005/8/layout/process1"/>
    <dgm:cxn modelId="{93E3F84F-5A7F-4267-96CA-77722ED210EC}" type="presParOf" srcId="{E29A03D7-21DD-49A2-9C94-EDE6E7DD9FD4}" destId="{0A964EAE-FAFC-431F-B811-C315EF6553DD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06C709-F8B9-4284-B52F-EDA69C4E3E0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11BAF6B-A328-422F-8FD5-ADDFBD484DB6}">
      <dgm:prSet phldrT="[Text]" custT="1"/>
      <dgm:spPr/>
      <dgm:t>
        <a:bodyPr/>
        <a:lstStyle/>
        <a:p>
          <a:r>
            <a:rPr lang="en-GB" sz="2000" dirty="0" smtClean="0"/>
            <a:t>Generator</a:t>
          </a:r>
          <a:endParaRPr lang="en-GB" sz="2000" dirty="0"/>
        </a:p>
      </dgm:t>
    </dgm:pt>
    <dgm:pt modelId="{89BBC451-9027-445A-BE57-F8B2794BAF3E}" type="parTrans" cxnId="{EF675C0D-BB49-4B05-9243-D646F5CB5C09}">
      <dgm:prSet/>
      <dgm:spPr/>
      <dgm:t>
        <a:bodyPr/>
        <a:lstStyle/>
        <a:p>
          <a:endParaRPr lang="en-GB" sz="1600"/>
        </a:p>
      </dgm:t>
    </dgm:pt>
    <dgm:pt modelId="{D92E2E8F-8B69-44B4-B7EE-41EF45E701B3}" type="sibTrans" cxnId="{EF675C0D-BB49-4B05-9243-D646F5CB5C09}">
      <dgm:prSet custT="1"/>
      <dgm:spPr>
        <a:noFill/>
      </dgm:spPr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FDA3E36D-70AB-46B1-A310-964F238A6B89}">
      <dgm:prSet phldrT="[Text]" custT="1"/>
      <dgm:spPr/>
      <dgm:t>
        <a:bodyPr/>
        <a:lstStyle/>
        <a:p>
          <a:r>
            <a:rPr lang="en-GB" sz="2000" dirty="0" smtClean="0"/>
            <a:t>Distributor</a:t>
          </a:r>
          <a:endParaRPr lang="en-GB" sz="2000" dirty="0"/>
        </a:p>
      </dgm:t>
    </dgm:pt>
    <dgm:pt modelId="{3B02B285-C3FC-4FBB-AC85-E76605018C8B}" type="parTrans" cxnId="{991486A4-860A-44CF-A4F5-5DCA08E25C8E}">
      <dgm:prSet/>
      <dgm:spPr/>
      <dgm:t>
        <a:bodyPr/>
        <a:lstStyle/>
        <a:p>
          <a:endParaRPr lang="en-GB" sz="1600"/>
        </a:p>
      </dgm:t>
    </dgm:pt>
    <dgm:pt modelId="{41CDA454-4596-4935-99E3-3E0C04328AA1}" type="sibTrans" cxnId="{991486A4-860A-44CF-A4F5-5DCA08E25C8E}">
      <dgm:prSet custT="1"/>
      <dgm:spPr>
        <a:noFill/>
      </dgm:spPr>
      <dgm:t>
        <a:bodyPr/>
        <a:lstStyle/>
        <a:p>
          <a:endParaRPr lang="en-GB" sz="2000"/>
        </a:p>
      </dgm:t>
    </dgm:pt>
    <dgm:pt modelId="{9D662C0F-95F2-4743-8ADB-422FCA6777AF}">
      <dgm:prSet phldrT="[Text]" custT="1"/>
      <dgm:spPr/>
      <dgm:t>
        <a:bodyPr/>
        <a:lstStyle/>
        <a:p>
          <a:r>
            <a:rPr lang="en-GB" sz="2000" dirty="0" smtClean="0"/>
            <a:t>Supplier</a:t>
          </a:r>
          <a:endParaRPr lang="en-GB" sz="2000" dirty="0"/>
        </a:p>
      </dgm:t>
    </dgm:pt>
    <dgm:pt modelId="{7754AC51-B194-4266-8545-D3773A8BC9DC}" type="parTrans" cxnId="{3D68C881-8EBB-4965-85A5-DEE5C7DC4D28}">
      <dgm:prSet/>
      <dgm:spPr/>
      <dgm:t>
        <a:bodyPr/>
        <a:lstStyle/>
        <a:p>
          <a:endParaRPr lang="en-GB" sz="1600"/>
        </a:p>
      </dgm:t>
    </dgm:pt>
    <dgm:pt modelId="{A7B23393-7DFA-41DE-8A8F-DF62DE087AB8}" type="sibTrans" cxnId="{3D68C881-8EBB-4965-85A5-DEE5C7DC4D28}">
      <dgm:prSet/>
      <dgm:spPr/>
      <dgm:t>
        <a:bodyPr/>
        <a:lstStyle/>
        <a:p>
          <a:endParaRPr lang="en-GB" sz="1600"/>
        </a:p>
      </dgm:t>
    </dgm:pt>
    <dgm:pt modelId="{E29A03D7-21DD-49A2-9C94-EDE6E7DD9FD4}" type="pres">
      <dgm:prSet presAssocID="{5B06C709-F8B9-4284-B52F-EDA69C4E3E0C}" presName="Name0" presStyleCnt="0">
        <dgm:presLayoutVars>
          <dgm:dir/>
          <dgm:resizeHandles val="exact"/>
        </dgm:presLayoutVars>
      </dgm:prSet>
      <dgm:spPr/>
    </dgm:pt>
    <dgm:pt modelId="{457B71B0-0B4E-41F0-A5D5-E387AE4D0E14}" type="pres">
      <dgm:prSet presAssocID="{811BAF6B-A328-422F-8FD5-ADDFBD484DB6}" presName="node" presStyleLbl="node1" presStyleIdx="0" presStyleCnt="3" custScaleY="59865" custLinFactX="9628" custLinFactNeighborX="100000" custLinFactNeighborY="4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302169-1EBE-4EEE-91BD-AC3A2D5E595B}" type="pres">
      <dgm:prSet presAssocID="{D92E2E8F-8B69-44B4-B7EE-41EF45E701B3}" presName="sibTrans" presStyleLbl="sibTrans2D1" presStyleIdx="0" presStyleCnt="2" custLinFactX="200000" custLinFactY="-104930" custLinFactNeighborX="281850" custLinFactNeighborY="-200000"/>
      <dgm:spPr/>
      <dgm:t>
        <a:bodyPr/>
        <a:lstStyle/>
        <a:p>
          <a:endParaRPr lang="en-GB"/>
        </a:p>
      </dgm:t>
    </dgm:pt>
    <dgm:pt modelId="{73922424-3EED-40FB-B3E4-51EC26A0FF01}" type="pres">
      <dgm:prSet presAssocID="{D92E2E8F-8B69-44B4-B7EE-41EF45E701B3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CD548DE9-1A25-4608-8F20-C7506BA8099B}" type="pres">
      <dgm:prSet presAssocID="{FDA3E36D-70AB-46B1-A310-964F238A6B89}" presName="node" presStyleLbl="node1" presStyleIdx="1" presStyleCnt="3" custScaleY="59865" custLinFactNeighborX="32207" custLinFactNeighborY="4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CEF4CC-CE29-42D3-B46F-F877DC76BC47}" type="pres">
      <dgm:prSet presAssocID="{41CDA454-4596-4935-99E3-3E0C04328AA1}" presName="sibTrans" presStyleLbl="sibTrans2D1" presStyleIdx="1" presStyleCnt="2"/>
      <dgm:spPr/>
      <dgm:t>
        <a:bodyPr/>
        <a:lstStyle/>
        <a:p>
          <a:endParaRPr lang="en-GB"/>
        </a:p>
      </dgm:t>
    </dgm:pt>
    <dgm:pt modelId="{768ECE0B-022A-4234-B74E-3476120D09AF}" type="pres">
      <dgm:prSet presAssocID="{41CDA454-4596-4935-99E3-3E0C04328AA1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0A964EAE-FAFC-431F-B811-C315EF6553DD}" type="pres">
      <dgm:prSet presAssocID="{9D662C0F-95F2-4743-8ADB-422FCA6777AF}" presName="node" presStyleLbl="node1" presStyleIdx="2" presStyleCnt="3" custScaleY="59865" custLinFactNeighborX="-59656" custLinFactNeighborY="4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5781A5-8B4B-42EA-8746-D1188F1519B6}" type="presOf" srcId="{FDA3E36D-70AB-46B1-A310-964F238A6B89}" destId="{CD548DE9-1A25-4608-8F20-C7506BA8099B}" srcOrd="0" destOrd="0" presId="urn:microsoft.com/office/officeart/2005/8/layout/process1"/>
    <dgm:cxn modelId="{3D68C881-8EBB-4965-85A5-DEE5C7DC4D28}" srcId="{5B06C709-F8B9-4284-B52F-EDA69C4E3E0C}" destId="{9D662C0F-95F2-4743-8ADB-422FCA6777AF}" srcOrd="2" destOrd="0" parTransId="{7754AC51-B194-4266-8545-D3773A8BC9DC}" sibTransId="{A7B23393-7DFA-41DE-8A8F-DF62DE087AB8}"/>
    <dgm:cxn modelId="{68236652-EEFE-441B-850A-AA4D80A2082E}" type="presOf" srcId="{D92E2E8F-8B69-44B4-B7EE-41EF45E701B3}" destId="{56302169-1EBE-4EEE-91BD-AC3A2D5E595B}" srcOrd="0" destOrd="0" presId="urn:microsoft.com/office/officeart/2005/8/layout/process1"/>
    <dgm:cxn modelId="{F4742134-B39D-476E-8127-E8801052DE1B}" type="presOf" srcId="{41CDA454-4596-4935-99E3-3E0C04328AA1}" destId="{768ECE0B-022A-4234-B74E-3476120D09AF}" srcOrd="1" destOrd="0" presId="urn:microsoft.com/office/officeart/2005/8/layout/process1"/>
    <dgm:cxn modelId="{EF675C0D-BB49-4B05-9243-D646F5CB5C09}" srcId="{5B06C709-F8B9-4284-B52F-EDA69C4E3E0C}" destId="{811BAF6B-A328-422F-8FD5-ADDFBD484DB6}" srcOrd="0" destOrd="0" parTransId="{89BBC451-9027-445A-BE57-F8B2794BAF3E}" sibTransId="{D92E2E8F-8B69-44B4-B7EE-41EF45E701B3}"/>
    <dgm:cxn modelId="{5E7DE955-6C58-4DF5-99AC-7C36A94EE104}" type="presOf" srcId="{9D662C0F-95F2-4743-8ADB-422FCA6777AF}" destId="{0A964EAE-FAFC-431F-B811-C315EF6553DD}" srcOrd="0" destOrd="0" presId="urn:microsoft.com/office/officeart/2005/8/layout/process1"/>
    <dgm:cxn modelId="{6ECCABA7-586A-486F-B718-863F77C89A87}" type="presOf" srcId="{D92E2E8F-8B69-44B4-B7EE-41EF45E701B3}" destId="{73922424-3EED-40FB-B3E4-51EC26A0FF01}" srcOrd="1" destOrd="0" presId="urn:microsoft.com/office/officeart/2005/8/layout/process1"/>
    <dgm:cxn modelId="{9FFA4F17-FB67-4576-88BB-C4CF05E25426}" type="presOf" srcId="{41CDA454-4596-4935-99E3-3E0C04328AA1}" destId="{3ECEF4CC-CE29-42D3-B46F-F877DC76BC47}" srcOrd="0" destOrd="0" presId="urn:microsoft.com/office/officeart/2005/8/layout/process1"/>
    <dgm:cxn modelId="{B6AE2F6B-C91B-48FC-B61D-32C804913F00}" type="presOf" srcId="{811BAF6B-A328-422F-8FD5-ADDFBD484DB6}" destId="{457B71B0-0B4E-41F0-A5D5-E387AE4D0E14}" srcOrd="0" destOrd="0" presId="urn:microsoft.com/office/officeart/2005/8/layout/process1"/>
    <dgm:cxn modelId="{DB031FFB-EBE2-4DD7-A9C1-F2DE49BF3DDF}" type="presOf" srcId="{5B06C709-F8B9-4284-B52F-EDA69C4E3E0C}" destId="{E29A03D7-21DD-49A2-9C94-EDE6E7DD9FD4}" srcOrd="0" destOrd="0" presId="urn:microsoft.com/office/officeart/2005/8/layout/process1"/>
    <dgm:cxn modelId="{991486A4-860A-44CF-A4F5-5DCA08E25C8E}" srcId="{5B06C709-F8B9-4284-B52F-EDA69C4E3E0C}" destId="{FDA3E36D-70AB-46B1-A310-964F238A6B89}" srcOrd="1" destOrd="0" parTransId="{3B02B285-C3FC-4FBB-AC85-E76605018C8B}" sibTransId="{41CDA454-4596-4935-99E3-3E0C04328AA1}"/>
    <dgm:cxn modelId="{1A435D71-F0E8-447A-818E-98C51E0DD0EF}" type="presParOf" srcId="{E29A03D7-21DD-49A2-9C94-EDE6E7DD9FD4}" destId="{457B71B0-0B4E-41F0-A5D5-E387AE4D0E14}" srcOrd="0" destOrd="0" presId="urn:microsoft.com/office/officeart/2005/8/layout/process1"/>
    <dgm:cxn modelId="{70520295-96C7-4C88-91C4-EC30B282A4A5}" type="presParOf" srcId="{E29A03D7-21DD-49A2-9C94-EDE6E7DD9FD4}" destId="{56302169-1EBE-4EEE-91BD-AC3A2D5E595B}" srcOrd="1" destOrd="0" presId="urn:microsoft.com/office/officeart/2005/8/layout/process1"/>
    <dgm:cxn modelId="{D96A4FC9-89D8-4FAF-8422-5F0167BB5E55}" type="presParOf" srcId="{56302169-1EBE-4EEE-91BD-AC3A2D5E595B}" destId="{73922424-3EED-40FB-B3E4-51EC26A0FF01}" srcOrd="0" destOrd="0" presId="urn:microsoft.com/office/officeart/2005/8/layout/process1"/>
    <dgm:cxn modelId="{6DD2E545-57AB-4F93-9DB0-800A0035E31C}" type="presParOf" srcId="{E29A03D7-21DD-49A2-9C94-EDE6E7DD9FD4}" destId="{CD548DE9-1A25-4608-8F20-C7506BA8099B}" srcOrd="2" destOrd="0" presId="urn:microsoft.com/office/officeart/2005/8/layout/process1"/>
    <dgm:cxn modelId="{CDB8B5D9-08DE-4AAF-8B6E-D5FCB5C66A74}" type="presParOf" srcId="{E29A03D7-21DD-49A2-9C94-EDE6E7DD9FD4}" destId="{3ECEF4CC-CE29-42D3-B46F-F877DC76BC47}" srcOrd="3" destOrd="0" presId="urn:microsoft.com/office/officeart/2005/8/layout/process1"/>
    <dgm:cxn modelId="{6A905872-4B93-4C40-B264-2827C76219ED}" type="presParOf" srcId="{3ECEF4CC-CE29-42D3-B46F-F877DC76BC47}" destId="{768ECE0B-022A-4234-B74E-3476120D09AF}" srcOrd="0" destOrd="0" presId="urn:microsoft.com/office/officeart/2005/8/layout/process1"/>
    <dgm:cxn modelId="{A22991D9-A1EA-42C6-9D49-07876323D529}" type="presParOf" srcId="{E29A03D7-21DD-49A2-9C94-EDE6E7DD9FD4}" destId="{0A964EAE-FAFC-431F-B811-C315EF6553DD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B71B0-0B4E-41F0-A5D5-E387AE4D0E14}">
      <dsp:nvSpPr>
        <dsp:cNvPr id="0" name=""/>
        <dsp:cNvSpPr/>
      </dsp:nvSpPr>
      <dsp:spPr>
        <a:xfrm>
          <a:off x="7233" y="161441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Generation</a:t>
          </a:r>
          <a:endParaRPr lang="en-GB" sz="3000" kern="1200" dirty="0"/>
        </a:p>
      </dsp:txBody>
      <dsp:txXfrm>
        <a:off x="45225" y="1652410"/>
        <a:ext cx="2085893" cy="1221142"/>
      </dsp:txXfrm>
    </dsp:sp>
    <dsp:sp modelId="{56302169-1EBE-4EEE-91BD-AC3A2D5E595B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 dirty="0"/>
        </a:p>
      </dsp:txBody>
      <dsp:txXfrm>
        <a:off x="2385298" y="2102137"/>
        <a:ext cx="320822" cy="321687"/>
      </dsp:txXfrm>
    </dsp:sp>
    <dsp:sp modelId="{CD548DE9-1A25-4608-8F20-C7506BA8099B}">
      <dsp:nvSpPr>
        <dsp:cNvPr id="0" name=""/>
        <dsp:cNvSpPr/>
      </dsp:nvSpPr>
      <dsp:spPr>
        <a:xfrm>
          <a:off x="3033861" y="161441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Distribution </a:t>
          </a:r>
          <a:endParaRPr lang="en-GB" sz="3000" kern="1200" dirty="0"/>
        </a:p>
      </dsp:txBody>
      <dsp:txXfrm>
        <a:off x="3071853" y="1652410"/>
        <a:ext cx="2085893" cy="1221142"/>
      </dsp:txXfrm>
    </dsp:sp>
    <dsp:sp modelId="{3ECEF4CC-CE29-42D3-B46F-F877DC76BC47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5411926" y="2102137"/>
        <a:ext cx="320822" cy="321687"/>
      </dsp:txXfrm>
    </dsp:sp>
    <dsp:sp modelId="{0A964EAE-FAFC-431F-B811-C315EF6553DD}">
      <dsp:nvSpPr>
        <dsp:cNvPr id="0" name=""/>
        <dsp:cNvSpPr/>
      </dsp:nvSpPr>
      <dsp:spPr>
        <a:xfrm>
          <a:off x="6060489" y="161441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Supply</a:t>
          </a:r>
          <a:endParaRPr lang="en-GB" sz="3000" kern="1200" dirty="0"/>
        </a:p>
      </dsp:txBody>
      <dsp:txXfrm>
        <a:off x="6098481" y="1652410"/>
        <a:ext cx="2085893" cy="1221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B71B0-0B4E-41F0-A5D5-E387AE4D0E14}">
      <dsp:nvSpPr>
        <dsp:cNvPr id="0" name=""/>
        <dsp:cNvSpPr/>
      </dsp:nvSpPr>
      <dsp:spPr>
        <a:xfrm>
          <a:off x="3" y="1152130"/>
          <a:ext cx="2194275" cy="1316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Generator</a:t>
          </a:r>
          <a:endParaRPr lang="en-GB" sz="3300" kern="1200" dirty="0"/>
        </a:p>
      </dsp:txBody>
      <dsp:txXfrm>
        <a:off x="38564" y="1190691"/>
        <a:ext cx="2117153" cy="1239443"/>
      </dsp:txXfrm>
    </dsp:sp>
    <dsp:sp modelId="{56302169-1EBE-4EEE-91BD-AC3A2D5E595B}">
      <dsp:nvSpPr>
        <dsp:cNvPr id="0" name=""/>
        <dsp:cNvSpPr/>
      </dsp:nvSpPr>
      <dsp:spPr>
        <a:xfrm rot="5400000">
          <a:off x="1380005" y="600883"/>
          <a:ext cx="65500" cy="54418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>
            <a:solidFill>
              <a:schemeClr val="bg1"/>
            </a:solidFill>
          </a:endParaRPr>
        </a:p>
      </dsp:txBody>
      <dsp:txXfrm>
        <a:off x="1389830" y="699894"/>
        <a:ext cx="45850" cy="326508"/>
      </dsp:txXfrm>
    </dsp:sp>
    <dsp:sp modelId="{CD548DE9-1A25-4608-8F20-C7506BA8099B}">
      <dsp:nvSpPr>
        <dsp:cNvPr id="0" name=""/>
        <dsp:cNvSpPr/>
      </dsp:nvSpPr>
      <dsp:spPr>
        <a:xfrm>
          <a:off x="3" y="2592281"/>
          <a:ext cx="2194275" cy="1316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Distributor</a:t>
          </a:r>
          <a:endParaRPr lang="en-GB" sz="3300" kern="1200" dirty="0"/>
        </a:p>
      </dsp:txBody>
      <dsp:txXfrm>
        <a:off x="38564" y="2630842"/>
        <a:ext cx="2117153" cy="1239443"/>
      </dsp:txXfrm>
    </dsp:sp>
    <dsp:sp modelId="{3ECEF4CC-CE29-42D3-B46F-F877DC76BC47}">
      <dsp:nvSpPr>
        <dsp:cNvPr id="0" name=""/>
        <dsp:cNvSpPr/>
      </dsp:nvSpPr>
      <dsp:spPr>
        <a:xfrm rot="5400000">
          <a:off x="1064387" y="3700410"/>
          <a:ext cx="65507" cy="54418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1074213" y="3799420"/>
        <a:ext cx="45855" cy="326508"/>
      </dsp:txXfrm>
    </dsp:sp>
    <dsp:sp modelId="{0A964EAE-FAFC-431F-B811-C315EF6553DD}">
      <dsp:nvSpPr>
        <dsp:cNvPr id="0" name=""/>
        <dsp:cNvSpPr/>
      </dsp:nvSpPr>
      <dsp:spPr>
        <a:xfrm>
          <a:off x="3" y="4032446"/>
          <a:ext cx="2194275" cy="1316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Supplier</a:t>
          </a:r>
          <a:endParaRPr lang="en-GB" sz="3300" kern="1200" dirty="0"/>
        </a:p>
      </dsp:txBody>
      <dsp:txXfrm>
        <a:off x="38564" y="4071007"/>
        <a:ext cx="2117153" cy="1239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B71B0-0B4E-41F0-A5D5-E387AE4D0E14}">
      <dsp:nvSpPr>
        <dsp:cNvPr id="0" name=""/>
        <dsp:cNvSpPr/>
      </dsp:nvSpPr>
      <dsp:spPr>
        <a:xfrm>
          <a:off x="1001806" y="1080122"/>
          <a:ext cx="2005113" cy="720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Generator</a:t>
          </a:r>
          <a:endParaRPr lang="en-GB" sz="2000" kern="1200" dirty="0"/>
        </a:p>
      </dsp:txBody>
      <dsp:txXfrm>
        <a:off x="1022900" y="1101216"/>
        <a:ext cx="1962925" cy="678028"/>
      </dsp:txXfrm>
    </dsp:sp>
    <dsp:sp modelId="{56302169-1EBE-4EEE-91BD-AC3A2D5E595B}">
      <dsp:nvSpPr>
        <dsp:cNvPr id="0" name=""/>
        <dsp:cNvSpPr/>
      </dsp:nvSpPr>
      <dsp:spPr>
        <a:xfrm>
          <a:off x="3189902" y="-248634"/>
          <a:ext cx="34589" cy="4972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>
            <a:solidFill>
              <a:schemeClr val="bg1"/>
            </a:solidFill>
          </a:endParaRPr>
        </a:p>
      </dsp:txBody>
      <dsp:txXfrm>
        <a:off x="3189902" y="-149180"/>
        <a:ext cx="24212" cy="298360"/>
      </dsp:txXfrm>
    </dsp:sp>
    <dsp:sp modelId="{CD548DE9-1A25-4608-8F20-C7506BA8099B}">
      <dsp:nvSpPr>
        <dsp:cNvPr id="0" name=""/>
        <dsp:cNvSpPr/>
      </dsp:nvSpPr>
      <dsp:spPr>
        <a:xfrm>
          <a:off x="3072182" y="1080122"/>
          <a:ext cx="2005113" cy="720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Distributor</a:t>
          </a:r>
          <a:endParaRPr lang="en-GB" sz="2000" kern="1200" dirty="0"/>
        </a:p>
      </dsp:txBody>
      <dsp:txXfrm>
        <a:off x="3093276" y="1101216"/>
        <a:ext cx="1962925" cy="678028"/>
      </dsp:txXfrm>
    </dsp:sp>
    <dsp:sp modelId="{3ECEF4CC-CE29-42D3-B46F-F877DC76BC47}">
      <dsp:nvSpPr>
        <dsp:cNvPr id="0" name=""/>
        <dsp:cNvSpPr/>
      </dsp:nvSpPr>
      <dsp:spPr>
        <a:xfrm>
          <a:off x="5093611" y="1191597"/>
          <a:ext cx="34589" cy="4972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5093611" y="1291051"/>
        <a:ext cx="24212" cy="298360"/>
      </dsp:txXfrm>
    </dsp:sp>
    <dsp:sp modelId="{0A964EAE-FAFC-431F-B811-C315EF6553DD}">
      <dsp:nvSpPr>
        <dsp:cNvPr id="0" name=""/>
        <dsp:cNvSpPr/>
      </dsp:nvSpPr>
      <dsp:spPr>
        <a:xfrm>
          <a:off x="5142557" y="1080122"/>
          <a:ext cx="2005113" cy="720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Supplier</a:t>
          </a:r>
          <a:endParaRPr lang="en-GB" sz="2000" kern="1200" dirty="0"/>
        </a:p>
      </dsp:txBody>
      <dsp:txXfrm>
        <a:off x="5163651" y="1101216"/>
        <a:ext cx="1962925" cy="678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91EC-BD7A-4C58-881E-9C94717CC719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2D23E-243D-49BB-A5BE-ABC13D25B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24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D99A-A3A2-42E1-9602-1FF2F7422876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D99A-A3A2-42E1-9602-1FF2F742287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D23E-243D-49BB-A5BE-ABC13D25BDF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D99A-A3A2-42E1-9602-1FF2F742287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D23E-243D-49BB-A5BE-ABC13D25BDF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D23E-243D-49BB-A5BE-ABC13D25BDF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D23E-243D-49BB-A5BE-ABC13D25BDF5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D99A-A3A2-42E1-9602-1FF2F7422876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D99A-A3A2-42E1-9602-1FF2F7422876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D99A-A3A2-42E1-9602-1FF2F7422876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D99A-A3A2-42E1-9602-1FF2F7422876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D23E-243D-49BB-A5BE-ABC13D25BDF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D99A-A3A2-42E1-9602-1FF2F742287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D99A-A3A2-42E1-9602-1FF2F742287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D99A-A3A2-42E1-9602-1FF2F742287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D99A-A3A2-42E1-9602-1FF2F742287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D99A-A3A2-42E1-9602-1FF2F742287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D99A-A3A2-42E1-9602-1FF2F742287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0258-CE24-43E5-BE49-7C08F3E67C69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152" y="241243"/>
            <a:ext cx="7884368" cy="9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7236296" y="5949280"/>
            <a:ext cx="1907704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67576" y="6309319"/>
            <a:ext cx="9608128" cy="3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0258-CE24-43E5-BE49-7C08F3E67C69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9D6-9AA9-4575-A54F-F59C2D484B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0258-CE24-43E5-BE49-7C08F3E67C69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9D6-9AA9-4575-A54F-F59C2D484B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0258-CE24-43E5-BE49-7C08F3E67C69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9D6-9AA9-4575-A54F-F59C2D484B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0258-CE24-43E5-BE49-7C08F3E67C69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9D6-9AA9-4575-A54F-F59C2D484B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0258-CE24-43E5-BE49-7C08F3E67C69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9D6-9AA9-4575-A54F-F59C2D484B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0258-CE24-43E5-BE49-7C08F3E67C69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9D6-9AA9-4575-A54F-F59C2D484B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0258-CE24-43E5-BE49-7C08F3E67C69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9D6-9AA9-4575-A54F-F59C2D484B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0258-CE24-43E5-BE49-7C08F3E67C69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9D6-9AA9-4575-A54F-F59C2D484B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0258-CE24-43E5-BE49-7C08F3E67C69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9D6-9AA9-4575-A54F-F59C2D484B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0258-CE24-43E5-BE49-7C08F3E67C69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9D6-9AA9-4575-A54F-F59C2D484B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0258-CE24-43E5-BE49-7C08F3E67C69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A9D6-9AA9-4575-A54F-F59C2D484B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152" y="241243"/>
            <a:ext cx="7884368" cy="9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67576" y="6309320"/>
            <a:ext cx="7761134" cy="2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Sean\Pictures\4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6236744"/>
            <a:ext cx="1600200" cy="5238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rutland.co.uk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36512" y="-747464"/>
            <a:ext cx="9180512" cy="2592288"/>
          </a:xfrm>
          <a:prstGeom prst="rect">
            <a:avLst/>
          </a:prstGeom>
          <a:solidFill>
            <a:srgbClr val="2D7CA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3568" y="380256"/>
            <a:ext cx="7848872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Getting District Energy off the wish list and into the ground 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72005" y="3337560"/>
          <a:ext cx="4999990" cy="182880"/>
        </p:xfrm>
        <a:graphic>
          <a:graphicData uri="http://schemas.openxmlformats.org/drawingml/2006/table">
            <a:tbl>
              <a:tblPr/>
              <a:tblGrid>
                <a:gridCol w="1870710"/>
                <a:gridCol w="1528445"/>
                <a:gridCol w="1600835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1F497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1F497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Picture 9" descr="District heating and development mont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3654"/>
            <a:ext cx="9144000" cy="2541394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 flipV="1">
            <a:off x="0" y="4509120"/>
            <a:ext cx="9180512" cy="45719"/>
          </a:xfrm>
          <a:prstGeom prst="rect">
            <a:avLst/>
          </a:prstGeom>
          <a:solidFill>
            <a:srgbClr val="2D7CA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465313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Sean Rendall</a:t>
            </a:r>
          </a:p>
          <a:p>
            <a:pPr algn="ctr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Operations Manager </a:t>
            </a:r>
            <a:endParaRPr lang="en-GB" dirty="0"/>
          </a:p>
        </p:txBody>
      </p:sp>
      <p:pic>
        <p:nvPicPr>
          <p:cNvPr id="12" name="Picture 11" descr="Thameswey grou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5517232"/>
            <a:ext cx="2483768" cy="668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Thameswey Energy Ltd.</a:t>
            </a:r>
            <a:endParaRPr lang="en-GB" sz="3600" dirty="0"/>
          </a:p>
        </p:txBody>
      </p:sp>
      <p:pic>
        <p:nvPicPr>
          <p:cNvPr id="23554" name="Picture 2" descr="\\ECSCSRV01\Data\IMAGE_LIBRARY\Woking small CHP\Compresse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2026912" cy="1512168"/>
          </a:xfrm>
          <a:prstGeom prst="rect">
            <a:avLst/>
          </a:prstGeom>
          <a:noFill/>
        </p:spPr>
      </p:pic>
      <p:pic>
        <p:nvPicPr>
          <p:cNvPr id="23555" name="Picture 3" descr="\\ECSCSRV01\Data\IMAGE_LIBRARY\Photovoltaics\canopy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016224" cy="1477604"/>
          </a:xfrm>
          <a:prstGeom prst="rect">
            <a:avLst/>
          </a:prstGeom>
          <a:noFill/>
        </p:spPr>
      </p:pic>
      <p:pic>
        <p:nvPicPr>
          <p:cNvPr id="8" name="Picture 4" descr="Picture 0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1872208" cy="140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Town centre CH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9854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5536" y="3048630"/>
            <a:ext cx="82089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Arial" pitchFamily="34" charset="0"/>
              <a:buChar char="•"/>
            </a:pPr>
            <a:r>
              <a:rPr lang="en-GB" sz="2400" dirty="0" smtClean="0"/>
              <a:t>Formed 1999</a:t>
            </a:r>
          </a:p>
          <a:p>
            <a:pPr indent="361950">
              <a:buFont typeface="Arial" pitchFamily="34" charset="0"/>
              <a:buChar char="•"/>
            </a:pPr>
            <a:r>
              <a:rPr lang="en-GB" sz="2400" dirty="0" smtClean="0"/>
              <a:t>Satellite community CHP and DH systems, 0.75 MW PV </a:t>
            </a:r>
          </a:p>
          <a:p>
            <a:pPr indent="361950">
              <a:buFont typeface="Arial" pitchFamily="34" charset="0"/>
              <a:buChar char="•"/>
            </a:pPr>
            <a:r>
              <a:rPr lang="en-GB" sz="2400" dirty="0" smtClean="0"/>
              <a:t>1.2 </a:t>
            </a:r>
            <a:r>
              <a:rPr lang="en-GB" sz="2400" dirty="0" err="1" smtClean="0"/>
              <a:t>MWe</a:t>
            </a:r>
            <a:r>
              <a:rPr lang="en-GB" sz="2400" dirty="0" smtClean="0"/>
              <a:t> CHP in leisure centre and pools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GB" sz="2400" dirty="0" smtClean="0"/>
              <a:t>1.4 </a:t>
            </a:r>
            <a:r>
              <a:rPr lang="en-GB" sz="2400" dirty="0" err="1" smtClean="0"/>
              <a:t>MWe</a:t>
            </a:r>
            <a:r>
              <a:rPr lang="en-GB" sz="2400" dirty="0" smtClean="0"/>
              <a:t> CHP Woking town centre 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GB" sz="2400" dirty="0" smtClean="0"/>
              <a:t>Public, private and commercial customers including Civic Offices, hotels,  private and RSL apartments, nightclub and entertainments, conference centre, museum and art gallery  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GB" sz="2400" dirty="0" smtClean="0"/>
              <a:t>Commercial office block,  shopping centre, new WWF UK HQ  (2013) </a:t>
            </a:r>
          </a:p>
          <a:p>
            <a:pPr indent="361950"/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869482" cy="533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43808" y="59492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Woking town centre networks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Thameswey Central Milton Keynes Ltd.</a:t>
            </a:r>
            <a:endParaRPr lang="en-GB" sz="3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107" y="1484784"/>
            <a:ext cx="199087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1944216" cy="14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\\ECSCSRV01\Data\IMAGE_LIBRARY\Milton_Keynes\10-06-22 Staff visit\DSCF0949 - Compress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2016224" cy="1512168"/>
          </a:xfrm>
          <a:prstGeom prst="rect">
            <a:avLst/>
          </a:prstGeom>
          <a:noFill/>
        </p:spPr>
      </p:pic>
      <p:pic>
        <p:nvPicPr>
          <p:cNvPr id="24581" name="Picture 5" descr="\\ECSCSRV01\Data\IMAGE_LIBRARY\Milton_Keynes\10-06-22 Staff visit\SDC12892 - Compresse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702" y="1484784"/>
            <a:ext cx="2016224" cy="15121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2924944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Arial" pitchFamily="34" charset="0"/>
              <a:buChar char="•"/>
            </a:pPr>
            <a:r>
              <a:rPr lang="en-GB" sz="2800" dirty="0" smtClean="0"/>
              <a:t>Set up in 2005, </a:t>
            </a:r>
          </a:p>
          <a:p>
            <a:pPr indent="361950">
              <a:buFont typeface="Arial" pitchFamily="34" charset="0"/>
              <a:buChar char="•"/>
            </a:pPr>
            <a:r>
              <a:rPr lang="en-GB" sz="2800" dirty="0" smtClean="0"/>
              <a:t>Partnership with English Partnerships (HCA)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GB" sz="2800" dirty="0" smtClean="0"/>
              <a:t>Construct and operate CHP DH and private wire networks for phased development of central MK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GB" sz="2800" dirty="0" smtClean="0"/>
              <a:t>Delivered through turnkey contract with JV partner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GB" sz="2800" dirty="0" smtClean="0"/>
              <a:t>Connections secured through Project Development Agreement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GB" sz="2800" dirty="0" smtClean="0"/>
              <a:t>Sales revenue £3m (2012)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788024" y="329927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2655"/>
            <a:ext cx="7200800" cy="585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257300" y="1155700"/>
            <a:ext cx="4127500" cy="2476500"/>
          </a:xfrm>
          <a:custGeom>
            <a:avLst/>
            <a:gdLst>
              <a:gd name="connsiteX0" fmla="*/ 0 w 4127500"/>
              <a:gd name="connsiteY0" fmla="*/ 2476500 h 2476500"/>
              <a:gd name="connsiteX1" fmla="*/ 342900 w 4127500"/>
              <a:gd name="connsiteY1" fmla="*/ 2197100 h 2476500"/>
              <a:gd name="connsiteX2" fmla="*/ 812800 w 4127500"/>
              <a:gd name="connsiteY2" fmla="*/ 2133600 h 2476500"/>
              <a:gd name="connsiteX3" fmla="*/ 952500 w 4127500"/>
              <a:gd name="connsiteY3" fmla="*/ 2247900 h 2476500"/>
              <a:gd name="connsiteX4" fmla="*/ 4127500 w 4127500"/>
              <a:gd name="connsiteY4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7500" h="2476500">
                <a:moveTo>
                  <a:pt x="0" y="2476500"/>
                </a:moveTo>
                <a:lnTo>
                  <a:pt x="342900" y="2197100"/>
                </a:lnTo>
                <a:lnTo>
                  <a:pt x="812800" y="2133600"/>
                </a:lnTo>
                <a:lnTo>
                  <a:pt x="952500" y="2247900"/>
                </a:lnTo>
                <a:lnTo>
                  <a:pt x="412750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297012" y="620688"/>
            <a:ext cx="6083300" cy="5207000"/>
          </a:xfrm>
          <a:custGeom>
            <a:avLst/>
            <a:gdLst>
              <a:gd name="connsiteX0" fmla="*/ 25400 w 6083300"/>
              <a:gd name="connsiteY0" fmla="*/ 3035300 h 5207000"/>
              <a:gd name="connsiteX1" fmla="*/ 571500 w 6083300"/>
              <a:gd name="connsiteY1" fmla="*/ 2679700 h 5207000"/>
              <a:gd name="connsiteX2" fmla="*/ 889000 w 6083300"/>
              <a:gd name="connsiteY2" fmla="*/ 2794000 h 5207000"/>
              <a:gd name="connsiteX3" fmla="*/ 4826000 w 6083300"/>
              <a:gd name="connsiteY3" fmla="*/ 0 h 5207000"/>
              <a:gd name="connsiteX4" fmla="*/ 4927600 w 6083300"/>
              <a:gd name="connsiteY4" fmla="*/ 0 h 5207000"/>
              <a:gd name="connsiteX5" fmla="*/ 5511800 w 6083300"/>
              <a:gd name="connsiteY5" fmla="*/ 825500 h 5207000"/>
              <a:gd name="connsiteX6" fmla="*/ 5740400 w 6083300"/>
              <a:gd name="connsiteY6" fmla="*/ 1397000 h 5207000"/>
              <a:gd name="connsiteX7" fmla="*/ 5956300 w 6083300"/>
              <a:gd name="connsiteY7" fmla="*/ 1841500 h 5207000"/>
              <a:gd name="connsiteX8" fmla="*/ 6083300 w 6083300"/>
              <a:gd name="connsiteY8" fmla="*/ 1981200 h 5207000"/>
              <a:gd name="connsiteX9" fmla="*/ 6083300 w 6083300"/>
              <a:gd name="connsiteY9" fmla="*/ 2044700 h 5207000"/>
              <a:gd name="connsiteX10" fmla="*/ 1638300 w 6083300"/>
              <a:gd name="connsiteY10" fmla="*/ 5207000 h 5207000"/>
              <a:gd name="connsiteX11" fmla="*/ 0 w 6083300"/>
              <a:gd name="connsiteY11" fmla="*/ 3136900 h 5207000"/>
              <a:gd name="connsiteX12" fmla="*/ 25400 w 6083300"/>
              <a:gd name="connsiteY12" fmla="*/ 3035300 h 520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3300" h="5207000">
                <a:moveTo>
                  <a:pt x="25400" y="3035300"/>
                </a:moveTo>
                <a:lnTo>
                  <a:pt x="571500" y="2679700"/>
                </a:lnTo>
                <a:lnTo>
                  <a:pt x="889000" y="2794000"/>
                </a:lnTo>
                <a:lnTo>
                  <a:pt x="4826000" y="0"/>
                </a:lnTo>
                <a:lnTo>
                  <a:pt x="4927600" y="0"/>
                </a:lnTo>
                <a:lnTo>
                  <a:pt x="5511800" y="825500"/>
                </a:lnTo>
                <a:lnTo>
                  <a:pt x="5740400" y="1397000"/>
                </a:lnTo>
                <a:lnTo>
                  <a:pt x="5956300" y="1841500"/>
                </a:lnTo>
                <a:lnTo>
                  <a:pt x="6083300" y="1981200"/>
                </a:lnTo>
                <a:lnTo>
                  <a:pt x="6083300" y="2044700"/>
                </a:lnTo>
                <a:lnTo>
                  <a:pt x="1638300" y="5207000"/>
                </a:lnTo>
                <a:lnTo>
                  <a:pt x="0" y="3136900"/>
                </a:lnTo>
                <a:lnTo>
                  <a:pt x="25400" y="3035300"/>
                </a:lnTo>
                <a:close/>
              </a:path>
            </a:pathLst>
          </a:custGeom>
          <a:solidFill>
            <a:srgbClr val="0066FF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427984" y="346036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332394" cy="59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04048" y="4893776"/>
            <a:ext cx="2952328" cy="369332"/>
          </a:xfrm>
          <a:prstGeom prst="rect">
            <a:avLst/>
          </a:prstGeom>
          <a:solidFill>
            <a:srgbClr val="D9D9D9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Area of PDA</a:t>
            </a:r>
            <a:endParaRPr lang="en-GB" dirty="0"/>
          </a:p>
        </p:txBody>
      </p:sp>
      <p:sp>
        <p:nvSpPr>
          <p:cNvPr id="9" name="Freeform 8"/>
          <p:cNvSpPr/>
          <p:nvPr/>
        </p:nvSpPr>
        <p:spPr>
          <a:xfrm>
            <a:off x="2475260" y="3297684"/>
            <a:ext cx="2526953" cy="2232248"/>
          </a:xfrm>
          <a:custGeom>
            <a:avLst/>
            <a:gdLst>
              <a:gd name="connsiteX0" fmla="*/ 0 w 2028825"/>
              <a:gd name="connsiteY0" fmla="*/ 995363 h 1885950"/>
              <a:gd name="connsiteX1" fmla="*/ 0 w 2028825"/>
              <a:gd name="connsiteY1" fmla="*/ 995363 h 1885950"/>
              <a:gd name="connsiteX2" fmla="*/ 33337 w 2028825"/>
              <a:gd name="connsiteY2" fmla="*/ 962025 h 1885950"/>
              <a:gd name="connsiteX3" fmla="*/ 52387 w 2028825"/>
              <a:gd name="connsiteY3" fmla="*/ 947738 h 1885950"/>
              <a:gd name="connsiteX4" fmla="*/ 1457325 w 2028825"/>
              <a:gd name="connsiteY4" fmla="*/ 0 h 1885950"/>
              <a:gd name="connsiteX5" fmla="*/ 2028825 w 2028825"/>
              <a:gd name="connsiteY5" fmla="*/ 895350 h 1885950"/>
              <a:gd name="connsiteX6" fmla="*/ 595312 w 2028825"/>
              <a:gd name="connsiteY6" fmla="*/ 1885950 h 1885950"/>
              <a:gd name="connsiteX7" fmla="*/ 0 w 2028825"/>
              <a:gd name="connsiteY7" fmla="*/ 995363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8825" h="1885950">
                <a:moveTo>
                  <a:pt x="0" y="995363"/>
                </a:moveTo>
                <a:lnTo>
                  <a:pt x="0" y="995363"/>
                </a:lnTo>
                <a:cubicBezTo>
                  <a:pt x="11112" y="984250"/>
                  <a:pt x="21709" y="972596"/>
                  <a:pt x="33337" y="962025"/>
                </a:cubicBezTo>
                <a:cubicBezTo>
                  <a:pt x="39210" y="956686"/>
                  <a:pt x="52387" y="947738"/>
                  <a:pt x="52387" y="947738"/>
                </a:cubicBezTo>
                <a:lnTo>
                  <a:pt x="1457325" y="0"/>
                </a:lnTo>
                <a:lnTo>
                  <a:pt x="2028825" y="895350"/>
                </a:lnTo>
                <a:lnTo>
                  <a:pt x="595312" y="1885950"/>
                </a:lnTo>
                <a:lnTo>
                  <a:pt x="0" y="995363"/>
                </a:lnTo>
                <a:close/>
              </a:path>
            </a:pathLst>
          </a:custGeom>
          <a:solidFill>
            <a:srgbClr val="92D050">
              <a:alpha val="41961"/>
            </a:srgbClr>
          </a:solidFill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325824"/>
            <a:ext cx="2952328" cy="369332"/>
          </a:xfrm>
          <a:prstGeom prst="rect">
            <a:avLst/>
          </a:prstGeom>
          <a:solidFill>
            <a:srgbClr val="D9D9D9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Connected within PDA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5757872"/>
            <a:ext cx="2952328" cy="369332"/>
          </a:xfrm>
          <a:prstGeom prst="rect">
            <a:avLst/>
          </a:prstGeom>
          <a:solidFill>
            <a:srgbClr val="D9D9D9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Connected outside PDA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88756" y="5782994"/>
            <a:ext cx="504056" cy="288032"/>
          </a:xfrm>
          <a:prstGeom prst="rect">
            <a:avLst/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103996" y="4913818"/>
            <a:ext cx="504056" cy="288032"/>
          </a:xfrm>
          <a:prstGeom prst="rect">
            <a:avLst/>
          </a:prstGeom>
          <a:solidFill>
            <a:srgbClr val="92D050">
              <a:alpha val="65098"/>
            </a:srgbClr>
          </a:solidFill>
          <a:ln w="38100">
            <a:solidFill>
              <a:srgbClr val="C0E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096376" y="5342438"/>
            <a:ext cx="504056" cy="288032"/>
          </a:xfrm>
          <a:prstGeom prst="rect">
            <a:avLst/>
          </a:prstGeom>
          <a:solidFill>
            <a:schemeClr val="accent6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644008" y="2636912"/>
            <a:ext cx="1728192" cy="1152128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72000" y="1916832"/>
            <a:ext cx="1728192" cy="1152128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187228" y="5085184"/>
            <a:ext cx="728588" cy="504056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050928" y="2382664"/>
            <a:ext cx="809104" cy="126236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275064" y="1925216"/>
            <a:ext cx="305048" cy="423664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95400" y="3797548"/>
            <a:ext cx="648072" cy="504056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6" cy="566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\\ECSCSRV01\Data\IMAGE_LIBRARY\Milton_Keynes\10-06-22 STAFF VISIT\DSCF09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164" y="332656"/>
            <a:ext cx="1696332" cy="24009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335600" y="2542440"/>
            <a:ext cx="1763688" cy="1015663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Energy Centre</a:t>
            </a:r>
          </a:p>
          <a:p>
            <a:r>
              <a:rPr lang="en-GB" sz="2000" dirty="0" smtClean="0"/>
              <a:t>6 MW CHP</a:t>
            </a:r>
          </a:p>
          <a:p>
            <a:r>
              <a:rPr lang="en-GB" sz="2000" dirty="0" smtClean="0"/>
              <a:t>10 MW boiler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164288" y="3717032"/>
            <a:ext cx="0" cy="1008112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\\ECSCSRV01\Data\IMAGE_LIBRARY\Milton_Keynes\10-06-22 STAFF VISIT\DSCF09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2459560" cy="184467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657555" y="4365104"/>
            <a:ext cx="1486445" cy="1938992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‘</a:t>
            </a:r>
            <a:r>
              <a:rPr lang="en-GB" sz="2000" b="1" dirty="0" err="1" smtClean="0"/>
              <a:t>Vizion</a:t>
            </a:r>
            <a:r>
              <a:rPr lang="en-GB" sz="2000" b="1" dirty="0" smtClean="0"/>
              <a:t>’ (C4.1)</a:t>
            </a:r>
          </a:p>
          <a:p>
            <a:r>
              <a:rPr lang="en-GB" sz="2000" dirty="0" smtClean="0"/>
              <a:t>14,000m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retail</a:t>
            </a:r>
          </a:p>
          <a:p>
            <a:r>
              <a:rPr lang="en-GB" sz="2000" dirty="0" smtClean="0"/>
              <a:t>450 apartments </a:t>
            </a:r>
            <a:endParaRPr lang="en-GB" sz="2000" dirty="0"/>
          </a:p>
        </p:txBody>
      </p:sp>
      <p:pic>
        <p:nvPicPr>
          <p:cNvPr id="18" name="Picture 2" descr="\\ECSCSRV01\Data\IMAGE_LIBRARY\Milton_Keynes\10-06-22 STAFF VISIT\DSCF094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2833458" cy="208769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5965298" y="1304496"/>
            <a:ext cx="334894" cy="90036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28072" y="1761497"/>
            <a:ext cx="2808312" cy="1015663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The Hub (CBX3)</a:t>
            </a:r>
          </a:p>
          <a:p>
            <a:r>
              <a:rPr lang="en-GB" sz="2000" dirty="0" smtClean="0"/>
              <a:t>11,000m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office, retail and 400 apartments </a:t>
            </a:r>
            <a:endParaRPr lang="en-GB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4644008" y="3573016"/>
            <a:ext cx="288032" cy="133779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 descr="\\ECSCSRV01\Data\IMAGE_LIBRARY\Milton_Keynes\10-06-22 STAFF VISIT\DSCF095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2520280" cy="185265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203848" y="5869721"/>
            <a:ext cx="2520280" cy="1015663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The Pinnacle</a:t>
            </a:r>
          </a:p>
          <a:p>
            <a:r>
              <a:rPr lang="en-GB" sz="2000" dirty="0" smtClean="0"/>
              <a:t>18,000m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high spec office , 995m</a:t>
            </a:r>
            <a:r>
              <a:rPr lang="en-GB" sz="2000" baseline="30000" dirty="0" smtClean="0"/>
              <a:t>2  </a:t>
            </a:r>
            <a:r>
              <a:rPr lang="en-GB" sz="2000" dirty="0" smtClean="0"/>
              <a:t>retail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79512" y="2636912"/>
            <a:ext cx="2915816" cy="3156158"/>
            <a:chOff x="179512" y="2636912"/>
            <a:chExt cx="2915816" cy="3156158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1475656" y="2636912"/>
              <a:ext cx="317779" cy="1368152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 descr="F:\DCIM\106_FUJI\DSCF6249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284984"/>
              <a:ext cx="2699587" cy="202469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79512" y="5085184"/>
              <a:ext cx="2915816" cy="707886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Network Rail HQ</a:t>
              </a:r>
            </a:p>
            <a:p>
              <a:r>
                <a:rPr lang="en-GB" sz="2000" dirty="0" smtClean="0"/>
                <a:t>37,000m</a:t>
              </a:r>
              <a:r>
                <a:rPr lang="en-GB" sz="2000" baseline="30000" dirty="0" smtClean="0"/>
                <a:t>2</a:t>
              </a:r>
              <a:r>
                <a:rPr lang="en-GB" sz="2000" dirty="0" smtClean="0"/>
                <a:t> office space </a:t>
              </a:r>
              <a:endParaRPr lang="en-GB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Investment structure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484784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Arial" pitchFamily="34" charset="0"/>
              <a:buChar char="•"/>
            </a:pPr>
            <a:r>
              <a:rPr lang="en-GB" sz="2800" dirty="0" smtClean="0"/>
              <a:t>Shareholder capital and loans £16.3m</a:t>
            </a:r>
          </a:p>
          <a:p>
            <a:pPr indent="361950">
              <a:buFont typeface="Arial" pitchFamily="34" charset="0"/>
              <a:buChar char="•"/>
            </a:pPr>
            <a:r>
              <a:rPr lang="en-GB" sz="2800" dirty="0" smtClean="0"/>
              <a:t>10 year commercial loans (8%)</a:t>
            </a:r>
          </a:p>
          <a:p>
            <a:pPr indent="361950">
              <a:buFont typeface="Arial" pitchFamily="34" charset="0"/>
              <a:buChar char="•"/>
            </a:pPr>
            <a:r>
              <a:rPr lang="en-GB" sz="2800" dirty="0" smtClean="0"/>
              <a:t>Shareholder lending (PWLB plus margin)</a:t>
            </a:r>
          </a:p>
          <a:p>
            <a:pPr indent="361950">
              <a:buFont typeface="Arial" pitchFamily="34" charset="0"/>
              <a:buChar char="•"/>
            </a:pPr>
            <a:r>
              <a:rPr lang="en-GB" sz="2800" dirty="0" smtClean="0"/>
              <a:t>Developers’ contributions £5.57m</a:t>
            </a:r>
          </a:p>
          <a:p>
            <a:pPr indent="361950">
              <a:buFont typeface="Arial" pitchFamily="34" charset="0"/>
              <a:buChar char="•"/>
            </a:pPr>
            <a:r>
              <a:rPr lang="en-GB" sz="2800" dirty="0" smtClean="0"/>
              <a:t>EP/HCA Payments  £2.81m</a:t>
            </a:r>
          </a:p>
          <a:p>
            <a:pPr indent="361950">
              <a:buFont typeface="Arial" pitchFamily="34" charset="0"/>
              <a:buChar char="•"/>
            </a:pPr>
            <a:r>
              <a:rPr lang="en-GB" sz="2800" dirty="0" smtClean="0"/>
              <a:t>Operational business plan of 32 years </a:t>
            </a:r>
          </a:p>
          <a:p>
            <a:pPr indent="361950">
              <a:buFont typeface="Arial" pitchFamily="34" charset="0"/>
              <a:buChar char="•"/>
            </a:pPr>
            <a:r>
              <a:rPr lang="en-GB" sz="2800" dirty="0" smtClean="0"/>
              <a:t>Target IRR 12%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GB" sz="2800" dirty="0" smtClean="0"/>
              <a:t>Revenue  from sales of energy to customers and   grid (STOR)</a:t>
            </a:r>
          </a:p>
          <a:p>
            <a:pPr indent="361950"/>
            <a:endParaRPr lang="en-GB" sz="2800" dirty="0" smtClean="0"/>
          </a:p>
          <a:p>
            <a:pPr indent="361950">
              <a:buFont typeface="Arial" pitchFamily="34" charset="0"/>
              <a:buChar char="•"/>
            </a:pPr>
            <a:endParaRPr lang="en-GB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71600" y="59492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2013 forecast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>Local authorities (and LEPs) strategic leaders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484784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n-GB" sz="2800" dirty="0" smtClean="0"/>
              <a:t>Multiple public policy objectives (carbon reduction, growth, infrastructure etc) </a:t>
            </a:r>
          </a:p>
          <a:p>
            <a:pPr indent="361950">
              <a:buFont typeface="Arial" pitchFamily="34" charset="0"/>
              <a:buChar char="•"/>
            </a:pPr>
            <a:r>
              <a:rPr lang="en-GB" sz="2800" dirty="0" smtClean="0"/>
              <a:t>Control, responsibility and influence</a:t>
            </a:r>
          </a:p>
          <a:p>
            <a:pPr indent="361950">
              <a:buFont typeface="Arial" pitchFamily="34" charset="0"/>
              <a:buChar char="•"/>
            </a:pPr>
            <a:r>
              <a:rPr lang="en-GB" sz="2800" dirty="0" smtClean="0"/>
              <a:t>Strategic planning powers </a:t>
            </a:r>
          </a:p>
          <a:p>
            <a:pPr indent="361950">
              <a:buFont typeface="Arial" pitchFamily="34" charset="0"/>
              <a:buChar char="•"/>
            </a:pPr>
            <a:r>
              <a:rPr lang="en-GB" sz="2800" dirty="0" smtClean="0"/>
              <a:t>Asset managers, landowners and developers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GB" sz="2800" dirty="0" smtClean="0"/>
              <a:t>Investors </a:t>
            </a:r>
          </a:p>
          <a:p>
            <a:pPr indent="361950">
              <a:buFont typeface="Arial" pitchFamily="34" charset="0"/>
              <a:buChar char="•"/>
            </a:pPr>
            <a:r>
              <a:rPr lang="en-GB" sz="2800" dirty="0" smtClean="0"/>
              <a:t>Borrowing powers – PWLB/pension funds</a:t>
            </a:r>
          </a:p>
          <a:p>
            <a:pPr indent="361950">
              <a:buFont typeface="Arial" pitchFamily="34" charset="0"/>
              <a:buChar char="•"/>
            </a:pPr>
            <a:r>
              <a:rPr lang="en-GB" sz="2800" dirty="0" smtClean="0"/>
              <a:t>Decisions based on long </a:t>
            </a:r>
            <a:r>
              <a:rPr lang="en-GB" sz="2800" dirty="0" err="1" smtClean="0"/>
              <a:t>termism</a:t>
            </a:r>
            <a:endParaRPr lang="en-GB" sz="2800" dirty="0" smtClean="0"/>
          </a:p>
          <a:p>
            <a:pPr indent="361950"/>
            <a:endParaRPr lang="en-GB" sz="2800" dirty="0" smtClean="0"/>
          </a:p>
          <a:p>
            <a:pPr indent="361950">
              <a:buFont typeface="Arial" pitchFamily="34" charset="0"/>
              <a:buChar char="•"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36512" y="-747464"/>
            <a:ext cx="9180512" cy="5168810"/>
          </a:xfrm>
          <a:prstGeom prst="rect">
            <a:avLst/>
          </a:prstGeom>
          <a:solidFill>
            <a:srgbClr val="2D7CA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3568" y="2252464"/>
            <a:ext cx="7848872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sean.rendall@thamesweygroup.co.uk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72005" y="3337560"/>
          <a:ext cx="4999990" cy="182880"/>
        </p:xfrm>
        <a:graphic>
          <a:graphicData uri="http://schemas.openxmlformats.org/drawingml/2006/table">
            <a:tbl>
              <a:tblPr/>
              <a:tblGrid>
                <a:gridCol w="1870710"/>
                <a:gridCol w="1528445"/>
                <a:gridCol w="1600835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1F497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1F497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 flipV="1">
            <a:off x="0" y="4509120"/>
            <a:ext cx="9180512" cy="45719"/>
          </a:xfrm>
          <a:prstGeom prst="rect">
            <a:avLst/>
          </a:prstGeom>
          <a:solidFill>
            <a:srgbClr val="2D7CA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2" name="Picture 11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949280"/>
            <a:ext cx="2160240" cy="707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r>
              <a:rPr lang="en-GB" dirty="0" smtClean="0"/>
              <a:t>The wish list</a:t>
            </a:r>
          </a:p>
          <a:p>
            <a:r>
              <a:rPr lang="en-GB" dirty="0" smtClean="0"/>
              <a:t>Case study – Thameswey Energy and TCMK</a:t>
            </a:r>
          </a:p>
          <a:p>
            <a:r>
              <a:rPr lang="en-GB" dirty="0" smtClean="0"/>
              <a:t>Opportunities for LAs /LEPs to lead 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Outline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DE meeting LA/LEP objectives </a:t>
            </a:r>
            <a:endParaRPr lang="en-GB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7584" y="1124744"/>
          <a:ext cx="5832648" cy="51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1080120"/>
              </a:tblGrid>
              <a:tr h="457940">
                <a:tc>
                  <a:txBody>
                    <a:bodyPr/>
                    <a:lstStyle/>
                    <a:p>
                      <a:r>
                        <a:rPr lang="en-GB" dirty="0" smtClean="0"/>
                        <a:t>Contributor to corporate</a:t>
                      </a:r>
                      <a:r>
                        <a:rPr lang="en-GB" baseline="0" dirty="0" smtClean="0"/>
                        <a:t> objective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?</a:t>
                      </a:r>
                      <a:endParaRPr lang="en-GB" sz="2400" dirty="0"/>
                    </a:p>
                  </a:txBody>
                  <a:tcPr/>
                </a:tc>
              </a:tr>
              <a:tr h="4579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Carbon</a:t>
                      </a:r>
                      <a:r>
                        <a:rPr lang="en-GB" sz="1600" baseline="0" dirty="0" smtClean="0"/>
                        <a:t> emissions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ym typeface="Wingdings"/>
                        </a:rPr>
                        <a:t></a:t>
                      </a:r>
                      <a:endParaRPr lang="en-GB" sz="1400" dirty="0"/>
                    </a:p>
                  </a:txBody>
                  <a:tcPr/>
                </a:tc>
              </a:tr>
              <a:tr h="516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Affordable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Wingdings"/>
                        </a:rPr>
                        <a:t>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  <a:tr h="5169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Planning </a:t>
                      </a:r>
                      <a:r>
                        <a:rPr lang="en-GB" sz="1600" baseline="0" dirty="0" smtClean="0"/>
                        <a:t>delivery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Wingdings"/>
                        </a:rPr>
                        <a:t>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  <a:tr h="496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Civic leadership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Wingdings"/>
                        </a:rPr>
                        <a:t>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  <a:tr h="5169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Place making/regeneration/competitive advantage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Wingdings"/>
                        </a:rPr>
                        <a:t>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  <a:tr h="5169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Investment</a:t>
                      </a:r>
                      <a:r>
                        <a:rPr lang="en-GB" sz="1600" baseline="0" dirty="0" smtClean="0"/>
                        <a:t> opportunity/revenue diversification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Wingdings"/>
                        </a:rPr>
                        <a:t>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  <a:tr h="5169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National policy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Wingdings"/>
                        </a:rPr>
                        <a:t>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  <a:tr h="5169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Leverage</a:t>
                      </a:r>
                      <a:r>
                        <a:rPr lang="en-GB" sz="1600" baseline="0" dirty="0" smtClean="0"/>
                        <a:t> investment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Wingdings"/>
                        </a:rPr>
                        <a:t>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  <a:tr h="5169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Localism,</a:t>
                      </a:r>
                      <a:r>
                        <a:rPr lang="en-GB" sz="1600" baseline="0" dirty="0" smtClean="0"/>
                        <a:t> skills, green economy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Wingdings"/>
                        </a:rPr>
                        <a:t>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Up Arrow 6"/>
          <p:cNvSpPr/>
          <p:nvPr/>
        </p:nvSpPr>
        <p:spPr>
          <a:xfrm>
            <a:off x="6948264" y="1628800"/>
            <a:ext cx="432048" cy="4608512"/>
          </a:xfrm>
          <a:prstGeom prst="upArrow">
            <a:avLst/>
          </a:prstGeom>
          <a:gradFill flip="none" rotWithShape="1">
            <a:gsLst>
              <a:gs pos="2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Up Arrow 7"/>
          <p:cNvSpPr/>
          <p:nvPr/>
        </p:nvSpPr>
        <p:spPr>
          <a:xfrm flipV="1">
            <a:off x="7812360" y="1628800"/>
            <a:ext cx="432048" cy="4608512"/>
          </a:xfrm>
          <a:prstGeom prst="upArrow">
            <a:avLst/>
          </a:prstGeom>
          <a:gradFill flip="none" rotWithShape="1">
            <a:gsLst>
              <a:gs pos="2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08304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or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Set up by Woking Borough Council in 1999</a:t>
            </a:r>
          </a:p>
          <a:p>
            <a:r>
              <a:rPr lang="en-GB" dirty="0" err="1" smtClean="0"/>
              <a:t>EESCo</a:t>
            </a:r>
            <a:r>
              <a:rPr lang="en-GB" dirty="0" smtClean="0"/>
              <a:t>  - Energy and Environmental Services Company</a:t>
            </a:r>
          </a:p>
          <a:p>
            <a:r>
              <a:rPr lang="en-GB" dirty="0" smtClean="0"/>
              <a:t>Special Purpose Vehicle –  PPPs, JVs, acquisitions</a:t>
            </a:r>
          </a:p>
          <a:p>
            <a:r>
              <a:rPr lang="en-GB" dirty="0" smtClean="0"/>
              <a:t>WBC sole shareholder </a:t>
            </a:r>
          </a:p>
          <a:p>
            <a:r>
              <a:rPr lang="en-GB" dirty="0" smtClean="0"/>
              <a:t>Assets £76m (2012)</a:t>
            </a:r>
          </a:p>
          <a:p>
            <a:r>
              <a:rPr lang="en-GB" dirty="0" smtClean="0"/>
              <a:t>Operates across whole UK, centres of business in Woking and Milton Keynes</a:t>
            </a:r>
          </a:p>
          <a:p>
            <a:r>
              <a:rPr lang="en-GB" dirty="0" smtClean="0"/>
              <a:t>£13.9m turnover (2012)</a:t>
            </a:r>
          </a:p>
          <a:p>
            <a:r>
              <a:rPr lang="en-GB" dirty="0" smtClean="0"/>
              <a:t>£1.5m revenue to WBC (vs. £8m from Council tax)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Thameswey Group - background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marL="1588" indent="12700">
              <a:buNone/>
            </a:pPr>
            <a:r>
              <a:rPr lang="en-GB" dirty="0" smtClean="0"/>
              <a:t>To deliver sustainable development priorities:</a:t>
            </a:r>
          </a:p>
          <a:p>
            <a:pPr lvl="1"/>
            <a:r>
              <a:rPr lang="en-GB" dirty="0" smtClean="0"/>
              <a:t>Enable an accelerated programme</a:t>
            </a:r>
          </a:p>
          <a:p>
            <a:pPr lvl="1"/>
            <a:r>
              <a:rPr lang="en-GB" dirty="0" smtClean="0"/>
              <a:t>Provide a vehicle that is responsive to the council’s objectives</a:t>
            </a:r>
          </a:p>
          <a:p>
            <a:pPr lvl="1"/>
            <a:r>
              <a:rPr lang="en-GB" dirty="0" smtClean="0"/>
              <a:t>Focus on high cost/long term/innovative projects </a:t>
            </a:r>
          </a:p>
          <a:p>
            <a:pPr lvl="1"/>
            <a:r>
              <a:rPr lang="en-GB" dirty="0" smtClean="0"/>
              <a:t>Operate within realm of hard to finance infrastructure</a:t>
            </a:r>
          </a:p>
          <a:p>
            <a:pPr lvl="1"/>
            <a:r>
              <a:rPr lang="en-GB" dirty="0" smtClean="0"/>
              <a:t>Manage and share risk (financial and political)</a:t>
            </a:r>
          </a:p>
          <a:p>
            <a:pPr lvl="1"/>
            <a:r>
              <a:rPr lang="en-GB" dirty="0" smtClean="0"/>
              <a:t>Exist and operate outside scope of day to day service </a:t>
            </a:r>
          </a:p>
          <a:p>
            <a:pPr lvl="1"/>
            <a:r>
              <a:rPr lang="en-GB" dirty="0" smtClean="0"/>
              <a:t>Attract skills and expertise</a:t>
            </a:r>
          </a:p>
          <a:p>
            <a:pPr lvl="1"/>
            <a:r>
              <a:rPr lang="en-GB" dirty="0" smtClean="0"/>
              <a:t>Operate with greater freedom of business</a:t>
            </a:r>
          </a:p>
          <a:p>
            <a:pPr lvl="1"/>
            <a:r>
              <a:rPr lang="en-GB" dirty="0" smtClean="0"/>
              <a:t>Create an enterprise environment</a:t>
            </a:r>
          </a:p>
          <a:p>
            <a:pPr lvl="1"/>
            <a:r>
              <a:rPr lang="en-GB" dirty="0" smtClean="0"/>
              <a:t>Build corporate capacity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/>
              <a:t>Thameswey Group - Purpose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107504" y="2348880"/>
            <a:ext cx="1800200" cy="3456384"/>
          </a:xfrm>
          <a:prstGeom prst="roundRect">
            <a:avLst/>
          </a:prstGeom>
          <a:solidFill>
            <a:schemeClr val="bg1">
              <a:lumMod val="85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ounded Rectangle 52"/>
          <p:cNvSpPr/>
          <p:nvPr/>
        </p:nvSpPr>
        <p:spPr>
          <a:xfrm>
            <a:off x="2051720" y="2348880"/>
            <a:ext cx="1224136" cy="345638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ounded Rectangle 53"/>
          <p:cNvSpPr/>
          <p:nvPr/>
        </p:nvSpPr>
        <p:spPr>
          <a:xfrm>
            <a:off x="3391296" y="2348880"/>
            <a:ext cx="1224136" cy="3456384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ounded Rectangle 54"/>
          <p:cNvSpPr/>
          <p:nvPr/>
        </p:nvSpPr>
        <p:spPr>
          <a:xfrm>
            <a:off x="4788024" y="2348880"/>
            <a:ext cx="1224136" cy="3456384"/>
          </a:xfrm>
          <a:prstGeom prst="roundRect">
            <a:avLst/>
          </a:prstGeom>
          <a:solidFill>
            <a:schemeClr val="tx2">
              <a:lumMod val="20000"/>
              <a:lumOff val="80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6098456" y="2348880"/>
            <a:ext cx="1296144" cy="3456384"/>
          </a:xfrm>
          <a:prstGeom prst="roundRect">
            <a:avLst/>
          </a:prstGeom>
          <a:solidFill>
            <a:schemeClr val="bg2">
              <a:lumMod val="75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7" name="Rounded Rectangle 56"/>
          <p:cNvSpPr/>
          <p:nvPr/>
        </p:nvSpPr>
        <p:spPr>
          <a:xfrm>
            <a:off x="7495752" y="2348880"/>
            <a:ext cx="1224136" cy="3456384"/>
          </a:xfrm>
          <a:prstGeom prst="roundRect">
            <a:avLst/>
          </a:prstGeom>
          <a:solidFill>
            <a:srgbClr val="FFD243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787108" y="1441352"/>
            <a:ext cx="0" cy="2232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11560" y="3658668"/>
            <a:ext cx="0" cy="706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487826" y="3674660"/>
            <a:ext cx="0" cy="8933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259632" y="2994564"/>
            <a:ext cx="0" cy="706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9512" y="3886738"/>
            <a:ext cx="9361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RWL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7584" y="4453104"/>
            <a:ext cx="9361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RWCL</a:t>
            </a:r>
            <a:endParaRPr lang="en-GB" sz="2400" dirty="0">
              <a:solidFill>
                <a:schemeClr val="tx2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11560" y="3673600"/>
            <a:ext cx="892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956376" y="2564904"/>
            <a:ext cx="0" cy="706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244408" y="1340768"/>
            <a:ext cx="0" cy="16425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441608" y="1471086"/>
            <a:ext cx="24" cy="1109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64088" y="3429000"/>
            <a:ext cx="0" cy="706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7784" y="2564904"/>
            <a:ext cx="0" cy="706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32240" y="2578548"/>
            <a:ext cx="0" cy="706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64088" y="2564904"/>
            <a:ext cx="0" cy="706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1008063" cy="108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95936" y="2564904"/>
            <a:ext cx="0" cy="706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47864" y="1628800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995936" y="3026569"/>
            <a:ext cx="0" cy="10505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91880" y="4077072"/>
            <a:ext cx="10081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TCMK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2996952"/>
            <a:ext cx="9361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TEL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32040" y="2996952"/>
            <a:ext cx="8640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TH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95736" y="2996952"/>
            <a:ext cx="9361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TSC</a:t>
            </a:r>
            <a:endParaRPr lang="en-GB" sz="240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403648" y="2555960"/>
            <a:ext cx="0" cy="706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32040" y="4077072"/>
            <a:ext cx="8640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BRC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9592" y="2996952"/>
            <a:ext cx="8640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TDL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96336" y="2996952"/>
            <a:ext cx="10081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TSL</a:t>
            </a:r>
            <a:endParaRPr lang="en-GB" sz="2400" dirty="0">
              <a:solidFill>
                <a:schemeClr val="tx2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454812" y="2553029"/>
            <a:ext cx="3528392" cy="6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300192" y="2996952"/>
            <a:ext cx="8640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TMS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41" name="Picture 2" descr="http://www.rutland.co.uk/images/stories/rutland/rutland-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503968"/>
            <a:ext cx="864096" cy="103026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grpSp>
        <p:nvGrpSpPr>
          <p:cNvPr id="3" name="Group 45"/>
          <p:cNvGrpSpPr/>
          <p:nvPr/>
        </p:nvGrpSpPr>
        <p:grpSpPr>
          <a:xfrm>
            <a:off x="7092280" y="620688"/>
            <a:ext cx="1728192" cy="720080"/>
            <a:chOff x="6372200" y="476672"/>
            <a:chExt cx="2520280" cy="864096"/>
          </a:xfrm>
        </p:grpSpPr>
        <p:pic>
          <p:nvPicPr>
            <p:cNvPr id="47" name="Picture 2" descr="http://t2.gstatic.com/images?q=tbn:ANd9GcR_on0SGmNodfMcJ-33BZKs7CXrEAU7s0Ns_Qapz4XN6pzPVf-cDrxPiwTL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142" y="548680"/>
              <a:ext cx="2267322" cy="746883"/>
            </a:xfrm>
            <a:prstGeom prst="rect">
              <a:avLst/>
            </a:prstGeom>
            <a:noFill/>
          </p:spPr>
        </p:pic>
        <p:sp>
          <p:nvSpPr>
            <p:cNvPr id="49" name="Rectangle 48"/>
            <p:cNvSpPr/>
            <p:nvPr/>
          </p:nvSpPr>
          <p:spPr>
            <a:xfrm>
              <a:off x="6372200" y="476672"/>
              <a:ext cx="2520280" cy="86409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8" name="Straight Connector 57"/>
          <p:cNvCxnSpPr/>
          <p:nvPr/>
        </p:nvCxnSpPr>
        <p:spPr>
          <a:xfrm flipV="1">
            <a:off x="1387882" y="2564904"/>
            <a:ext cx="3024336" cy="41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63688" y="5589240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The Thameswey Group April 2013</a:t>
            </a:r>
            <a:endParaRPr lang="en-GB" sz="2400" dirty="0"/>
          </a:p>
        </p:txBody>
      </p:sp>
      <p:pic>
        <p:nvPicPr>
          <p:cNvPr id="23554" name="Picture 2" descr="\\ECSCSRV01\Data\IMAGE_LIBRARY\Logos\Thameswey group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5016" y="1697154"/>
            <a:ext cx="2046308" cy="551142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1950568" y="4941168"/>
            <a:ext cx="14401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50" b="1" dirty="0" smtClean="0">
                <a:solidFill>
                  <a:schemeClr val="tx2"/>
                </a:solidFill>
              </a:rPr>
              <a:t>Services and </a:t>
            </a:r>
          </a:p>
          <a:p>
            <a:pPr algn="ctr"/>
            <a:r>
              <a:rPr lang="en-GB" sz="1750" b="1" dirty="0" smtClean="0">
                <a:solidFill>
                  <a:schemeClr val="tx2"/>
                </a:solidFill>
              </a:rPr>
              <a:t>Consultancy</a:t>
            </a:r>
            <a:r>
              <a:rPr lang="en-GB" sz="1750" dirty="0" smtClean="0"/>
              <a:t> </a:t>
            </a:r>
            <a:endParaRPr lang="en-GB" sz="1750" dirty="0"/>
          </a:p>
        </p:txBody>
      </p:sp>
      <p:sp>
        <p:nvSpPr>
          <p:cNvPr id="67" name="TextBox 66"/>
          <p:cNvSpPr txBox="1"/>
          <p:nvPr/>
        </p:nvSpPr>
        <p:spPr>
          <a:xfrm>
            <a:off x="251520" y="495716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50" b="1" dirty="0" smtClean="0">
                <a:solidFill>
                  <a:schemeClr val="tx2"/>
                </a:solidFill>
              </a:rPr>
              <a:t>Land and Development</a:t>
            </a:r>
            <a:endParaRPr lang="en-GB" sz="1750" b="1" dirty="0">
              <a:solidFill>
                <a:schemeClr val="tx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47864" y="5227603"/>
            <a:ext cx="144016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50" b="1" dirty="0" smtClean="0">
                <a:solidFill>
                  <a:schemeClr val="tx2"/>
                </a:solidFill>
              </a:rPr>
              <a:t>ESCos</a:t>
            </a:r>
            <a:endParaRPr lang="en-GB" sz="1750" b="1" dirty="0">
              <a:solidFill>
                <a:schemeClr val="tx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58296" y="495602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750" b="1" dirty="0" smtClean="0">
              <a:solidFill>
                <a:schemeClr val="tx2"/>
              </a:solidFill>
            </a:endParaRPr>
          </a:p>
          <a:p>
            <a:pPr algn="ctr"/>
            <a:r>
              <a:rPr lang="en-GB" sz="1750" b="1" dirty="0" smtClean="0">
                <a:solidFill>
                  <a:schemeClr val="tx2"/>
                </a:solidFill>
              </a:rPr>
              <a:t>Housing </a:t>
            </a:r>
            <a:endParaRPr lang="en-GB" sz="1750" b="1" dirty="0">
              <a:solidFill>
                <a:schemeClr val="tx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55592" y="494116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50" b="1" dirty="0" smtClean="0">
                <a:solidFill>
                  <a:schemeClr val="tx2"/>
                </a:solidFill>
              </a:rPr>
              <a:t>Maintenance</a:t>
            </a:r>
          </a:p>
          <a:p>
            <a:pPr algn="ctr"/>
            <a:r>
              <a:rPr lang="en-GB" sz="1750" b="1" dirty="0" smtClean="0">
                <a:solidFill>
                  <a:schemeClr val="tx2"/>
                </a:solidFill>
              </a:rPr>
              <a:t>Services </a:t>
            </a:r>
            <a:endParaRPr lang="en-GB" sz="1750" b="1" dirty="0">
              <a:solidFill>
                <a:schemeClr val="tx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08304" y="494290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50" b="1" dirty="0" smtClean="0">
                <a:solidFill>
                  <a:schemeClr val="tx2"/>
                </a:solidFill>
              </a:rPr>
              <a:t>Solar </a:t>
            </a:r>
          </a:p>
          <a:p>
            <a:pPr algn="ctr"/>
            <a:r>
              <a:rPr lang="en-GB" sz="1750" b="1" dirty="0" smtClean="0">
                <a:solidFill>
                  <a:schemeClr val="tx2"/>
                </a:solidFill>
              </a:rPr>
              <a:t>Energy</a:t>
            </a:r>
            <a:endParaRPr lang="en-GB" sz="1750" b="1" dirty="0">
              <a:solidFill>
                <a:schemeClr val="tx2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935000" y="2321584"/>
            <a:ext cx="2808312" cy="3600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6012160" y="2348880"/>
            <a:ext cx="1440160" cy="3600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88224" y="4437112"/>
            <a:ext cx="2088232" cy="1512168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 of  Thameswey ESCos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97" y="1268760"/>
            <a:ext cx="2080287" cy="156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\\ECSCSRV01\Data\IMAGE_LIBRARY\Heat Pipes\Woking Victoria Way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621" y="1252994"/>
            <a:ext cx="2092491" cy="1569368"/>
          </a:xfrm>
          <a:prstGeom prst="rect">
            <a:avLst/>
          </a:prstGeom>
          <a:noFill/>
        </p:spPr>
      </p:pic>
      <p:pic>
        <p:nvPicPr>
          <p:cNvPr id="36868" name="Picture 4" descr="\\ECSCSRV01\Data\IMAGE_LIBRARY\Goldsworth Primary School PV\Photos\Installation\DSCF3640 - Cmpressed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116358" cy="1512168"/>
          </a:xfrm>
          <a:prstGeom prst="rect">
            <a:avLst/>
          </a:prstGeom>
          <a:noFill/>
        </p:spPr>
      </p:pic>
      <p:pic>
        <p:nvPicPr>
          <p:cNvPr id="36870" name="Picture 6" descr="http://t1.gstatic.com/images?q=tbn:ANd9GcSkvnaBMuOFLfVANq0UQrO0XR-CXMerIEZipSwWCGNMZ2rx5zGZc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2067074" cy="1548311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088232" cy="153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79101">
            <a:off x="6973834" y="4509554"/>
            <a:ext cx="1101462" cy="155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332656"/>
          <a:ext cx="835292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627784" y="1488050"/>
          <a:ext cx="5184576" cy="422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</a:tblGrid>
              <a:tr h="1368152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5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Fuel purchase, plant optimisation, operating</a:t>
                      </a:r>
                    </a:p>
                    <a:p>
                      <a:pPr marL="95250" indent="0" algn="l">
                        <a:lnSpc>
                          <a:spcPct val="15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Maintenance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and service</a:t>
                      </a:r>
                    </a:p>
                    <a:p>
                      <a:pPr marL="95250" indent="0" algn="l">
                        <a:lnSpc>
                          <a:spcPct val="150000"/>
                        </a:lnSpc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Market price response (aggregators, triad etc)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89862"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Customer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generator interfaces</a:t>
                      </a:r>
                    </a:p>
                    <a:p>
                      <a:pPr marL="95250" indent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 with grid</a:t>
                      </a:r>
                    </a:p>
                    <a:p>
                      <a:pPr marL="95250" indent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connections</a:t>
                      </a:r>
                      <a:endParaRPr lang="en-GB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71426"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Metering, billing</a:t>
                      </a:r>
                    </a:p>
                    <a:p>
                      <a:pPr marL="95250" indent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Customer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services</a:t>
                      </a:r>
                    </a:p>
                    <a:p>
                      <a:pPr marL="95250" indent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Installation and maintenance of new connections</a:t>
                      </a:r>
                      <a:endParaRPr lang="en-GB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and Risk profile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42218" y="367277"/>
          <a:ext cx="7632848" cy="286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11560" y="2101792"/>
          <a:ext cx="7790514" cy="360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088232"/>
                <a:gridCol w="2050002"/>
                <a:gridCol w="2068104"/>
              </a:tblGrid>
              <a:tr h="263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 smtClean="0">
                          <a:solidFill>
                            <a:schemeClr val="tx1"/>
                          </a:solidFill>
                        </a:rPr>
                        <a:t>Capex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High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High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3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dirty="0" err="1" smtClean="0">
                          <a:solidFill>
                            <a:schemeClr val="tx1"/>
                          </a:solidFill>
                        </a:rPr>
                        <a:t>Capex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Energy centre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Heat mains,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HV/LV network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Heat exchangers, meters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dirty="0" err="1" smtClean="0">
                          <a:solidFill>
                            <a:schemeClr val="tx1"/>
                          </a:solidFill>
                        </a:rPr>
                        <a:t>Opex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dirty="0" err="1" smtClean="0">
                          <a:solidFill>
                            <a:schemeClr val="tx1"/>
                          </a:solidFill>
                        </a:rPr>
                        <a:t>Opex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Fuel,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maintenance, labour, loans, depreciation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Maintenance,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loans, depreciation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Grid energy, customer services, administration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Income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Energy sales, ROCs, FITS, RHI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Transmission charges,  new connections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Energy sales, maintenance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charges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Risk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High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High - Med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Med - Low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680</Words>
  <Application>Microsoft Office PowerPoint</Application>
  <PresentationFormat>On-screen Show (4:3)</PresentationFormat>
  <Paragraphs>184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Outline</vt:lpstr>
      <vt:lpstr>DE meeting LA/LEP objectives </vt:lpstr>
      <vt:lpstr>Thameswey Group - background</vt:lpstr>
      <vt:lpstr>Thameswey Group - Purpose</vt:lpstr>
      <vt:lpstr>PowerPoint Presentation</vt:lpstr>
      <vt:lpstr>Scope of  Thameswey ESCos</vt:lpstr>
      <vt:lpstr>Roles</vt:lpstr>
      <vt:lpstr>Cost and Risk profile</vt:lpstr>
      <vt:lpstr>Thameswey Energy Ltd.</vt:lpstr>
      <vt:lpstr>PowerPoint Presentation</vt:lpstr>
      <vt:lpstr>Thameswey Central Milton Keynes Ltd.</vt:lpstr>
      <vt:lpstr>PowerPoint Presentation</vt:lpstr>
      <vt:lpstr>PowerPoint Presentation</vt:lpstr>
      <vt:lpstr>PowerPoint Presentation</vt:lpstr>
      <vt:lpstr>Investment structure</vt:lpstr>
      <vt:lpstr>Local authorities (and LEPs) strategic leaders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Sean Rendall</dc:creator>
  <cp:lastModifiedBy>Rob Leeson</cp:lastModifiedBy>
  <cp:revision>49</cp:revision>
  <dcterms:created xsi:type="dcterms:W3CDTF">2012-09-11T17:05:10Z</dcterms:created>
  <dcterms:modified xsi:type="dcterms:W3CDTF">2014-01-13T15:56:21Z</dcterms:modified>
</cp:coreProperties>
</file>