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85" r:id="rId4"/>
    <p:sldId id="260" r:id="rId5"/>
    <p:sldId id="261" r:id="rId6"/>
    <p:sldId id="265" r:id="rId7"/>
    <p:sldId id="292" r:id="rId8"/>
    <p:sldId id="262" r:id="rId9"/>
    <p:sldId id="290" r:id="rId10"/>
    <p:sldId id="270" r:id="rId11"/>
    <p:sldId id="289" r:id="rId12"/>
    <p:sldId id="271" r:id="rId13"/>
    <p:sldId id="283" r:id="rId14"/>
    <p:sldId id="27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Goulden" initials="A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42808" autoAdjust="0"/>
  </p:normalViewPr>
  <p:slideViewPr>
    <p:cSldViewPr>
      <p:cViewPr varScale="1">
        <p:scale>
          <a:sx n="46" d="100"/>
          <a:sy n="46" d="100"/>
        </p:scale>
        <p:origin x="2556" y="4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p:scale>
          <a:sx n="100" d="100"/>
          <a:sy n="100" d="100"/>
        </p:scale>
        <p:origin x="-864" y="243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A809A27-2B27-4EB7-A0C2-06484D397D7B}" type="datetimeFigureOut">
              <a:rPr lang="en-GB" smtClean="0"/>
              <a:t>23/02/2016</a:t>
            </a:fld>
            <a:endParaRPr lang="en-GB"/>
          </a:p>
        </p:txBody>
      </p:sp>
      <p:sp>
        <p:nvSpPr>
          <p:cNvPr id="4" name="Slide Image Placeholder 3"/>
          <p:cNvSpPr>
            <a:spLocks noGrp="1" noRot="1" noChangeAspect="1"/>
          </p:cNvSpPr>
          <p:nvPr>
            <p:ph type="sldImg" idx="2"/>
          </p:nvPr>
        </p:nvSpPr>
        <p:spPr>
          <a:xfrm>
            <a:off x="1528763" y="476250"/>
            <a:ext cx="4002087" cy="3000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92833" y="3769703"/>
            <a:ext cx="6551128" cy="527098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97FF2BB4-5B24-4863-A5A3-0A432BBF30DB}" type="slidenum">
              <a:rPr lang="en-GB" smtClean="0"/>
              <a:t>‹#›</a:t>
            </a:fld>
            <a:endParaRPr lang="en-GB"/>
          </a:p>
        </p:txBody>
      </p:sp>
    </p:spTree>
    <p:extLst>
      <p:ext uri="{BB962C8B-B14F-4D97-AF65-F5344CB8AC3E}">
        <p14:creationId xmlns:p14="http://schemas.microsoft.com/office/powerpoint/2010/main" val="218624435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p:txBody>
          <a:bodyPr/>
          <a:lstStyle/>
          <a:p>
            <a:r>
              <a:rPr lang="en-GB" dirty="0" smtClean="0"/>
              <a:t>Good morning</a:t>
            </a:r>
            <a:r>
              <a:rPr lang="en-GB" baseline="0" dirty="0" smtClean="0"/>
              <a:t> </a:t>
            </a:r>
          </a:p>
          <a:p>
            <a:endParaRPr lang="en-GB" baseline="0" dirty="0" smtClean="0"/>
          </a:p>
          <a:p>
            <a:r>
              <a:rPr lang="en-GB" baseline="0" dirty="0" smtClean="0"/>
              <a:t>Introduction</a:t>
            </a:r>
          </a:p>
          <a:p>
            <a:endParaRPr lang="en-GB" baseline="0" dirty="0" smtClean="0"/>
          </a:p>
          <a:p>
            <a:r>
              <a:rPr lang="en-GB" baseline="0" dirty="0" smtClean="0"/>
              <a:t>About Tec – Based in Southampton and we’ve been working in the promotion and practice of environmental sustainability for over twenty years. For the last ten years or so we have really specialised in the field of Energy efficiency and particularly Fuel Poverty. We currently run projects in Southampton and Hampshire and provide a Freephone advice line for all Hampshire Residents. We also provide a Home Visiting service for vulnerable residents and access to a wide variety of funding for EE improvements.  I’m hear today to talk to you about one of our projects Southampton Health Homes and </a:t>
            </a:r>
            <a:r>
              <a:rPr lang="en-GB" baseline="0" dirty="0" smtClean="0"/>
              <a:t>to explain </a:t>
            </a:r>
            <a:r>
              <a:rPr lang="en-GB" baseline="0" dirty="0" smtClean="0"/>
              <a:t>a little about how we are going about targeting fuel poor and vulnerable residents in the city.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7FF2BB4-5B24-4863-A5A3-0A432BBF30DB}" type="slidenum">
              <a:rPr lang="en-GB" smtClean="0"/>
              <a:t>1</a:t>
            </a:fld>
            <a:endParaRPr lang="en-GB"/>
          </a:p>
        </p:txBody>
      </p:sp>
    </p:spTree>
    <p:extLst>
      <p:ext uri="{BB962C8B-B14F-4D97-AF65-F5344CB8AC3E}">
        <p14:creationId xmlns:p14="http://schemas.microsoft.com/office/powerpoint/2010/main" val="33487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FF2BB4-5B24-4863-A5A3-0A432BBF30DB}" type="slidenum">
              <a:rPr lang="en-GB" smtClean="0"/>
              <a:t>11</a:t>
            </a:fld>
            <a:endParaRPr lang="en-GB"/>
          </a:p>
        </p:txBody>
      </p:sp>
    </p:spTree>
    <p:extLst>
      <p:ext uri="{BB962C8B-B14F-4D97-AF65-F5344CB8AC3E}">
        <p14:creationId xmlns:p14="http://schemas.microsoft.com/office/powerpoint/2010/main" val="87744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F2BB4-5B24-4863-A5A3-0A432BBF30DB}" type="slidenum">
              <a:rPr lang="en-GB" smtClean="0"/>
              <a:t>12</a:t>
            </a:fld>
            <a:endParaRPr lang="en-GB"/>
          </a:p>
        </p:txBody>
      </p:sp>
    </p:spTree>
    <p:extLst>
      <p:ext uri="{BB962C8B-B14F-4D97-AF65-F5344CB8AC3E}">
        <p14:creationId xmlns:p14="http://schemas.microsoft.com/office/powerpoint/2010/main" val="168525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FF2BB4-5B24-4863-A5A3-0A432BBF30DB}" type="slidenum">
              <a:rPr lang="en-GB" smtClean="0"/>
              <a:t>13</a:t>
            </a:fld>
            <a:endParaRPr lang="en-GB"/>
          </a:p>
        </p:txBody>
      </p:sp>
    </p:spTree>
    <p:extLst>
      <p:ext uri="{BB962C8B-B14F-4D97-AF65-F5344CB8AC3E}">
        <p14:creationId xmlns:p14="http://schemas.microsoft.com/office/powerpoint/2010/main" val="351713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FF2BB4-5B24-4863-A5A3-0A432BBF30DB}" type="slidenum">
              <a:rPr lang="en-GB" smtClean="0"/>
              <a:t>14</a:t>
            </a:fld>
            <a:endParaRPr lang="en-GB"/>
          </a:p>
        </p:txBody>
      </p:sp>
    </p:spTree>
    <p:extLst>
      <p:ext uri="{BB962C8B-B14F-4D97-AF65-F5344CB8AC3E}">
        <p14:creationId xmlns:p14="http://schemas.microsoft.com/office/powerpoint/2010/main" val="145053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Southampton experiences</a:t>
            </a:r>
            <a:r>
              <a:rPr lang="en-GB" baseline="0" dirty="0" smtClean="0"/>
              <a:t> its own particular problems related to fuel poverty.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DECC</a:t>
            </a:r>
            <a:r>
              <a:rPr lang="en-GB" baseline="0" dirty="0" smtClean="0"/>
              <a:t> have recently calculated that </a:t>
            </a:r>
            <a:r>
              <a:rPr lang="en-GB" dirty="0" smtClean="0"/>
              <a:t>10.3% of households in Southampton are at risk of fuel poverty…that is some 10,000 properties</a:t>
            </a:r>
          </a:p>
          <a:p>
            <a:pPr marL="171450" indent="-171450">
              <a:buFont typeface="Arial" panose="020B0604020202020204" pitchFamily="34" charset="0"/>
              <a:buChar char="•"/>
            </a:pPr>
            <a:r>
              <a:rPr lang="en-GB" dirty="0" smtClean="0"/>
              <a:t>This is higher that the average for the south east which</a:t>
            </a:r>
            <a:r>
              <a:rPr lang="en-GB" baseline="0" dirty="0" smtClean="0"/>
              <a:t> </a:t>
            </a:r>
            <a:r>
              <a:rPr lang="en-GB" dirty="0" smtClean="0"/>
              <a:t>is 8.1%</a:t>
            </a:r>
            <a:r>
              <a:rPr lang="en-GB" baseline="0" dirty="0" smtClean="0"/>
              <a:t> and across Hampshire 6.7%.... so Southampton has one of the highest rates of fuel poverty in the region. </a:t>
            </a:r>
          </a:p>
          <a:p>
            <a:pPr marL="628650" lvl="1" indent="-171450">
              <a:buFont typeface="Arial" panose="020B0604020202020204" pitchFamily="34" charset="0"/>
              <a:buChar char="•"/>
            </a:pPr>
            <a:r>
              <a:rPr lang="en-GB" baseline="0" dirty="0" smtClean="0"/>
              <a:t>We have found that this figure is as high as 29% in some areas of the city</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Causes of fuel poverty in Southampton include:</a:t>
            </a:r>
          </a:p>
          <a:p>
            <a:pPr marL="628650" lvl="1" indent="-171450">
              <a:buFont typeface="Arial" panose="020B0604020202020204" pitchFamily="34" charset="0"/>
              <a:buChar char="•"/>
            </a:pPr>
            <a:r>
              <a:rPr lang="en-GB" dirty="0" smtClean="0"/>
              <a:t>Low incomes</a:t>
            </a:r>
          </a:p>
          <a:p>
            <a:pPr marL="628650" lvl="1" indent="-171450">
              <a:buFont typeface="Arial" panose="020B0604020202020204" pitchFamily="34" charset="0"/>
              <a:buChar char="•"/>
            </a:pPr>
            <a:r>
              <a:rPr lang="en-GB" dirty="0" smtClean="0"/>
              <a:t>Poor housing stock - </a:t>
            </a:r>
            <a:r>
              <a:rPr lang="en-GB" sz="1000" kern="1200" dirty="0" smtClean="0">
                <a:solidFill>
                  <a:schemeClr val="tx1"/>
                </a:solidFill>
                <a:effectLst/>
                <a:latin typeface="+mn-lt"/>
                <a:ea typeface="+mn-ea"/>
                <a:cs typeface="+mn-cs"/>
              </a:rPr>
              <a:t>the stock condition survey completed in 2008 for Southampton (to be updated in 2015/16) identified that 95% of properties across the city could significantly benefit from</a:t>
            </a:r>
            <a:r>
              <a:rPr lang="en-GB" sz="1000" kern="1200" baseline="0" dirty="0" smtClean="0">
                <a:solidFill>
                  <a:schemeClr val="tx1"/>
                </a:solidFill>
                <a:effectLst/>
                <a:latin typeface="+mn-lt"/>
                <a:ea typeface="+mn-ea"/>
                <a:cs typeface="+mn-cs"/>
              </a:rPr>
              <a:t> EE improvements</a:t>
            </a:r>
            <a:r>
              <a:rPr lang="en-GB" sz="1000" kern="1200" dirty="0" smtClean="0">
                <a:solidFill>
                  <a:schemeClr val="tx1"/>
                </a:solidFill>
                <a:effectLst/>
                <a:latin typeface="+mn-lt"/>
                <a:ea typeface="+mn-ea"/>
                <a:cs typeface="+mn-cs"/>
              </a:rPr>
              <a:t>. </a:t>
            </a:r>
            <a:endParaRPr lang="en-GB" dirty="0" smtClean="0"/>
          </a:p>
          <a:p>
            <a:pPr marL="628650" lvl="1" indent="-171450">
              <a:buFont typeface="Arial" panose="020B0604020202020204" pitchFamily="34" charset="0"/>
              <a:buChar char="•"/>
            </a:pPr>
            <a:r>
              <a:rPr lang="en-GB" dirty="0" smtClean="0"/>
              <a:t>High numbers in private rented accommodation - </a:t>
            </a:r>
            <a:r>
              <a:rPr lang="en-GB" sz="1000" kern="1200" dirty="0" smtClean="0">
                <a:solidFill>
                  <a:schemeClr val="tx1"/>
                </a:solidFill>
                <a:effectLst/>
                <a:latin typeface="+mn-lt"/>
                <a:ea typeface="+mn-ea"/>
                <a:cs typeface="+mn-cs"/>
              </a:rPr>
              <a:t>The city has over twice the national average of private-rented accommodation (24%) and much of this is in poor repair.</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An aging population</a:t>
            </a:r>
          </a:p>
          <a:p>
            <a:pPr marL="628650" lvl="1" indent="-171450">
              <a:buFont typeface="Arial" panose="020B0604020202020204" pitchFamily="34" charset="0"/>
              <a:buChar char="•"/>
            </a:pPr>
            <a:endParaRPr lang="en-GB" sz="1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Just going back to housing</a:t>
            </a:r>
            <a:r>
              <a:rPr lang="en-GB" sz="1000" kern="1200" baseline="0" dirty="0" smtClean="0">
                <a:solidFill>
                  <a:schemeClr val="tx1"/>
                </a:solidFill>
                <a:effectLst/>
                <a:latin typeface="+mn-lt"/>
                <a:ea typeface="+mn-ea"/>
                <a:cs typeface="+mn-cs"/>
              </a:rPr>
              <a:t> and energy efficiency</a:t>
            </a:r>
            <a:endParaRPr lang="en-GB" dirty="0" smtClean="0"/>
          </a:p>
          <a:p>
            <a:pPr marL="628650" lvl="1" indent="-171450">
              <a:buFont typeface="Arial" panose="020B0604020202020204" pitchFamily="34" charset="0"/>
              <a:buChar cha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19% of properties in Southampton have an EPC rating of E-G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Below</a:t>
            </a:r>
            <a:r>
              <a:rPr lang="en-GB" baseline="0" dirty="0" smtClean="0"/>
              <a:t> the national average rating of 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smtClean="0">
                <a:solidFill>
                  <a:schemeClr val="tx1"/>
                </a:solidFill>
                <a:effectLst/>
                <a:latin typeface="+mn-lt"/>
                <a:ea typeface="+mn-ea"/>
                <a:cs typeface="+mn-cs"/>
              </a:rPr>
              <a:t>A large scale stock condition survey carried out in 2008 showed that 38% (28,400) of all private homes did not meet the Decent Homes Standard and that</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8,500 of these are occupied by vulnerable people. (</a:t>
            </a:r>
            <a:r>
              <a:rPr lang="en-GB" sz="1000" i="1" kern="1200" dirty="0" smtClean="0">
                <a:solidFill>
                  <a:schemeClr val="tx1"/>
                </a:solidFill>
                <a:effectLst/>
                <a:latin typeface="+mn-lt"/>
                <a:ea typeface="+mn-ea"/>
                <a:cs typeface="+mn-cs"/>
              </a:rPr>
              <a:t>Ref: Draft Southampton City Health &amp; Well-Being Board Housing and Health Report pg. 14)</a:t>
            </a:r>
            <a:endParaRPr lang="en-GB" sz="1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628650" lvl="1" indent="-171450">
              <a:buFont typeface="Arial" panose="020B0604020202020204" pitchFamily="34" charset="0"/>
              <a:buChar char="•"/>
            </a:pPr>
            <a:endParaRPr lang="en-GB" baseline="0" dirty="0" smtClean="0"/>
          </a:p>
          <a:p>
            <a:pPr marL="171450" lvl="0" indent="-171450">
              <a:buFont typeface="Arial" panose="020B0604020202020204" pitchFamily="34" charset="0"/>
              <a:buChar char="•"/>
            </a:pPr>
            <a:r>
              <a:rPr lang="en-GB" baseline="0" dirty="0" smtClean="0"/>
              <a:t>Excess winter deaths – </a:t>
            </a:r>
          </a:p>
          <a:p>
            <a:pPr marL="171450" lvl="0" indent="-171450">
              <a:buFont typeface="Arial" panose="020B0604020202020204" pitchFamily="34" charset="0"/>
              <a:buChar char="•"/>
            </a:pPr>
            <a:endParaRPr lang="en-GB" baseline="0" dirty="0" smtClean="0"/>
          </a:p>
          <a:p>
            <a:pPr marL="628650" lvl="1" indent="-171450">
              <a:buFont typeface="Arial" panose="020B0604020202020204" pitchFamily="34" charset="0"/>
              <a:buChar char="•"/>
            </a:pPr>
            <a:r>
              <a:rPr lang="en-GB" baseline="0" dirty="0" smtClean="0"/>
              <a:t>Cold, damp and draughty homes have a serious impact on health and wellbeing, and sadly 108 people died in Southampton last winter due to the effects of cold homes (National Energy Action, 2014)</a:t>
            </a:r>
          </a:p>
          <a:p>
            <a:pPr marL="628650" lvl="1" indent="-171450">
              <a:buFont typeface="Arial" panose="020B0604020202020204" pitchFamily="34" charset="0"/>
              <a:buChar char="•"/>
            </a:pPr>
            <a:endParaRPr lang="en-GB" baseline="0" dirty="0" smtClean="0"/>
          </a:p>
          <a:p>
            <a:pPr marL="628650" lvl="1" indent="-171450">
              <a:buFont typeface="Arial" panose="020B0604020202020204" pitchFamily="34" charset="0"/>
              <a:buChar char="•"/>
            </a:pPr>
            <a:r>
              <a:rPr lang="en-GB" baseline="0" dirty="0" smtClean="0"/>
              <a:t>Southampton is very fortunate in that is has the well established SWAP comprising of SCC housing and health departments, TEC, CAB, AUKS, SURE Start, etc..  Over the last few years the partnership have developed a fuel poverty strategy for the City and when an opportunity arose to bid for significant funding through BGEN the partnership leaped at it. Led by Tec but with a great deal of support from Southampton City Council particularly Public Health and Housing the consortium looked to incorporate a blend of new and innovative and tried and tested ideas within the bid…and I am delighted to say that it was ultimately successful.</a:t>
            </a:r>
          </a:p>
        </p:txBody>
      </p:sp>
      <p:sp>
        <p:nvSpPr>
          <p:cNvPr id="4" name="Slide Number Placeholder 3"/>
          <p:cNvSpPr>
            <a:spLocks noGrp="1"/>
          </p:cNvSpPr>
          <p:nvPr>
            <p:ph type="sldNum" sz="quarter" idx="10"/>
          </p:nvPr>
        </p:nvSpPr>
        <p:spPr/>
        <p:txBody>
          <a:bodyPr/>
          <a:lstStyle/>
          <a:p>
            <a:fld id="{97FF2BB4-5B24-4863-A5A3-0A432BBF30DB}" type="slidenum">
              <a:rPr lang="en-GB" smtClean="0"/>
              <a:t>2</a:t>
            </a:fld>
            <a:endParaRPr lang="en-GB"/>
          </a:p>
        </p:txBody>
      </p:sp>
    </p:spTree>
    <p:extLst>
      <p:ext uri="{BB962C8B-B14F-4D97-AF65-F5344CB8AC3E}">
        <p14:creationId xmlns:p14="http://schemas.microsoft.com/office/powerpoint/2010/main" val="237452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989138" y="312738"/>
            <a:ext cx="2944812" cy="2208212"/>
          </a:xfrm>
          <a:ln/>
        </p:spPr>
      </p:sp>
      <p:sp>
        <p:nvSpPr>
          <p:cNvPr id="86019" name="Notes Placeholder 2"/>
          <p:cNvSpPr>
            <a:spLocks noGrp="1"/>
          </p:cNvSpPr>
          <p:nvPr>
            <p:ph type="body" idx="1"/>
          </p:nvPr>
        </p:nvSpPr>
        <p:spPr>
          <a:xfrm>
            <a:off x="1" y="2647909"/>
            <a:ext cx="7229782" cy="5683927"/>
          </a:xfrm>
          <a:noFill/>
        </p:spPr>
        <p:txBody>
          <a:bodyPr/>
          <a:lstStyle/>
          <a:p>
            <a:r>
              <a:rPr lang="en-GB" sz="1050" dirty="0" smtClean="0"/>
              <a:t>So firstly the tried and tested:</a:t>
            </a:r>
          </a:p>
          <a:p>
            <a:endParaRPr lang="en-GB" sz="1050" dirty="0" smtClean="0"/>
          </a:p>
          <a:p>
            <a:r>
              <a:rPr lang="en-GB" sz="1050" dirty="0" smtClean="0"/>
              <a:t>We received 500k - Approximately half of that is project costs</a:t>
            </a:r>
            <a:r>
              <a:rPr lang="en-GB" sz="1050" baseline="0" dirty="0" smtClean="0"/>
              <a:t> and the rest is for practical works…however we have a commitment to doubling the practical budget through match funding from SCC and a variety of charitable trusts…so we should be looking at about 500K </a:t>
            </a:r>
            <a:endParaRPr lang="en-GB" sz="1050" dirty="0" smtClean="0"/>
          </a:p>
          <a:p>
            <a:endParaRPr lang="en-GB" sz="1050" dirty="0" smtClean="0"/>
          </a:p>
          <a:p>
            <a:r>
              <a:rPr lang="en-GB" sz="1050" dirty="0" smtClean="0"/>
              <a:t>We at the Environment Centre provide a  single point</a:t>
            </a:r>
            <a:r>
              <a:rPr lang="en-GB" sz="1050" baseline="0" dirty="0" smtClean="0"/>
              <a:t> of contact for anyone concerned with staying warm and well via our free phone number, dedicated e-mail address and webchat facility.</a:t>
            </a:r>
          </a:p>
          <a:p>
            <a:endParaRPr lang="en-GB" sz="1050" baseline="0" dirty="0" smtClean="0"/>
          </a:p>
        </p:txBody>
      </p:sp>
      <p:sp>
        <p:nvSpPr>
          <p:cNvPr id="86020" name="Slide Number Placeholder 3"/>
          <p:cNvSpPr>
            <a:spLocks noGrp="1"/>
          </p:cNvSpPr>
          <p:nvPr>
            <p:ph type="sldNum" sz="quarter" idx="5"/>
          </p:nvPr>
        </p:nvSpPr>
        <p:spPr>
          <a:noFill/>
        </p:spPr>
        <p:txBody>
          <a:bodyPr/>
          <a:lstStyle>
            <a:lvl1pPr>
              <a:defRPr b="1">
                <a:solidFill>
                  <a:schemeClr val="tx2"/>
                </a:solidFill>
                <a:latin typeface="Verdana" pitchFamily="34" charset="0"/>
              </a:defRPr>
            </a:lvl1pPr>
            <a:lvl2pPr marL="742950" indent="-285750">
              <a:defRPr b="1">
                <a:solidFill>
                  <a:schemeClr val="tx2"/>
                </a:solidFill>
                <a:latin typeface="Verdana" pitchFamily="34" charset="0"/>
              </a:defRPr>
            </a:lvl2pPr>
            <a:lvl3pPr marL="1143000" indent="-228600">
              <a:defRPr b="1">
                <a:solidFill>
                  <a:schemeClr val="tx2"/>
                </a:solidFill>
                <a:latin typeface="Verdana" pitchFamily="34" charset="0"/>
              </a:defRPr>
            </a:lvl3pPr>
            <a:lvl4pPr marL="1600200" indent="-228600">
              <a:defRPr b="1">
                <a:solidFill>
                  <a:schemeClr val="tx2"/>
                </a:solidFill>
                <a:latin typeface="Verdana" pitchFamily="34" charset="0"/>
              </a:defRPr>
            </a:lvl4pPr>
            <a:lvl5pPr marL="2057400" indent="-228600">
              <a:defRPr b="1">
                <a:solidFill>
                  <a:schemeClr val="tx2"/>
                </a:solidFill>
                <a:latin typeface="Verdana" pitchFamily="34" charset="0"/>
              </a:defRPr>
            </a:lvl5pPr>
            <a:lvl6pPr marL="2514600" indent="-228600" eaLnBrk="0" fontAlgn="base" hangingPunct="0">
              <a:spcBef>
                <a:spcPct val="0"/>
              </a:spcBef>
              <a:spcAft>
                <a:spcPct val="0"/>
              </a:spcAft>
              <a:defRPr b="1">
                <a:solidFill>
                  <a:schemeClr val="tx2"/>
                </a:solidFill>
                <a:latin typeface="Verdana" pitchFamily="34" charset="0"/>
              </a:defRPr>
            </a:lvl6pPr>
            <a:lvl7pPr marL="2971800" indent="-228600" eaLnBrk="0" fontAlgn="base" hangingPunct="0">
              <a:spcBef>
                <a:spcPct val="0"/>
              </a:spcBef>
              <a:spcAft>
                <a:spcPct val="0"/>
              </a:spcAft>
              <a:defRPr b="1">
                <a:solidFill>
                  <a:schemeClr val="tx2"/>
                </a:solidFill>
                <a:latin typeface="Verdana" pitchFamily="34" charset="0"/>
              </a:defRPr>
            </a:lvl7pPr>
            <a:lvl8pPr marL="3429000" indent="-228600" eaLnBrk="0" fontAlgn="base" hangingPunct="0">
              <a:spcBef>
                <a:spcPct val="0"/>
              </a:spcBef>
              <a:spcAft>
                <a:spcPct val="0"/>
              </a:spcAft>
              <a:defRPr b="1">
                <a:solidFill>
                  <a:schemeClr val="tx2"/>
                </a:solidFill>
                <a:latin typeface="Verdana" pitchFamily="34" charset="0"/>
              </a:defRPr>
            </a:lvl8pPr>
            <a:lvl9pPr marL="3886200" indent="-228600" eaLnBrk="0" fontAlgn="base" hangingPunct="0">
              <a:spcBef>
                <a:spcPct val="0"/>
              </a:spcBef>
              <a:spcAft>
                <a:spcPct val="0"/>
              </a:spcAft>
              <a:defRPr b="1">
                <a:solidFill>
                  <a:schemeClr val="tx2"/>
                </a:solidFill>
                <a:latin typeface="Verdana" pitchFamily="34" charset="0"/>
              </a:defRPr>
            </a:lvl9pPr>
          </a:lstStyle>
          <a:p>
            <a:fld id="{906938F8-70CE-48B4-8773-DA391A516B58}" type="slidenum">
              <a:rPr lang="en-GB" altLang="en-US" b="0" smtClean="0">
                <a:solidFill>
                  <a:schemeClr val="tx1"/>
                </a:solidFill>
                <a:latin typeface="Arial" charset="0"/>
              </a:rPr>
              <a:pPr/>
              <a:t>3</a:t>
            </a:fld>
            <a:endParaRPr lang="en-GB" altLang="en-US" b="0" smtClean="0">
              <a:solidFill>
                <a:schemeClr val="tx1"/>
              </a:solidFill>
              <a:latin typeface="Arial" charset="0"/>
            </a:endParaRPr>
          </a:p>
        </p:txBody>
      </p:sp>
    </p:spTree>
    <p:extLst>
      <p:ext uri="{BB962C8B-B14F-4D97-AF65-F5344CB8AC3E}">
        <p14:creationId xmlns:p14="http://schemas.microsoft.com/office/powerpoint/2010/main" val="133791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a:xfrm>
            <a:off x="192833" y="3623286"/>
            <a:ext cx="6551128" cy="5490610"/>
          </a:xfrm>
        </p:spPr>
        <p:txBody>
          <a:bodyPr/>
          <a:lstStyle/>
          <a:p>
            <a:endParaRPr lang="en-GB" b="1" baseline="0" dirty="0" smtClean="0"/>
          </a:p>
          <a:p>
            <a:r>
              <a:rPr lang="en-GB" sz="1050" baseline="0" dirty="0" smtClean="0"/>
              <a:t>We employ a project manager and two project officers who are able to assist with any enquires relating to the project</a:t>
            </a:r>
          </a:p>
          <a:p>
            <a:endParaRPr lang="en-GB" sz="1050" baseline="0" dirty="0" smtClean="0"/>
          </a:p>
          <a:p>
            <a:r>
              <a:rPr lang="en-GB" sz="1050" baseline="0" dirty="0" smtClean="0"/>
              <a:t>Referrals can come from:</a:t>
            </a:r>
          </a:p>
          <a:p>
            <a:pPr marL="171450" indent="-171450">
              <a:buFont typeface="Arial" panose="020B0604020202020204" pitchFamily="34" charset="0"/>
              <a:buChar char="•"/>
            </a:pPr>
            <a:r>
              <a:rPr lang="en-GB" sz="1050" baseline="0" dirty="0" smtClean="0"/>
              <a:t>a home visiting officer from any agency, voluntary organisation, local authority…we have a wide network of referral agents throughout the city already but we are also running a series of training sessions for front line staff over the coming months and providing all home visiting staff across the city with an affordable warmth checklist</a:t>
            </a:r>
          </a:p>
          <a:p>
            <a:pPr marL="171450" indent="-171450">
              <a:buFont typeface="Arial" panose="020B0604020202020204" pitchFamily="34" charset="0"/>
              <a:buChar char="•"/>
            </a:pPr>
            <a:r>
              <a:rPr lang="en-GB" sz="1050" baseline="0" dirty="0" smtClean="0"/>
              <a:t>Direct call from a client…our contact details will be widely publicised across the city on a number of different platforms</a:t>
            </a:r>
          </a:p>
          <a:p>
            <a:pPr marL="171450" indent="-171450">
              <a:buFont typeface="Arial" panose="020B0604020202020204" pitchFamily="34" charset="0"/>
              <a:buChar char="•"/>
            </a:pPr>
            <a:r>
              <a:rPr lang="en-GB" sz="1050" baseline="0" dirty="0" smtClean="0"/>
              <a:t>Or a call from a family member of a friend concerned for a clients wellbeing.</a:t>
            </a:r>
          </a:p>
          <a:p>
            <a:pPr marL="0" indent="0">
              <a:buFont typeface="Arial" panose="020B0604020202020204" pitchFamily="34" charset="0"/>
              <a:buNone/>
            </a:pPr>
            <a:endParaRPr lang="en-GB" sz="1050" dirty="0" smtClean="0"/>
          </a:p>
          <a:p>
            <a:r>
              <a:rPr lang="en-GB" sz="1050" baseline="0" dirty="0" smtClean="0"/>
              <a:t>Our energy advisers can help</a:t>
            </a:r>
          </a:p>
          <a:p>
            <a:pPr marL="171450" indent="-171450">
              <a:buFont typeface="Arial" panose="020B0604020202020204" pitchFamily="34" charset="0"/>
              <a:buChar char="•"/>
            </a:pPr>
            <a:r>
              <a:rPr lang="en-GB" sz="1050" baseline="0" dirty="0" smtClean="0"/>
              <a:t>Any Southampton resident with any questions around affordable warmth, energy efficiency, or the types of support available over the phone</a:t>
            </a:r>
          </a:p>
          <a:p>
            <a:pPr marL="171450" lvl="0" indent="-171450">
              <a:buFont typeface="Arial" panose="020B0604020202020204" pitchFamily="34" charset="0"/>
              <a:buChar char="•"/>
            </a:pPr>
            <a:r>
              <a:rPr lang="en-GB" sz="1050" baseline="0" dirty="0" smtClean="0"/>
              <a:t>Organise home visits for those most in need – either </a:t>
            </a:r>
          </a:p>
          <a:p>
            <a:pPr marL="628650" lvl="1" indent="-171450">
              <a:buFont typeface="Arial" panose="020B0604020202020204" pitchFamily="34" charset="0"/>
              <a:buChar char="•"/>
            </a:pPr>
            <a:r>
              <a:rPr lang="en-GB" sz="1050" baseline="0" dirty="0" smtClean="0"/>
              <a:t>Where the grant through this scheme may be used to improve the energy efficiency of the home or</a:t>
            </a:r>
          </a:p>
          <a:p>
            <a:pPr marL="628650" lvl="1" indent="-171450">
              <a:buFont typeface="Arial" panose="020B0604020202020204" pitchFamily="34" charset="0"/>
              <a:buChar char="•"/>
            </a:pPr>
            <a:r>
              <a:rPr lang="en-GB" sz="1050" baseline="0" dirty="0" smtClean="0"/>
              <a:t>Where help cannot be given over the phone but the client is in need of support</a:t>
            </a:r>
          </a:p>
          <a:p>
            <a:pPr marL="628650" lvl="1" indent="-171450">
              <a:buFont typeface="Arial" panose="020B0604020202020204" pitchFamily="34" charset="0"/>
              <a:buChar char="•"/>
            </a:pPr>
            <a:r>
              <a:rPr lang="en-GB" sz="1050" baseline="0" dirty="0" smtClean="0"/>
              <a:t>We can also provide information on a variety of other topics including healthy living, flu jabs and smoking cessation.. </a:t>
            </a:r>
          </a:p>
          <a:p>
            <a:pPr marL="0" indent="0">
              <a:buFont typeface="Arial" panose="020B0604020202020204" pitchFamily="34" charset="0"/>
              <a:buNone/>
            </a:pPr>
            <a:endParaRPr lang="en-GB" sz="1050" baseline="0" dirty="0" smtClean="0"/>
          </a:p>
          <a:p>
            <a:endParaRPr lang="en-GB" b="1" baseline="0" dirty="0" smtClean="0"/>
          </a:p>
          <a:p>
            <a:r>
              <a:rPr lang="en-GB" b="1" baseline="0" dirty="0" smtClean="0"/>
              <a:t>Energy adviser(s) – </a:t>
            </a:r>
            <a:r>
              <a:rPr lang="en-GB" b="1" baseline="0" dirty="0" err="1" smtClean="0"/>
              <a:t>tEC</a:t>
            </a:r>
            <a:r>
              <a:rPr lang="en-GB" b="1" baseline="0" dirty="0" smtClean="0"/>
              <a:t> </a:t>
            </a:r>
          </a:p>
          <a:p>
            <a:pPr marL="0" indent="0">
              <a:buFont typeface="Arial" panose="020B0604020202020204" pitchFamily="34" charset="0"/>
              <a:buNone/>
            </a:pPr>
            <a:r>
              <a:rPr lang="en-GB" baseline="0" dirty="0" smtClean="0"/>
              <a:t>About the energy advisers</a:t>
            </a:r>
          </a:p>
          <a:p>
            <a:pPr marL="171450" indent="-171450">
              <a:buFont typeface="Arial" panose="020B0604020202020204" pitchFamily="34" charset="0"/>
              <a:buChar char="•"/>
            </a:pPr>
            <a:r>
              <a:rPr lang="en-GB" baseline="0" dirty="0" smtClean="0"/>
              <a:t>City and Guilds – Energy Awareness </a:t>
            </a:r>
          </a:p>
          <a:p>
            <a:pPr marL="171450" indent="-171450">
              <a:buFont typeface="Arial" panose="020B0604020202020204" pitchFamily="34" charset="0"/>
              <a:buChar char="•"/>
            </a:pPr>
            <a:r>
              <a:rPr lang="en-GB" baseline="0" dirty="0" smtClean="0"/>
              <a:t>Experienced in attending home visits and providing energy advice</a:t>
            </a:r>
          </a:p>
          <a:p>
            <a:pPr marL="171450" indent="-171450">
              <a:buFont typeface="Arial" panose="020B0604020202020204" pitchFamily="34" charset="0"/>
              <a:buChar char="•"/>
            </a:pPr>
            <a:r>
              <a:rPr lang="en-GB" baseline="0" dirty="0" smtClean="0"/>
              <a:t>Aware and sensitive to the needs of vulnerable clients </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1" baseline="0" dirty="0" smtClean="0"/>
              <a:t>What they do</a:t>
            </a:r>
          </a:p>
          <a:p>
            <a:pPr marL="171450" indent="-171450">
              <a:buFont typeface="Arial" panose="020B0604020202020204" pitchFamily="34" charset="0"/>
              <a:buChar char="•"/>
            </a:pPr>
            <a:r>
              <a:rPr lang="en-GB" baseline="0" dirty="0" smtClean="0"/>
              <a:t>Free and impartial energy advice </a:t>
            </a:r>
            <a:r>
              <a:rPr lang="en-GB" b="1" baseline="0" dirty="0" smtClean="0"/>
              <a:t>over the phone</a:t>
            </a:r>
          </a:p>
          <a:p>
            <a:pPr marL="628650" lvl="1" indent="-171450">
              <a:buFont typeface="Arial" panose="020B0604020202020204" pitchFamily="34" charset="0"/>
              <a:buChar char="•"/>
            </a:pPr>
            <a:r>
              <a:rPr lang="en-GB" baseline="0" dirty="0" smtClean="0"/>
              <a:t>Signpost to other agencies / services</a:t>
            </a:r>
          </a:p>
          <a:p>
            <a:pPr marL="628650" lvl="1" indent="-171450">
              <a:buFont typeface="Arial" panose="020B0604020202020204" pitchFamily="34" charset="0"/>
              <a:buChar char="•"/>
            </a:pPr>
            <a:r>
              <a:rPr lang="en-GB" baseline="0" dirty="0" smtClean="0"/>
              <a:t>Make direct referrals on  to other agencies</a:t>
            </a:r>
          </a:p>
          <a:p>
            <a:pPr marL="628650" lvl="1" indent="-171450">
              <a:buFont typeface="Arial" panose="020B0604020202020204" pitchFamily="34" charset="0"/>
              <a:buChar char="•"/>
            </a:pPr>
            <a:r>
              <a:rPr lang="en-GB" baseline="0" dirty="0" smtClean="0"/>
              <a:t>Arrange for the Benefits and Budgeting Adviser to contact the client if necessary</a:t>
            </a:r>
          </a:p>
          <a:p>
            <a:pPr marL="628650" lvl="1" indent="-171450">
              <a:buFont typeface="Arial" panose="020B0604020202020204" pitchFamily="34" charset="0"/>
              <a:buChar char="•"/>
            </a:pPr>
            <a:r>
              <a:rPr lang="en-GB" baseline="0" dirty="0" smtClean="0"/>
              <a:t>Advise on grants for energy efficiency improvements – boilers, insulation</a:t>
            </a:r>
          </a:p>
          <a:p>
            <a:pPr marL="628650" lvl="1"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1" baseline="0" dirty="0" smtClean="0"/>
              <a:t>Home visits</a:t>
            </a:r>
          </a:p>
          <a:p>
            <a:pPr marL="628650" lvl="1" indent="-171450">
              <a:buFont typeface="Arial" panose="020B0604020202020204" pitchFamily="34" charset="0"/>
              <a:buChar char="•"/>
            </a:pPr>
            <a:r>
              <a:rPr lang="en-GB" baseline="0" dirty="0" smtClean="0"/>
              <a:t>Bespoke  energy advice</a:t>
            </a:r>
          </a:p>
          <a:p>
            <a:pPr marL="628650" lvl="1" indent="-171450">
              <a:buFont typeface="Arial" panose="020B0604020202020204" pitchFamily="34" charset="0"/>
              <a:buChar char="•"/>
            </a:pPr>
            <a:r>
              <a:rPr lang="en-GB" baseline="0" dirty="0" smtClean="0"/>
              <a:t>Fuel or tariff  switching</a:t>
            </a:r>
          </a:p>
          <a:p>
            <a:pPr marL="628650" lvl="1" indent="-171450">
              <a:buFont typeface="Arial" panose="020B0604020202020204" pitchFamily="34" charset="0"/>
              <a:buChar char="•"/>
            </a:pPr>
            <a:r>
              <a:rPr lang="en-GB" baseline="0" dirty="0" smtClean="0"/>
              <a:t>Hand holding support for clients applying for grants for energy efficiency improvements to the home, including for grants available through this service</a:t>
            </a:r>
          </a:p>
          <a:p>
            <a:pPr marL="628650" lvl="1" indent="-171450">
              <a:buFont typeface="Arial" panose="020B0604020202020204" pitchFamily="34" charset="0"/>
              <a:buChar char="•"/>
            </a:pPr>
            <a:r>
              <a:rPr lang="en-GB" baseline="0" dirty="0" smtClean="0"/>
              <a:t>Home energy assessment to provide an Energy Performance Certificate (EPC) for the home, providing recommended measures to improve the energy efficiency of the home</a:t>
            </a:r>
          </a:p>
          <a:p>
            <a:pPr marL="457200" lvl="1" indent="0">
              <a:buFont typeface="Arial" panose="020B0604020202020204" pitchFamily="34" charset="0"/>
              <a:buNone/>
            </a:pPr>
            <a:endParaRPr lang="en-GB" baseline="0" dirty="0" smtClean="0"/>
          </a:p>
          <a:p>
            <a:endParaRPr lang="en-GB" dirty="0" smtClean="0"/>
          </a:p>
          <a:p>
            <a:r>
              <a:rPr lang="en-GB" b="1" dirty="0" smtClean="0"/>
              <a:t>Support given by the advisers:</a:t>
            </a:r>
          </a:p>
          <a:p>
            <a:pPr marL="171450" indent="-171450">
              <a:buFont typeface="Arial" panose="020B0604020202020204" pitchFamily="34" charset="0"/>
              <a:buChar char="•"/>
            </a:pPr>
            <a:r>
              <a:rPr lang="en-GB" dirty="0" smtClean="0"/>
              <a:t>Telephone advice </a:t>
            </a:r>
          </a:p>
          <a:p>
            <a:pPr marL="171450" indent="-171450">
              <a:buFont typeface="Arial" panose="020B0604020202020204" pitchFamily="34" charset="0"/>
              <a:buChar char="•"/>
            </a:pPr>
            <a:r>
              <a:rPr lang="en-GB" dirty="0" smtClean="0"/>
              <a:t>Prearranged home visits</a:t>
            </a:r>
          </a:p>
          <a:p>
            <a:pPr marL="171450" indent="-171450">
              <a:buFont typeface="Arial" panose="020B0604020202020204" pitchFamily="34" charset="0"/>
              <a:buChar char="•"/>
            </a:pPr>
            <a:r>
              <a:rPr lang="en-GB" dirty="0" smtClean="0"/>
              <a:t>Drop-in sessions at other organisations,</a:t>
            </a:r>
            <a:r>
              <a:rPr lang="en-GB" baseline="0" dirty="0" smtClean="0"/>
              <a:t> </a:t>
            </a:r>
            <a:r>
              <a:rPr lang="en-GB" baseline="0" dirty="0" err="1" smtClean="0"/>
              <a:t>etc</a:t>
            </a:r>
            <a:r>
              <a:rPr lang="en-GB" baseline="0" dirty="0" smtClean="0"/>
              <a:t> where we can provide the advice, either prearranged or drop in sessions</a:t>
            </a:r>
            <a:endParaRPr lang="en-GB" dirty="0" smtClean="0"/>
          </a:p>
          <a:p>
            <a:pPr marL="628650" lvl="1"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7FF2BB4-5B24-4863-A5A3-0A432BBF30DB}" type="slidenum">
              <a:rPr lang="en-GB" smtClean="0"/>
              <a:t>4</a:t>
            </a:fld>
            <a:endParaRPr lang="en-GB"/>
          </a:p>
        </p:txBody>
      </p:sp>
    </p:spTree>
    <p:extLst>
      <p:ext uri="{BB962C8B-B14F-4D97-AF65-F5344CB8AC3E}">
        <p14:creationId xmlns:p14="http://schemas.microsoft.com/office/powerpoint/2010/main" val="392580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dirty="0" smtClean="0">
                <a:solidFill>
                  <a:schemeClr val="tx1"/>
                </a:solidFill>
                <a:effectLst/>
                <a:latin typeface="+mn-lt"/>
                <a:ea typeface="+mn-ea"/>
                <a:cs typeface="+mn-cs"/>
              </a:rPr>
              <a:t>Emergency heating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smtClean="0">
                <a:solidFill>
                  <a:schemeClr val="tx1"/>
                </a:solidFill>
                <a:effectLst/>
                <a:latin typeface="+mn-lt"/>
                <a:ea typeface="+mn-ea"/>
                <a:cs typeface="+mn-cs"/>
              </a:rPr>
              <a:t>To help those with</a:t>
            </a:r>
            <a:r>
              <a:rPr lang="en-GB" sz="1000" kern="1200" baseline="0" dirty="0" smtClean="0">
                <a:solidFill>
                  <a:schemeClr val="tx1"/>
                </a:solidFill>
                <a:effectLst/>
                <a:latin typeface="+mn-lt"/>
                <a:ea typeface="+mn-ea"/>
                <a:cs typeface="+mn-cs"/>
              </a:rPr>
              <a:t> no heating and provide temporary relief in emergency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smtClean="0">
                <a:solidFill>
                  <a:schemeClr val="tx1"/>
                </a:solidFill>
                <a:effectLst/>
                <a:latin typeface="+mn-lt"/>
                <a:ea typeface="+mn-ea"/>
                <a:cs typeface="+mn-cs"/>
              </a:rPr>
              <a:t>Grants</a:t>
            </a:r>
            <a:r>
              <a:rPr lang="en-GB" sz="1000" kern="1200" baseline="0" dirty="0" smtClean="0">
                <a:solidFill>
                  <a:schemeClr val="tx1"/>
                </a:solidFill>
                <a:effectLst/>
                <a:latin typeface="+mn-lt"/>
                <a:ea typeface="+mn-ea"/>
                <a:cs typeface="+mn-cs"/>
              </a:rPr>
              <a:t> for home energy improvements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baseline="0" dirty="0" smtClean="0">
                <a:solidFill>
                  <a:schemeClr val="tx1"/>
                </a:solidFill>
                <a:effectLst/>
                <a:latin typeface="+mn-lt"/>
                <a:ea typeface="+mn-ea"/>
                <a:cs typeface="+mn-cs"/>
              </a:rPr>
              <a:t>Help clients to access grants, such as the Energy Company Obligation (ECO) and other support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baseline="0" dirty="0" smtClean="0">
                <a:solidFill>
                  <a:schemeClr val="tx1"/>
                </a:solidFill>
                <a:effectLst/>
                <a:latin typeface="+mn-lt"/>
                <a:ea typeface="+mn-ea"/>
                <a:cs typeface="+mn-cs"/>
              </a:rPr>
              <a:t>This service is good as there is money available for work not covered by ECO, </a:t>
            </a:r>
            <a:r>
              <a:rPr lang="en-GB" sz="1000" kern="1200" baseline="0" dirty="0" err="1" smtClean="0">
                <a:solidFill>
                  <a:schemeClr val="tx1"/>
                </a:solidFill>
                <a:effectLst/>
                <a:latin typeface="+mn-lt"/>
                <a:ea typeface="+mn-ea"/>
                <a:cs typeface="+mn-cs"/>
              </a:rPr>
              <a:t>eg</a:t>
            </a:r>
            <a:r>
              <a:rPr lang="en-GB" sz="1000" kern="1200" baseline="0" dirty="0" smtClean="0">
                <a:solidFill>
                  <a:schemeClr val="tx1"/>
                </a:solidFill>
                <a:effectLst/>
                <a:latin typeface="+mn-lt"/>
                <a:ea typeface="+mn-ea"/>
                <a:cs typeface="+mn-cs"/>
              </a:rPr>
              <a:t> boiler replacements for those not covered by ECO, draught proofing, window replacements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baseline="0" dirty="0" smtClean="0">
                <a:solidFill>
                  <a:schemeClr val="tx1"/>
                </a:solidFill>
                <a:effectLst/>
                <a:latin typeface="+mn-lt"/>
                <a:ea typeface="+mn-ea"/>
                <a:cs typeface="+mn-cs"/>
              </a:rPr>
              <a:t>This service also offers grants for </a:t>
            </a:r>
            <a:r>
              <a:rPr lang="en-GB" sz="1000" b="1" kern="1200" baseline="0" dirty="0" smtClean="0">
                <a:solidFill>
                  <a:schemeClr val="tx1"/>
                </a:solidFill>
                <a:effectLst/>
                <a:latin typeface="+mn-lt"/>
                <a:ea typeface="+mn-ea"/>
                <a:cs typeface="+mn-cs"/>
              </a:rPr>
              <a:t>enabling measures</a:t>
            </a:r>
            <a:r>
              <a:rPr lang="en-GB" sz="1000" kern="1200" baseline="0" dirty="0" smtClean="0">
                <a:solidFill>
                  <a:schemeClr val="tx1"/>
                </a:solidFill>
                <a:effectLst/>
                <a:latin typeface="+mn-lt"/>
                <a:ea typeface="+mn-ea"/>
                <a:cs typeface="+mn-cs"/>
              </a:rPr>
              <a:t>, which means clients can then have work done under other schemes, such as ECO – </a:t>
            </a:r>
            <a:r>
              <a:rPr lang="en-GB" sz="1000" kern="1200" baseline="0" dirty="0" err="1" smtClean="0">
                <a:solidFill>
                  <a:schemeClr val="tx1"/>
                </a:solidFill>
                <a:effectLst/>
                <a:latin typeface="+mn-lt"/>
                <a:ea typeface="+mn-ea"/>
                <a:cs typeface="+mn-cs"/>
              </a:rPr>
              <a:t>eg</a:t>
            </a:r>
            <a:r>
              <a:rPr lang="en-GB" sz="1000" kern="1200" baseline="0" dirty="0" smtClean="0">
                <a:solidFill>
                  <a:schemeClr val="tx1"/>
                </a:solidFill>
                <a:effectLst/>
                <a:latin typeface="+mn-lt"/>
                <a:ea typeface="+mn-ea"/>
                <a:cs typeface="+mn-cs"/>
              </a:rPr>
              <a:t> loft clearances so allow loft insulation to then be done through ECO</a:t>
            </a:r>
            <a:endParaRPr lang="en-GB" sz="1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Small grants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To help residents</a:t>
            </a:r>
            <a:r>
              <a:rPr lang="en-GB" baseline="0" dirty="0" smtClean="0"/>
              <a:t> cope with winter emergencies, </a:t>
            </a:r>
            <a:r>
              <a:rPr lang="en-GB" baseline="0" dirty="0" err="1" smtClean="0"/>
              <a:t>eg</a:t>
            </a:r>
            <a:r>
              <a:rPr lang="en-GB" baseline="0" dirty="0" smtClean="0"/>
              <a:t> utility top ups (extremely useful where clients have to use temporary electric heaters which cost more to run)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Can help with essential white goods / furniture packages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Food basics and hot meals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 food basics will include food from food banks, such as the Basics Bank</a:t>
            </a:r>
          </a:p>
        </p:txBody>
      </p:sp>
      <p:sp>
        <p:nvSpPr>
          <p:cNvPr id="4" name="Slide Number Placeholder 3"/>
          <p:cNvSpPr>
            <a:spLocks noGrp="1"/>
          </p:cNvSpPr>
          <p:nvPr>
            <p:ph type="sldNum" sz="quarter" idx="10"/>
          </p:nvPr>
        </p:nvSpPr>
        <p:spPr/>
        <p:txBody>
          <a:bodyPr/>
          <a:lstStyle/>
          <a:p>
            <a:fld id="{97FF2BB4-5B24-4863-A5A3-0A432BBF30DB}" type="slidenum">
              <a:rPr lang="en-GB" smtClean="0"/>
              <a:t>5</a:t>
            </a:fld>
            <a:endParaRPr lang="en-GB"/>
          </a:p>
        </p:txBody>
      </p:sp>
    </p:spTree>
    <p:extLst>
      <p:ext uri="{BB962C8B-B14F-4D97-AF65-F5344CB8AC3E}">
        <p14:creationId xmlns:p14="http://schemas.microsoft.com/office/powerpoint/2010/main" val="349683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p:txBody>
          <a:bodyPr/>
          <a:lstStyle/>
          <a:p>
            <a:r>
              <a:rPr lang="en-GB" dirty="0" smtClean="0"/>
              <a:t>The key</a:t>
            </a:r>
            <a:r>
              <a:rPr lang="en-GB" baseline="0" dirty="0" smtClean="0"/>
              <a:t> outputs of this service will be:</a:t>
            </a:r>
          </a:p>
          <a:p>
            <a:pPr marL="171450" indent="-171450">
              <a:buFont typeface="Arial" panose="020B0604020202020204" pitchFamily="34" charset="0"/>
              <a:buChar char="•"/>
            </a:pPr>
            <a:r>
              <a:rPr lang="en-GB" baseline="0" dirty="0" smtClean="0"/>
              <a:t>2,000 people / households assisted through this service</a:t>
            </a:r>
          </a:p>
          <a:p>
            <a:pPr marL="171450" indent="-171450">
              <a:buFont typeface="Arial" panose="020B0604020202020204" pitchFamily="34" charset="0"/>
              <a:buChar char="•"/>
            </a:pPr>
            <a:r>
              <a:rPr lang="en-GB" baseline="0" dirty="0" smtClean="0"/>
              <a:t>450 beneficiaries given bespoke ‘hand-holding’ support</a:t>
            </a:r>
          </a:p>
          <a:p>
            <a:pPr marL="171450" indent="-171450">
              <a:buFont typeface="Arial" panose="020B0604020202020204" pitchFamily="34" charset="0"/>
              <a:buChar char="•"/>
            </a:pPr>
            <a:r>
              <a:rPr lang="en-GB" baseline="0" dirty="0" smtClean="0"/>
              <a:t>100 bespoke energy efficiency interventions made for Southampton households, using the funding available through this service</a:t>
            </a:r>
          </a:p>
          <a:p>
            <a:pPr marL="171450" indent="-171450">
              <a:buFont typeface="Arial" panose="020B0604020202020204" pitchFamily="34" charset="0"/>
              <a:buChar char="•"/>
            </a:pPr>
            <a:r>
              <a:rPr lang="en-GB" baseline="0" dirty="0" smtClean="0"/>
              <a:t>£120,000 of unclaimed benefits secured for vulnerable households</a:t>
            </a:r>
          </a:p>
          <a:p>
            <a:pPr marL="171450" indent="-171450">
              <a:buFont typeface="Arial" panose="020B0604020202020204" pitchFamily="34" charset="0"/>
              <a:buChar char="•"/>
            </a:pPr>
            <a:r>
              <a:rPr lang="en-GB" baseline="0" dirty="0" smtClean="0"/>
              <a:t>£30,000 funding leveraged for the energy efficiency improvements</a:t>
            </a:r>
          </a:p>
          <a:p>
            <a:pPr marL="171450" indent="-171450">
              <a:buFont typeface="Arial" panose="020B0604020202020204" pitchFamily="34" charset="0"/>
              <a:buChar char="•"/>
            </a:pPr>
            <a:r>
              <a:rPr lang="en-GB" baseline="0" dirty="0" smtClean="0"/>
              <a:t>10 training sessions for frontline staff and volunteers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7FF2BB4-5B24-4863-A5A3-0A432BBF30DB}" type="slidenum">
              <a:rPr lang="en-GB" smtClean="0"/>
              <a:t>6</a:t>
            </a:fld>
            <a:endParaRPr lang="en-GB"/>
          </a:p>
        </p:txBody>
      </p:sp>
    </p:spTree>
    <p:extLst>
      <p:ext uri="{BB962C8B-B14F-4D97-AF65-F5344CB8AC3E}">
        <p14:creationId xmlns:p14="http://schemas.microsoft.com/office/powerpoint/2010/main" val="367951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6688" y="652463"/>
            <a:ext cx="4352925" cy="3265487"/>
          </a:xfrm>
        </p:spPr>
      </p:sp>
      <p:sp>
        <p:nvSpPr>
          <p:cNvPr id="3" name="Notes Placeholder 2"/>
          <p:cNvSpPr>
            <a:spLocks noGrp="1"/>
          </p:cNvSpPr>
          <p:nvPr>
            <p:ph type="body" idx="1"/>
          </p:nvPr>
        </p:nvSpPr>
        <p:spPr>
          <a:xfrm>
            <a:off x="245137" y="4163624"/>
            <a:ext cx="6739508" cy="4357678"/>
          </a:xfrm>
        </p:spPr>
        <p:txBody>
          <a:bodyPr/>
          <a:lstStyle/>
          <a:p>
            <a:pPr marL="0" indent="0">
              <a:spcBef>
                <a:spcPts val="0"/>
              </a:spcBef>
              <a:buFont typeface="Arial" panose="020B0604020202020204" pitchFamily="34" charset="0"/>
              <a:buNone/>
            </a:pPr>
            <a:r>
              <a:rPr lang="en-GB" dirty="0" smtClean="0"/>
              <a:t>So on to the new and innovative:</a:t>
            </a:r>
          </a:p>
          <a:p>
            <a:pPr marL="0" indent="0">
              <a:spcBef>
                <a:spcPts val="0"/>
              </a:spcBef>
              <a:buFont typeface="Arial" panose="020B0604020202020204" pitchFamily="34" charset="0"/>
              <a:buNone/>
            </a:pPr>
            <a:endParaRPr lang="en-GB" dirty="0" smtClean="0"/>
          </a:p>
          <a:p>
            <a:pPr marL="0" indent="0">
              <a:spcBef>
                <a:spcPts val="0"/>
              </a:spcBef>
              <a:buFont typeface="Arial" panose="020B0604020202020204" pitchFamily="34" charset="0"/>
              <a:buNone/>
            </a:pPr>
            <a:r>
              <a:rPr lang="en-GB" dirty="0" smtClean="0"/>
              <a:t>Through </a:t>
            </a:r>
            <a:r>
              <a:rPr lang="en-GB" dirty="0" smtClean="0"/>
              <a:t>this project there</a:t>
            </a:r>
            <a:r>
              <a:rPr lang="en-GB" baseline="0" dirty="0" smtClean="0"/>
              <a:t> will be two project champions:</a:t>
            </a:r>
            <a:endParaRPr lang="en-GB" dirty="0" smtClean="0"/>
          </a:p>
          <a:p>
            <a:pPr marL="171450" indent="-171450">
              <a:spcBef>
                <a:spcPts val="0"/>
              </a:spcBef>
              <a:buFont typeface="Arial" panose="020B0604020202020204" pitchFamily="34" charset="0"/>
              <a:buChar char="•"/>
            </a:pPr>
            <a:r>
              <a:rPr lang="en-GB" dirty="0" smtClean="0"/>
              <a:t>Faith Communities Champion – Employed through the Alder</a:t>
            </a:r>
            <a:r>
              <a:rPr lang="en-GB" baseline="0" dirty="0" smtClean="0"/>
              <a:t> trust</a:t>
            </a:r>
            <a:endParaRPr lang="en-GB" dirty="0" smtClean="0"/>
          </a:p>
          <a:p>
            <a:pPr marL="628650" lvl="1" indent="-171450">
              <a:spcBef>
                <a:spcPts val="0"/>
              </a:spcBef>
              <a:buFont typeface="Arial" panose="020B0604020202020204" pitchFamily="34" charset="0"/>
              <a:buChar char="•"/>
            </a:pPr>
            <a:r>
              <a:rPr lang="en-GB" dirty="0" smtClean="0"/>
              <a:t>Will work with all of the faith groups throughout</a:t>
            </a:r>
            <a:r>
              <a:rPr lang="en-GB" baseline="0" dirty="0" smtClean="0"/>
              <a:t> the city to </a:t>
            </a:r>
            <a:r>
              <a:rPr lang="en-GB" dirty="0" smtClean="0"/>
              <a:t>and</a:t>
            </a:r>
            <a:r>
              <a:rPr lang="en-GB" baseline="0" dirty="0" smtClean="0"/>
              <a:t> p</a:t>
            </a:r>
            <a:r>
              <a:rPr lang="en-GB" dirty="0" smtClean="0"/>
              <a:t>romote the</a:t>
            </a:r>
            <a:r>
              <a:rPr lang="en-GB" baseline="0" dirty="0" smtClean="0"/>
              <a:t> project and identify vulnerable customers living in cold homes</a:t>
            </a:r>
            <a:endParaRPr lang="en-GB" dirty="0" smtClean="0"/>
          </a:p>
          <a:p>
            <a:pPr marL="171450" indent="-171450">
              <a:spcBef>
                <a:spcPts val="0"/>
              </a:spcBef>
              <a:buFont typeface="Arial" panose="020B0604020202020204" pitchFamily="34" charset="0"/>
              <a:buChar char="•"/>
            </a:pPr>
            <a:r>
              <a:rPr lang="en-GB" dirty="0" smtClean="0"/>
              <a:t>Statutory Services Champion – will come to us through public health and </a:t>
            </a:r>
          </a:p>
          <a:p>
            <a:pPr marL="628650" lvl="1" indent="-171450">
              <a:spcBef>
                <a:spcPts val="0"/>
              </a:spcBef>
              <a:buFont typeface="Arial" panose="020B0604020202020204" pitchFamily="34" charset="0"/>
              <a:buChar char="•"/>
            </a:pPr>
            <a:r>
              <a:rPr lang="en-GB" dirty="0" smtClean="0"/>
              <a:t>Will work with other health professionals and the statutory</a:t>
            </a:r>
            <a:r>
              <a:rPr lang="en-GB" baseline="0" dirty="0" smtClean="0"/>
              <a:t> service to make them aware of this project</a:t>
            </a:r>
          </a:p>
          <a:p>
            <a:pPr marL="628650" lvl="1" indent="-171450">
              <a:spcBef>
                <a:spcPts val="0"/>
              </a:spcBef>
              <a:buFont typeface="Arial" panose="020B0604020202020204" pitchFamily="34" charset="0"/>
              <a:buChar char="•"/>
            </a:pPr>
            <a:r>
              <a:rPr lang="en-GB" baseline="0" dirty="0" smtClean="0"/>
              <a:t>Will then mean we can help those who we’ve previously been unable to reach. </a:t>
            </a:r>
            <a:endParaRPr lang="en-GB" dirty="0" smtClean="0"/>
          </a:p>
          <a:p>
            <a:endParaRPr lang="en-GB" dirty="0" smtClean="0"/>
          </a:p>
          <a:p>
            <a:pPr marL="0" lvl="0" indent="0">
              <a:buFont typeface="Arial" panose="020B0604020202020204" pitchFamily="34" charset="0"/>
              <a:buNone/>
            </a:pPr>
            <a:r>
              <a:rPr lang="en-GB" b="1" baseline="0" dirty="0" smtClean="0"/>
              <a:t>Benefits and Budgeting Adviser – Citizens Advice Bureau (CAB)</a:t>
            </a:r>
          </a:p>
          <a:p>
            <a:pPr marL="0" lvl="0" indent="0">
              <a:buFont typeface="Arial" panose="020B0604020202020204" pitchFamily="34" charset="0"/>
              <a:buNone/>
            </a:pPr>
            <a:r>
              <a:rPr lang="en-GB" b="0" baseline="0" dirty="0" smtClean="0">
                <a:solidFill>
                  <a:schemeClr val="tx1"/>
                </a:solidFill>
              </a:rPr>
              <a:t>About the Benefits and Budgeting Adviser</a:t>
            </a:r>
          </a:p>
          <a:p>
            <a:pPr marL="171450" lvl="0" indent="-171450">
              <a:buFont typeface="Arial" panose="020B0604020202020204" pitchFamily="34" charset="0"/>
              <a:buChar char="•"/>
            </a:pPr>
            <a:endParaRPr lang="en-GB" b="0" baseline="0" dirty="0" smtClean="0"/>
          </a:p>
          <a:p>
            <a:pPr marL="0" lvl="0" indent="0">
              <a:buFont typeface="Arial" panose="020B0604020202020204" pitchFamily="34" charset="0"/>
              <a:buNone/>
            </a:pPr>
            <a:r>
              <a:rPr lang="en-GB" b="1" baseline="0" dirty="0" smtClean="0"/>
              <a:t>What they do</a:t>
            </a:r>
          </a:p>
          <a:p>
            <a:pPr marL="171450" lvl="0" indent="-171450">
              <a:buFont typeface="Arial" panose="020B0604020202020204" pitchFamily="34" charset="0"/>
              <a:buChar char="•"/>
            </a:pPr>
            <a:r>
              <a:rPr lang="en-GB" b="0" baseline="0" dirty="0" smtClean="0"/>
              <a:t>Income maximisation and household budgeting advice</a:t>
            </a:r>
          </a:p>
          <a:p>
            <a:pPr marL="171450" lvl="0" indent="-171450">
              <a:buFont typeface="Arial" panose="020B0604020202020204" pitchFamily="34" charset="0"/>
              <a:buChar char="•"/>
            </a:pPr>
            <a:r>
              <a:rPr lang="en-GB" b="0" baseline="0" dirty="0" smtClean="0"/>
              <a:t>Advise on benefit entitlement</a:t>
            </a:r>
          </a:p>
          <a:p>
            <a:pPr marL="171450" lvl="0" indent="-171450">
              <a:buFont typeface="Arial" panose="020B0604020202020204" pitchFamily="34" charset="0"/>
              <a:buChar char="•"/>
            </a:pPr>
            <a:r>
              <a:rPr lang="en-GB" b="0" baseline="0" dirty="0" smtClean="0"/>
              <a:t>Assistance with applications for benefits</a:t>
            </a:r>
          </a:p>
          <a:p>
            <a:pPr marL="171450" lvl="0" indent="-171450">
              <a:buFont typeface="Arial" panose="020B0604020202020204" pitchFamily="34" charset="0"/>
              <a:buChar char="•"/>
            </a:pPr>
            <a:r>
              <a:rPr lang="en-GB" b="0" baseline="0" dirty="0" smtClean="0"/>
              <a:t>Specialist debt support</a:t>
            </a:r>
          </a:p>
          <a:p>
            <a:pPr marL="171450" lvl="0" indent="-171450">
              <a:buFont typeface="Arial" panose="020B0604020202020204" pitchFamily="34" charset="0"/>
              <a:buChar char="•"/>
            </a:pPr>
            <a:r>
              <a:rPr lang="en-GB" b="0" baseline="0" dirty="0" smtClean="0"/>
              <a:t>Will be able to carry out home visits to those most in need</a:t>
            </a:r>
            <a:endParaRPr lang="en-GB" b="0" baseline="0" dirty="0" smtClean="0"/>
          </a:p>
        </p:txBody>
      </p:sp>
      <p:sp>
        <p:nvSpPr>
          <p:cNvPr id="4" name="Slide Number Placeholder 3"/>
          <p:cNvSpPr>
            <a:spLocks noGrp="1"/>
          </p:cNvSpPr>
          <p:nvPr>
            <p:ph type="sldNum" sz="quarter" idx="10"/>
          </p:nvPr>
        </p:nvSpPr>
        <p:spPr/>
        <p:txBody>
          <a:bodyPr/>
          <a:lstStyle/>
          <a:p>
            <a:pPr>
              <a:defRPr/>
            </a:pPr>
            <a:fld id="{DB0647EF-9890-4345-96DC-6938E1848501}" type="slidenum">
              <a:rPr lang="en-GB" altLang="en-US" smtClean="0"/>
              <a:pPr>
                <a:defRPr/>
              </a:pPr>
              <a:t>7</a:t>
            </a:fld>
            <a:endParaRPr lang="en-GB" altLang="en-US"/>
          </a:p>
        </p:txBody>
      </p:sp>
    </p:spTree>
    <p:extLst>
      <p:ext uri="{BB962C8B-B14F-4D97-AF65-F5344CB8AC3E}">
        <p14:creationId xmlns:p14="http://schemas.microsoft.com/office/powerpoint/2010/main" val="294406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p:txBody>
          <a:bodyPr/>
          <a:lstStyle/>
          <a:p>
            <a:pPr>
              <a:spcBef>
                <a:spcPts val="0"/>
              </a:spcBef>
            </a:pPr>
            <a:r>
              <a:rPr lang="en-GB" dirty="0" smtClean="0"/>
              <a:t>So the </a:t>
            </a:r>
            <a:r>
              <a:rPr lang="en-GB" dirty="0" smtClean="0"/>
              <a:t>project will be promoted on a variety of platforms throughout the city including in the press, on bill boards, through social media and</a:t>
            </a:r>
            <a:r>
              <a:rPr lang="en-GB" baseline="0" dirty="0" smtClean="0"/>
              <a:t> on the web </a:t>
            </a:r>
            <a:r>
              <a:rPr lang="en-GB" baseline="0" dirty="0" smtClean="0"/>
              <a:t>and through our community champions who  will be able to </a:t>
            </a:r>
            <a:r>
              <a:rPr lang="en-GB" dirty="0" smtClean="0"/>
              <a:t>get </a:t>
            </a:r>
            <a:r>
              <a:rPr lang="en-GB" dirty="0" smtClean="0"/>
              <a:t>out an about and help</a:t>
            </a:r>
            <a:r>
              <a:rPr lang="en-GB" baseline="0" dirty="0" smtClean="0"/>
              <a:t> those hard to reach and particularly vulnerable customers that so often slip through the net:.</a:t>
            </a:r>
          </a:p>
          <a:p>
            <a:pPr>
              <a:spcBef>
                <a:spcPts val="0"/>
              </a:spcBef>
            </a:pPr>
            <a:endParaRPr lang="en-GB" dirty="0" smtClean="0"/>
          </a:p>
          <a:p>
            <a:pPr marL="171450" indent="-171450">
              <a:spcBef>
                <a:spcPts val="0"/>
              </a:spcBef>
              <a:buFont typeface="Arial" panose="020B0604020202020204" pitchFamily="34" charset="0"/>
              <a:buChar char="•"/>
            </a:pPr>
            <a:r>
              <a:rPr lang="en-GB" dirty="0" smtClean="0"/>
              <a:t>Faith Communities Champion – Employed through the Alder</a:t>
            </a:r>
            <a:r>
              <a:rPr lang="en-GB" baseline="0" dirty="0" smtClean="0"/>
              <a:t> trust</a:t>
            </a:r>
            <a:endParaRPr lang="en-GB" dirty="0" smtClean="0"/>
          </a:p>
          <a:p>
            <a:pPr marL="628650" lvl="1" indent="-171450">
              <a:spcBef>
                <a:spcPts val="0"/>
              </a:spcBef>
              <a:buFont typeface="Arial" panose="020B0604020202020204" pitchFamily="34" charset="0"/>
              <a:buChar char="•"/>
            </a:pPr>
            <a:r>
              <a:rPr lang="en-GB" dirty="0" smtClean="0"/>
              <a:t>Will work with all of the faith groups throughout</a:t>
            </a:r>
            <a:r>
              <a:rPr lang="en-GB" baseline="0" dirty="0" smtClean="0"/>
              <a:t> the city to </a:t>
            </a:r>
            <a:r>
              <a:rPr lang="en-GB" dirty="0" smtClean="0"/>
              <a:t>and</a:t>
            </a:r>
            <a:r>
              <a:rPr lang="en-GB" baseline="0" dirty="0" smtClean="0"/>
              <a:t> p</a:t>
            </a:r>
            <a:r>
              <a:rPr lang="en-GB" dirty="0" smtClean="0"/>
              <a:t>romote the</a:t>
            </a:r>
            <a:r>
              <a:rPr lang="en-GB" baseline="0" dirty="0" smtClean="0"/>
              <a:t> project and identify vulnerable customers living in cold homes</a:t>
            </a:r>
            <a:endParaRPr lang="en-GB" dirty="0" smtClean="0"/>
          </a:p>
          <a:p>
            <a:pPr marL="171450" indent="-171450">
              <a:spcBef>
                <a:spcPts val="0"/>
              </a:spcBef>
              <a:buFont typeface="Arial" panose="020B0604020202020204" pitchFamily="34" charset="0"/>
              <a:buChar char="•"/>
            </a:pPr>
            <a:r>
              <a:rPr lang="en-GB" dirty="0" smtClean="0"/>
              <a:t>Statutory Services Champion – will come to us through public health and </a:t>
            </a:r>
          </a:p>
          <a:p>
            <a:pPr marL="628650" lvl="1" indent="-171450">
              <a:spcBef>
                <a:spcPts val="0"/>
              </a:spcBef>
              <a:buFont typeface="Arial" panose="020B0604020202020204" pitchFamily="34" charset="0"/>
              <a:buChar char="•"/>
            </a:pPr>
            <a:r>
              <a:rPr lang="en-GB" dirty="0" smtClean="0"/>
              <a:t>Will work with other health professionals and the statutory</a:t>
            </a:r>
            <a:r>
              <a:rPr lang="en-GB" baseline="0" dirty="0" smtClean="0"/>
              <a:t> service again to help those who we’ve previously been unable to reach. </a:t>
            </a:r>
            <a:endParaRPr lang="en-GB" dirty="0" smtClean="0"/>
          </a:p>
          <a:p>
            <a:pPr marL="171450" indent="-171450">
              <a:spcBef>
                <a:spcPts val="0"/>
              </a:spcBef>
              <a:buFont typeface="Arial" panose="020B0604020202020204" pitchFamily="34" charset="0"/>
              <a:buChar char="•"/>
            </a:pPr>
            <a:r>
              <a:rPr lang="en-GB" dirty="0" smtClean="0"/>
              <a:t>Community/voluntary sector networks</a:t>
            </a:r>
          </a:p>
          <a:p>
            <a:pPr marL="628650" lvl="1" indent="-171450">
              <a:spcBef>
                <a:spcPts val="0"/>
              </a:spcBef>
              <a:buFont typeface="Arial" panose="020B0604020202020204" pitchFamily="34" charset="0"/>
              <a:buChar char="•"/>
            </a:pPr>
            <a:r>
              <a:rPr lang="en-GB" dirty="0" smtClean="0"/>
              <a:t>Southampton Voluntary Services</a:t>
            </a:r>
          </a:p>
          <a:p>
            <a:pPr marL="628650" lvl="1" indent="-171450">
              <a:spcBef>
                <a:spcPts val="0"/>
              </a:spcBef>
              <a:buFont typeface="Arial" panose="020B0604020202020204" pitchFamily="34" charset="0"/>
              <a:buChar char="•"/>
            </a:pPr>
            <a:r>
              <a:rPr lang="en-GB" dirty="0" smtClean="0"/>
              <a:t>Southampton</a:t>
            </a:r>
            <a:r>
              <a:rPr lang="en-GB" baseline="0" dirty="0" smtClean="0"/>
              <a:t> Anti Poverty Forum</a:t>
            </a:r>
            <a:endParaRPr lang="en-GB" dirty="0" smtClean="0"/>
          </a:p>
          <a:p>
            <a:pPr marL="171450" indent="-171450">
              <a:spcBef>
                <a:spcPts val="0"/>
              </a:spcBef>
              <a:buFont typeface="Arial" panose="020B0604020202020204" pitchFamily="34" charset="0"/>
              <a:buChar char="•"/>
            </a:pPr>
            <a:r>
              <a:rPr lang="en-GB" dirty="0" smtClean="0"/>
              <a:t>Training for front-line staff and volunteers</a:t>
            </a:r>
          </a:p>
          <a:p>
            <a:pPr marL="628650" lvl="1" indent="-171450">
              <a:spcBef>
                <a:spcPts val="0"/>
              </a:spcBef>
              <a:buFont typeface="Arial" panose="020B0604020202020204" pitchFamily="34" charset="0"/>
              <a:buChar char="•"/>
            </a:pPr>
            <a:r>
              <a:rPr lang="en-GB" dirty="0" smtClean="0"/>
              <a:t>Training on fuel poverty, energy efficiency</a:t>
            </a:r>
            <a:r>
              <a:rPr lang="en-GB" baseline="0" dirty="0" smtClean="0"/>
              <a:t> and healthy living</a:t>
            </a:r>
          </a:p>
          <a:p>
            <a:pPr marL="628650" lvl="1" indent="-171450">
              <a:spcBef>
                <a:spcPts val="0"/>
              </a:spcBef>
              <a:buFont typeface="Arial" panose="020B0604020202020204" pitchFamily="34" charset="0"/>
              <a:buChar char="•"/>
            </a:pPr>
            <a:r>
              <a:rPr lang="en-GB" baseline="0" dirty="0" smtClean="0"/>
              <a:t>To provide knowledge so frontline workers know who to direct clients to and what help is available for them</a:t>
            </a:r>
          </a:p>
          <a:p>
            <a:pPr marL="628650" lvl="1" indent="-171450">
              <a:spcBef>
                <a:spcPts val="0"/>
              </a:spcBef>
              <a:buFont typeface="Arial" panose="020B0604020202020204" pitchFamily="34" charset="0"/>
              <a:buChar char="•"/>
            </a:pPr>
            <a:r>
              <a:rPr lang="en-GB" dirty="0" smtClean="0"/>
              <a:t>Affordable warmth checklist provided to attendees –</a:t>
            </a:r>
            <a:r>
              <a:rPr lang="en-GB" baseline="0" dirty="0" smtClean="0"/>
              <a:t> key points on how to spot clients who may be in or at risk fuel poverty</a:t>
            </a:r>
            <a:endParaRPr lang="en-GB" dirty="0" smtClean="0"/>
          </a:p>
          <a:p>
            <a:pPr marL="171450" indent="-171450">
              <a:spcBef>
                <a:spcPts val="0"/>
              </a:spcBef>
              <a:buFont typeface="Arial" panose="020B0604020202020204" pitchFamily="34" charset="0"/>
              <a:buChar char="•"/>
            </a:pPr>
            <a:r>
              <a:rPr lang="en-GB" dirty="0" smtClean="0"/>
              <a:t>Targeted promotion – data mapping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F2BB4-5B24-4863-A5A3-0A432BBF30DB}" type="slidenum">
              <a:rPr lang="en-GB" smtClean="0"/>
              <a:t>8</a:t>
            </a:fld>
            <a:endParaRPr lang="en-GB"/>
          </a:p>
        </p:txBody>
      </p:sp>
    </p:spTree>
    <p:extLst>
      <p:ext uri="{BB962C8B-B14F-4D97-AF65-F5344CB8AC3E}">
        <p14:creationId xmlns:p14="http://schemas.microsoft.com/office/powerpoint/2010/main" val="367963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476250"/>
            <a:ext cx="4002087" cy="3000375"/>
          </a:xfrm>
        </p:spPr>
      </p:sp>
      <p:sp>
        <p:nvSpPr>
          <p:cNvPr id="3" name="Notes Placeholder 2"/>
          <p:cNvSpPr>
            <a:spLocks noGrp="1"/>
          </p:cNvSpPr>
          <p:nvPr>
            <p:ph type="body" idx="1"/>
          </p:nvPr>
        </p:nvSpPr>
        <p:spPr/>
        <p:txBody>
          <a:bodyPr/>
          <a:lstStyle/>
          <a:p>
            <a:r>
              <a:rPr lang="en-GB" dirty="0" err="1" smtClean="0"/>
              <a:t>tEC</a:t>
            </a:r>
            <a:r>
              <a:rPr lang="en-GB" dirty="0" smtClean="0"/>
              <a:t> uses data from Energy Performance Certificates to be</a:t>
            </a:r>
            <a:r>
              <a:rPr lang="en-GB" baseline="0" dirty="0" smtClean="0"/>
              <a:t> able to target those at need, in potentially cold, expensive to run homes. </a:t>
            </a:r>
          </a:p>
          <a:p>
            <a:endParaRPr lang="en-GB" baseline="0" dirty="0" smtClean="0"/>
          </a:p>
          <a:p>
            <a:r>
              <a:rPr lang="en-GB" baseline="0" dirty="0" smtClean="0"/>
              <a:t>This sample map shows solid walled properties in Southampton.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7FF2BB4-5B24-4863-A5A3-0A432BBF30DB}" type="slidenum">
              <a:rPr lang="en-GB" smtClean="0"/>
              <a:t>10</a:t>
            </a:fld>
            <a:endParaRPr lang="en-GB"/>
          </a:p>
        </p:txBody>
      </p:sp>
    </p:spTree>
    <p:extLst>
      <p:ext uri="{BB962C8B-B14F-4D97-AF65-F5344CB8AC3E}">
        <p14:creationId xmlns:p14="http://schemas.microsoft.com/office/powerpoint/2010/main" val="1303077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943F3EE4-BA0C-496E-892C-4ADBABB12A18}" type="datetimeFigureOut">
              <a:rPr lang="en-GB" smtClean="0"/>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55F69-E651-46A6-BBA8-C956B503B250}"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6042642"/>
            <a:ext cx="3528392" cy="52604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3968" y="5576829"/>
            <a:ext cx="1560803" cy="108127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1714" y="5377231"/>
            <a:ext cx="1223380" cy="1262286"/>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95736" y="476672"/>
            <a:ext cx="4764211" cy="1716114"/>
          </a:xfrm>
          <a:prstGeom prst="rect">
            <a:avLst/>
          </a:prstGeom>
        </p:spPr>
      </p:pic>
    </p:spTree>
    <p:extLst>
      <p:ext uri="{BB962C8B-B14F-4D97-AF65-F5344CB8AC3E}">
        <p14:creationId xmlns:p14="http://schemas.microsoft.com/office/powerpoint/2010/main" val="1949394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3F3EE4-BA0C-496E-892C-4ADBABB12A18}" type="datetimeFigureOut">
              <a:rPr lang="en-GB" smtClean="0"/>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197407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3F3EE4-BA0C-496E-892C-4ADBABB12A18}" type="datetimeFigureOut">
              <a:rPr lang="en-GB" smtClean="0"/>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136485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43F3EE4-BA0C-496E-892C-4ADBABB12A18}" type="datetimeFigureOut">
              <a:rPr lang="en-GB" smtClean="0"/>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55F69-E651-46A6-BBA8-C956B503B250}"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5681055"/>
            <a:ext cx="1403648" cy="97240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6117922"/>
            <a:ext cx="3748095" cy="558800"/>
          </a:xfrm>
          <a:prstGeom prst="rect">
            <a:avLst/>
          </a:prstGeom>
        </p:spPr>
      </p:pic>
    </p:spTree>
    <p:extLst>
      <p:ext uri="{BB962C8B-B14F-4D97-AF65-F5344CB8AC3E}">
        <p14:creationId xmlns:p14="http://schemas.microsoft.com/office/powerpoint/2010/main" val="74239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F3EE4-BA0C-496E-892C-4ADBABB12A18}" type="datetimeFigureOut">
              <a:rPr lang="en-GB" smtClean="0"/>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214253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3F3EE4-BA0C-496E-892C-4ADBABB12A18}" type="datetimeFigureOut">
              <a:rPr lang="en-GB" smtClean="0"/>
              <a:t>23/02/2016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286257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3F3EE4-BA0C-496E-892C-4ADBABB12A18}" type="datetimeFigureOut">
              <a:rPr lang="en-GB" smtClean="0"/>
              <a:t>23/02/2016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285379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3F3EE4-BA0C-496E-892C-4ADBABB12A18}" type="datetimeFigureOut">
              <a:rPr lang="en-GB" smtClean="0"/>
              <a:t>23/02/2016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37825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F3EE4-BA0C-496E-892C-4ADBABB12A18}" type="datetimeFigureOut">
              <a:rPr lang="en-GB" smtClean="0"/>
              <a:t>23/02/2016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310373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F3EE4-BA0C-496E-892C-4ADBABB12A18}" type="datetimeFigureOut">
              <a:rPr lang="en-GB" smtClean="0"/>
              <a:t>23/02/2016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354518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F3EE4-BA0C-496E-892C-4ADBABB12A18}" type="datetimeFigureOut">
              <a:rPr lang="en-GB" smtClean="0"/>
              <a:t>23/02/2016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55F69-E651-46A6-BBA8-C956B503B250}" type="slidenum">
              <a:rPr lang="en-GB" smtClean="0"/>
              <a:t>‹#›</a:t>
            </a:fld>
            <a:endParaRPr lang="en-GB"/>
          </a:p>
        </p:txBody>
      </p:sp>
    </p:spTree>
    <p:extLst>
      <p:ext uri="{BB962C8B-B14F-4D97-AF65-F5344CB8AC3E}">
        <p14:creationId xmlns:p14="http://schemas.microsoft.com/office/powerpoint/2010/main" val="398106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F3EE4-BA0C-496E-892C-4ADBABB12A18}" type="datetimeFigureOut">
              <a:rPr lang="en-GB" smtClean="0"/>
              <a:t>23/02/2016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55F69-E651-46A6-BBA8-C956B503B250}" type="slidenum">
              <a:rPr lang="en-GB" smtClean="0"/>
              <a:t>‹#›</a:t>
            </a:fld>
            <a:endParaRPr lang="en-GB"/>
          </a:p>
        </p:txBody>
      </p:sp>
    </p:spTree>
    <p:extLst>
      <p:ext uri="{BB962C8B-B14F-4D97-AF65-F5344CB8AC3E}">
        <p14:creationId xmlns:p14="http://schemas.microsoft.com/office/powerpoint/2010/main" val="290758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nvironmentcentre.com/maps/Southampton/EPC.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Fuel Poverty: Smarter Targeting</a:t>
            </a:r>
            <a:endParaRPr lang="en-GB" dirty="0"/>
          </a:p>
        </p:txBody>
      </p:sp>
      <p:sp>
        <p:nvSpPr>
          <p:cNvPr id="3" name="Subtitle 2"/>
          <p:cNvSpPr>
            <a:spLocks noGrp="1"/>
          </p:cNvSpPr>
          <p:nvPr>
            <p:ph type="subTitle" idx="1"/>
          </p:nvPr>
        </p:nvSpPr>
        <p:spPr>
          <a:xfrm>
            <a:off x="1371600" y="3886200"/>
            <a:ext cx="6400800" cy="1270992"/>
          </a:xfrm>
        </p:spPr>
        <p:txBody>
          <a:bodyPr/>
          <a:lstStyle/>
          <a:p>
            <a:r>
              <a:rPr lang="en-GB" dirty="0" smtClean="0"/>
              <a:t>Adam </a:t>
            </a:r>
            <a:r>
              <a:rPr lang="en-GB" dirty="0" err="1" smtClean="0"/>
              <a:t>Goulden</a:t>
            </a:r>
            <a:endParaRPr lang="en-GB" dirty="0" smtClean="0"/>
          </a:p>
          <a:p>
            <a:r>
              <a:rPr lang="en-GB" dirty="0"/>
              <a:t>t</a:t>
            </a:r>
            <a:r>
              <a:rPr lang="en-GB" dirty="0" smtClean="0"/>
              <a:t>he Environment Centre (</a:t>
            </a:r>
            <a:r>
              <a:rPr lang="en-GB" dirty="0" err="1" smtClean="0"/>
              <a:t>tEC</a:t>
            </a:r>
            <a:r>
              <a:rPr lang="en-GB" dirty="0" smtClean="0"/>
              <a:t>)</a:t>
            </a:r>
            <a:endParaRPr lang="en-GB" dirty="0"/>
          </a:p>
        </p:txBody>
      </p:sp>
    </p:spTree>
    <p:extLst>
      <p:ext uri="{BB962C8B-B14F-4D97-AF65-F5344CB8AC3E}">
        <p14:creationId xmlns:p14="http://schemas.microsoft.com/office/powerpoint/2010/main" val="1445995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6"/>
                </a:solidFill>
              </a:rPr>
              <a:t>Mapping EPC data</a:t>
            </a:r>
            <a:r>
              <a:rPr lang="en-GB" dirty="0" smtClean="0"/>
              <a:t/>
            </a:r>
            <a:br>
              <a:rPr lang="en-GB" dirty="0" smtClean="0"/>
            </a:br>
            <a:r>
              <a:rPr lang="en-GB" altLang="en-US" sz="2000" dirty="0">
                <a:ea typeface="Calibri" panose="020F0502020204030204" pitchFamily="34" charset="0"/>
                <a:cs typeface="Times New Roman" panose="02020603050405020304" pitchFamily="18" charset="0"/>
              </a:rPr>
              <a:t>Solid Walled private homes in Southampton</a:t>
            </a:r>
            <a:endParaRPr lang="en-GB" sz="2000" dirty="0"/>
          </a:p>
        </p:txBody>
      </p:sp>
      <p:pic>
        <p:nvPicPr>
          <p:cNvPr id="3" name="Content Placeholder 4"/>
          <p:cNvPicPr>
            <a:picLocks noChangeAspect="1" noChangeArrowheads="1"/>
          </p:cNvPicPr>
          <p:nvPr/>
        </p:nvPicPr>
        <p:blipFill rotWithShape="1">
          <a:blip r:embed="rId3">
            <a:extLst>
              <a:ext uri="{28A0092B-C50C-407E-A947-70E740481C1C}">
                <a14:useLocalDpi xmlns:a14="http://schemas.microsoft.com/office/drawing/2010/main" val="0"/>
              </a:ext>
            </a:extLst>
          </a:blip>
          <a:srcRect l="5546" t="21339" r="53789" b="16154"/>
          <a:stretch/>
        </p:blipFill>
        <p:spPr bwMode="auto">
          <a:xfrm>
            <a:off x="323528" y="1400200"/>
            <a:ext cx="8549463"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3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EPC data</a:t>
            </a:r>
            <a:endParaRPr lang="en-GB" dirty="0"/>
          </a:p>
        </p:txBody>
      </p:sp>
      <p:pic>
        <p:nvPicPr>
          <p:cNvPr id="3" name="Picture 2"/>
          <p:cNvPicPr>
            <a:picLocks noChangeAspect="1"/>
          </p:cNvPicPr>
          <p:nvPr/>
        </p:nvPicPr>
        <p:blipFill rotWithShape="1">
          <a:blip r:embed="rId3"/>
          <a:srcRect l="16727" t="32999" r="53273" b="20574"/>
          <a:stretch/>
        </p:blipFill>
        <p:spPr>
          <a:xfrm>
            <a:off x="683568" y="1417638"/>
            <a:ext cx="8003232" cy="4243610"/>
          </a:xfrm>
          <a:prstGeom prst="rect">
            <a:avLst/>
          </a:prstGeom>
        </p:spPr>
      </p:pic>
    </p:spTree>
    <p:extLst>
      <p:ext uri="{BB962C8B-B14F-4D97-AF65-F5344CB8AC3E}">
        <p14:creationId xmlns:p14="http://schemas.microsoft.com/office/powerpoint/2010/main" val="1861372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a:solidFill>
                  <a:schemeClr val="accent6"/>
                </a:solidFill>
              </a:rPr>
              <a:t>Mapping </a:t>
            </a:r>
            <a:r>
              <a:rPr lang="en-GB" sz="4900" b="1" dirty="0" smtClean="0">
                <a:solidFill>
                  <a:schemeClr val="accent6"/>
                </a:solidFill>
              </a:rPr>
              <a:t>data</a:t>
            </a:r>
            <a:r>
              <a:rPr lang="en-GB" dirty="0"/>
              <a:t/>
            </a:r>
            <a:br>
              <a:rPr lang="en-GB" dirty="0"/>
            </a:br>
            <a:r>
              <a:rPr lang="en-GB" altLang="en-US" sz="2200" dirty="0" smtClean="0">
                <a:ea typeface="Calibri" panose="020F0502020204030204" pitchFamily="34" charset="0"/>
                <a:cs typeface="Times New Roman" panose="02020603050405020304" pitchFamily="18" charset="0"/>
              </a:rPr>
              <a:t>Off the gas network properties in </a:t>
            </a:r>
            <a:r>
              <a:rPr lang="en-GB" altLang="en-US" sz="2200" dirty="0">
                <a:ea typeface="Calibri" panose="020F0502020204030204" pitchFamily="34" charset="0"/>
                <a:cs typeface="Times New Roman" panose="02020603050405020304" pitchFamily="18" charset="0"/>
              </a:rPr>
              <a:t>Southampton</a:t>
            </a:r>
            <a:endParaRPr lang="en-GB" sz="2200" dirty="0"/>
          </a:p>
        </p:txBody>
      </p:sp>
      <p:pic>
        <p:nvPicPr>
          <p:cNvPr id="5" name="Picture 4"/>
          <p:cNvPicPr>
            <a:picLocks noChangeAspect="1"/>
          </p:cNvPicPr>
          <p:nvPr/>
        </p:nvPicPr>
        <p:blipFill>
          <a:blip r:embed="rId3"/>
          <a:stretch>
            <a:fillRect/>
          </a:stretch>
        </p:blipFill>
        <p:spPr>
          <a:xfrm>
            <a:off x="718430" y="1484784"/>
            <a:ext cx="7707140" cy="4972595"/>
          </a:xfrm>
          <a:prstGeom prst="rect">
            <a:avLst/>
          </a:prstGeom>
        </p:spPr>
      </p:pic>
    </p:spTree>
    <p:extLst>
      <p:ext uri="{BB962C8B-B14F-4D97-AF65-F5344CB8AC3E}">
        <p14:creationId xmlns:p14="http://schemas.microsoft.com/office/powerpoint/2010/main" val="2884057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solidFill>
                  <a:schemeClr val="accent6"/>
                </a:solidFill>
              </a:rPr>
              <a:t>Evaluation of the Southampton Healthy Homes Project</a:t>
            </a:r>
          </a:p>
        </p:txBody>
      </p:sp>
      <p:sp>
        <p:nvSpPr>
          <p:cNvPr id="3" name="Content Placeholder 2"/>
          <p:cNvSpPr>
            <a:spLocks noGrp="1"/>
          </p:cNvSpPr>
          <p:nvPr>
            <p:ph sz="half" idx="1"/>
          </p:nvPr>
        </p:nvSpPr>
        <p:spPr>
          <a:xfrm>
            <a:off x="457200" y="1600200"/>
            <a:ext cx="8219256" cy="4525963"/>
          </a:xfrm>
        </p:spPr>
        <p:txBody>
          <a:bodyPr>
            <a:normAutofit lnSpcReduction="10000"/>
          </a:bodyPr>
          <a:lstStyle/>
          <a:p>
            <a:pPr marL="0" indent="0">
              <a:buNone/>
            </a:pPr>
            <a:r>
              <a:rPr lang="en-GB" sz="1800" u="sng" dirty="0"/>
              <a:t>Aims</a:t>
            </a:r>
          </a:p>
          <a:p>
            <a:pPr marL="342900" lvl="1" indent="0">
              <a:buNone/>
            </a:pPr>
            <a:r>
              <a:rPr lang="en-GB" dirty="0"/>
              <a:t>To identify the outputs of the Southampton Healthy Homes (SHH) project and estimate the impact of the project on the health of the city’s residents</a:t>
            </a:r>
          </a:p>
          <a:p>
            <a:pPr marL="342900" lvl="1" indent="0">
              <a:buNone/>
            </a:pPr>
            <a:endParaRPr lang="en-GB" dirty="0"/>
          </a:p>
          <a:p>
            <a:pPr marL="0" indent="0">
              <a:buNone/>
            </a:pPr>
            <a:r>
              <a:rPr lang="en-GB" sz="1800" u="sng" dirty="0"/>
              <a:t>Methods</a:t>
            </a:r>
          </a:p>
          <a:p>
            <a:r>
              <a:rPr lang="en-GB" sz="1800" dirty="0"/>
              <a:t>Baseline data from all who contact the project hub will be collected by </a:t>
            </a:r>
            <a:r>
              <a:rPr lang="en-GB" sz="1800" dirty="0" err="1"/>
              <a:t>tEC</a:t>
            </a:r>
            <a:r>
              <a:rPr lang="en-GB" sz="1800" dirty="0"/>
              <a:t> including demographic information, reason for contact and any health conditions</a:t>
            </a:r>
          </a:p>
          <a:p>
            <a:r>
              <a:rPr lang="en-GB" sz="1800" dirty="0"/>
              <a:t>Health and wellbeing of households will be assessed by surveys at baseline and following completion of interventions delivered via the SHH project </a:t>
            </a:r>
          </a:p>
          <a:p>
            <a:r>
              <a:rPr lang="en-GB" sz="1800" dirty="0"/>
              <a:t>Formal academic evaluation in conjunction with the University of Southampton will aim to use qualitative methods such as interviews and focus groups with residents, as well as the Hampshire Health Record to detect changes in use of healthcare</a:t>
            </a:r>
          </a:p>
          <a:p>
            <a:endParaRPr lang="en-GB" dirty="0"/>
          </a:p>
        </p:txBody>
      </p:sp>
      <p:pic>
        <p:nvPicPr>
          <p:cNvPr id="5" name="Content Placeholder 3" descr="Southampton-City-Council.jpg"/>
          <p:cNvPicPr>
            <a:picLocks noChangeAspect="1"/>
          </p:cNvPicPr>
          <p:nvPr/>
        </p:nvPicPr>
        <p:blipFill rotWithShape="1">
          <a:blip r:embed="rId3" cstate="print"/>
          <a:srcRect l="10036" t="5224"/>
          <a:stretch/>
        </p:blipFill>
        <p:spPr bwMode="auto">
          <a:xfrm>
            <a:off x="5892258" y="5779462"/>
            <a:ext cx="839982" cy="590842"/>
          </a:xfrm>
          <a:prstGeom prst="rect">
            <a:avLst/>
          </a:prstGeom>
          <a:noFill/>
          <a:ln w="9525">
            <a:noFill/>
            <a:miter lim="800000"/>
            <a:headEnd/>
            <a:tailEnd/>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32454" b="33773"/>
          <a:stretch/>
        </p:blipFill>
        <p:spPr>
          <a:xfrm>
            <a:off x="3491880" y="5922283"/>
            <a:ext cx="1800200" cy="50665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959" y="6080769"/>
            <a:ext cx="2224873" cy="33170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3782" y="5818637"/>
            <a:ext cx="796317" cy="551666"/>
          </a:xfrm>
          <a:prstGeom prst="rect">
            <a:avLst/>
          </a:prstGeom>
        </p:spPr>
      </p:pic>
    </p:spTree>
    <p:extLst>
      <p:ext uri="{BB962C8B-B14F-4D97-AF65-F5344CB8AC3E}">
        <p14:creationId xmlns:p14="http://schemas.microsoft.com/office/powerpoint/2010/main" val="3917498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229600" cy="1143000"/>
          </a:xfrm>
        </p:spPr>
        <p:txBody>
          <a:bodyPr>
            <a:normAutofit/>
          </a:bodyPr>
          <a:lstStyle/>
          <a:p>
            <a:r>
              <a:rPr lang="en-GB" sz="5400" b="1" dirty="0" smtClean="0"/>
              <a:t>Q and A</a:t>
            </a:r>
            <a:endParaRPr lang="en-GB" sz="5400" b="1" dirty="0"/>
          </a:p>
        </p:txBody>
      </p:sp>
    </p:spTree>
    <p:extLst>
      <p:ext uri="{BB962C8B-B14F-4D97-AF65-F5344CB8AC3E}">
        <p14:creationId xmlns:p14="http://schemas.microsoft.com/office/powerpoint/2010/main" val="7024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Fuel Poverty in Southampton</a:t>
            </a:r>
            <a:endParaRPr lang="en-GB" b="1" dirty="0"/>
          </a:p>
        </p:txBody>
      </p:sp>
      <p:sp>
        <p:nvSpPr>
          <p:cNvPr id="3" name="Content Placeholder 2"/>
          <p:cNvSpPr>
            <a:spLocks noGrp="1"/>
          </p:cNvSpPr>
          <p:nvPr>
            <p:ph idx="1"/>
          </p:nvPr>
        </p:nvSpPr>
        <p:spPr>
          <a:xfrm>
            <a:off x="457200" y="1417638"/>
            <a:ext cx="8229600" cy="4464496"/>
          </a:xfrm>
        </p:spPr>
        <p:txBody>
          <a:bodyPr>
            <a:normAutofit/>
          </a:bodyPr>
          <a:lstStyle/>
          <a:p>
            <a:r>
              <a:rPr lang="en-GB" sz="2600" b="1" dirty="0" smtClean="0"/>
              <a:t>10.3% </a:t>
            </a:r>
            <a:r>
              <a:rPr lang="en-GB" sz="2600" dirty="0" smtClean="0"/>
              <a:t>of households in Southampton are at risk of fuel poverty </a:t>
            </a:r>
            <a:r>
              <a:rPr lang="en-GB" sz="2000" dirty="0" smtClean="0"/>
              <a:t>(DECC, May 2015)</a:t>
            </a:r>
          </a:p>
          <a:p>
            <a:endParaRPr lang="en-GB" sz="2000" dirty="0" smtClean="0"/>
          </a:p>
          <a:p>
            <a:r>
              <a:rPr lang="en-GB" sz="2600" b="1" dirty="0" smtClean="0"/>
              <a:t>Higher </a:t>
            </a:r>
            <a:r>
              <a:rPr lang="en-GB" sz="2600" dirty="0" smtClean="0"/>
              <a:t>than the average of </a:t>
            </a:r>
            <a:r>
              <a:rPr lang="en-GB" sz="2600" b="1" dirty="0" smtClean="0"/>
              <a:t>6.7% </a:t>
            </a:r>
            <a:r>
              <a:rPr lang="en-GB" sz="2600" dirty="0" smtClean="0"/>
              <a:t>in Hampshire</a:t>
            </a:r>
          </a:p>
          <a:p>
            <a:endParaRPr lang="en-GB" sz="2600" dirty="0" smtClean="0"/>
          </a:p>
          <a:p>
            <a:r>
              <a:rPr lang="en-GB" sz="2600" b="1" dirty="0" smtClean="0"/>
              <a:t>19% </a:t>
            </a:r>
            <a:r>
              <a:rPr lang="en-GB" sz="2600" dirty="0" smtClean="0"/>
              <a:t>of properties have an EPC rating of E-G</a:t>
            </a:r>
          </a:p>
          <a:p>
            <a:pPr marL="0" indent="0">
              <a:buNone/>
            </a:pPr>
            <a:endParaRPr lang="en-GB" sz="2600" dirty="0" smtClean="0"/>
          </a:p>
          <a:p>
            <a:r>
              <a:rPr lang="en-GB" sz="2600" dirty="0" smtClean="0"/>
              <a:t>An average of </a:t>
            </a:r>
            <a:r>
              <a:rPr lang="en-GB" sz="2600" b="1" dirty="0" smtClean="0"/>
              <a:t>108</a:t>
            </a:r>
            <a:r>
              <a:rPr lang="en-GB" sz="2600" dirty="0" smtClean="0"/>
              <a:t> excess winter deaths per year </a:t>
            </a:r>
            <a:endParaRPr lang="en-GB" sz="2200" dirty="0" smtClean="0"/>
          </a:p>
        </p:txBody>
      </p:sp>
    </p:spTree>
    <p:extLst>
      <p:ext uri="{BB962C8B-B14F-4D97-AF65-F5344CB8AC3E}">
        <p14:creationId xmlns:p14="http://schemas.microsoft.com/office/powerpoint/2010/main" val="267408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88" y="260350"/>
            <a:ext cx="9142412" cy="1008410"/>
          </a:xfrm>
        </p:spPr>
        <p:txBody>
          <a:bodyPr/>
          <a:lstStyle/>
          <a:p>
            <a:pPr eaLnBrk="1" hangingPunct="1"/>
            <a:r>
              <a:rPr lang="en-GB" altLang="en-US" sz="4000" b="1" dirty="0" smtClean="0">
                <a:solidFill>
                  <a:srgbClr val="FF9900"/>
                </a:solidFill>
                <a:latin typeface="Verdana" panose="020B0604030504040204" pitchFamily="34" charset="0"/>
              </a:rPr>
              <a:t>Southampton Healthy Homes</a:t>
            </a:r>
          </a:p>
        </p:txBody>
      </p:sp>
      <p:sp>
        <p:nvSpPr>
          <p:cNvPr id="23555" name="Content Placeholder 2"/>
          <p:cNvSpPr>
            <a:spLocks noGrp="1"/>
          </p:cNvSpPr>
          <p:nvPr>
            <p:ph idx="1"/>
          </p:nvPr>
        </p:nvSpPr>
        <p:spPr>
          <a:xfrm>
            <a:off x="458788" y="1268761"/>
            <a:ext cx="8289676" cy="4896543"/>
          </a:xfrm>
        </p:spPr>
        <p:txBody>
          <a:bodyPr/>
          <a:lstStyle/>
          <a:p>
            <a:pPr algn="ctr" eaLnBrk="1" hangingPunct="1">
              <a:buFontTx/>
              <a:buNone/>
            </a:pPr>
            <a:r>
              <a:rPr lang="en-US" altLang="en-US" sz="4000" b="1" dirty="0" smtClean="0">
                <a:latin typeface="Verdana" pitchFamily="34" charset="0"/>
              </a:rPr>
              <a:t>0800 804 8601</a:t>
            </a:r>
          </a:p>
          <a:p>
            <a:pPr algn="ctr" eaLnBrk="1" hangingPunct="1">
              <a:buFontTx/>
              <a:buNone/>
            </a:pPr>
            <a:r>
              <a:rPr lang="en-GB" altLang="en-US" sz="4000" b="1" dirty="0" smtClean="0">
                <a:latin typeface="Verdana" pitchFamily="34" charset="0"/>
              </a:rPr>
              <a:t>02380 336 172</a:t>
            </a:r>
          </a:p>
          <a:p>
            <a:pPr algn="ctr" eaLnBrk="1" hangingPunct="1">
              <a:buFontTx/>
              <a:buNone/>
            </a:pPr>
            <a:r>
              <a:rPr lang="en-GB" altLang="en-US" sz="3400" dirty="0" smtClean="0">
                <a:latin typeface="Verdana" pitchFamily="34" charset="0"/>
              </a:rPr>
              <a:t>keepwarm@environmentcentre.com</a:t>
            </a:r>
          </a:p>
          <a:p>
            <a:pPr algn="ctr" eaLnBrk="1" hangingPunct="1">
              <a:buFontTx/>
              <a:buNone/>
            </a:pPr>
            <a:r>
              <a:rPr lang="en-GB" altLang="en-US" sz="3400" dirty="0" smtClean="0">
                <a:latin typeface="Verdana" pitchFamily="34" charset="0"/>
              </a:rPr>
              <a:t>www.environmentcentre.com</a:t>
            </a:r>
            <a:endParaRPr lang="en-US" altLang="en-US" sz="3400" dirty="0" smtClean="0">
              <a:latin typeface="Verdana" pitchFamily="34" charset="0"/>
            </a:endParaRPr>
          </a:p>
          <a:p>
            <a:endParaRPr lang="en-GB" altLang="en-US" dirty="0" smtClean="0"/>
          </a:p>
          <a:p>
            <a:endParaRPr lang="en-GB" altLang="en-US" dirty="0" smtClean="0"/>
          </a:p>
        </p:txBody>
      </p:sp>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t="25078"/>
          <a:stretch>
            <a:fillRect/>
          </a:stretch>
        </p:blipFill>
        <p:spPr bwMode="auto">
          <a:xfrm>
            <a:off x="467544" y="3861049"/>
            <a:ext cx="819330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66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Support by the Caseworkers</a:t>
            </a:r>
            <a:endParaRPr lang="en-GB" b="1" dirty="0"/>
          </a:p>
        </p:txBody>
      </p:sp>
      <p:sp>
        <p:nvSpPr>
          <p:cNvPr id="3" name="Content Placeholder 2"/>
          <p:cNvSpPr>
            <a:spLocks noGrp="1"/>
          </p:cNvSpPr>
          <p:nvPr>
            <p:ph idx="1"/>
          </p:nvPr>
        </p:nvSpPr>
        <p:spPr>
          <a:xfrm>
            <a:off x="457200" y="1395012"/>
            <a:ext cx="8229600" cy="4525963"/>
          </a:xfrm>
        </p:spPr>
        <p:txBody>
          <a:bodyPr>
            <a:normAutofit/>
          </a:bodyPr>
          <a:lstStyle/>
          <a:p>
            <a:r>
              <a:rPr lang="en-GB" dirty="0" smtClean="0"/>
              <a:t>Project Manager</a:t>
            </a:r>
          </a:p>
          <a:p>
            <a:r>
              <a:rPr lang="en-GB" dirty="0" smtClean="0"/>
              <a:t>2 x </a:t>
            </a:r>
            <a:r>
              <a:rPr lang="en-GB" dirty="0" smtClean="0"/>
              <a:t>Energy </a:t>
            </a:r>
            <a:r>
              <a:rPr lang="en-GB" dirty="0" smtClean="0"/>
              <a:t>Advisers - </a:t>
            </a:r>
            <a:r>
              <a:rPr lang="en-GB" dirty="0" smtClean="0"/>
              <a:t>tEC</a:t>
            </a:r>
            <a:endParaRPr lang="en-GB" dirty="0" smtClean="0"/>
          </a:p>
          <a:p>
            <a:r>
              <a:rPr lang="en-GB" dirty="0" smtClean="0"/>
              <a:t>Support given by the advisers:</a:t>
            </a:r>
          </a:p>
          <a:p>
            <a:pPr lvl="1"/>
            <a:r>
              <a:rPr lang="en-GB" dirty="0" smtClean="0"/>
              <a:t>Telephone advice</a:t>
            </a:r>
          </a:p>
          <a:p>
            <a:pPr lvl="1"/>
            <a:r>
              <a:rPr lang="en-GB" dirty="0" smtClean="0"/>
              <a:t>Prearranged home visits</a:t>
            </a:r>
            <a:endParaRPr lang="en-GB" dirty="0"/>
          </a:p>
          <a:p>
            <a:pPr lvl="1"/>
            <a:r>
              <a:rPr lang="en-GB" dirty="0" smtClean="0"/>
              <a:t>Drop-in sessions</a:t>
            </a:r>
          </a:p>
        </p:txBody>
      </p:sp>
    </p:spTree>
    <p:extLst>
      <p:ext uri="{BB962C8B-B14F-4D97-AF65-F5344CB8AC3E}">
        <p14:creationId xmlns:p14="http://schemas.microsoft.com/office/powerpoint/2010/main" val="2380241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Practical Interventions</a:t>
            </a:r>
            <a:endParaRPr lang="en-GB" b="1" dirty="0"/>
          </a:p>
        </p:txBody>
      </p:sp>
      <p:sp>
        <p:nvSpPr>
          <p:cNvPr id="3" name="Content Placeholder 2"/>
          <p:cNvSpPr>
            <a:spLocks noGrp="1"/>
          </p:cNvSpPr>
          <p:nvPr>
            <p:ph idx="1"/>
          </p:nvPr>
        </p:nvSpPr>
        <p:spPr/>
        <p:txBody>
          <a:bodyPr/>
          <a:lstStyle/>
          <a:p>
            <a:pPr>
              <a:spcBef>
                <a:spcPts val="0"/>
              </a:spcBef>
            </a:pPr>
            <a:r>
              <a:rPr lang="en-GB" dirty="0" smtClean="0"/>
              <a:t>Emergency heaters</a:t>
            </a:r>
          </a:p>
          <a:p>
            <a:pPr>
              <a:spcBef>
                <a:spcPts val="0"/>
              </a:spcBef>
            </a:pPr>
            <a:endParaRPr lang="en-GB" dirty="0" smtClean="0"/>
          </a:p>
          <a:p>
            <a:pPr>
              <a:spcBef>
                <a:spcPts val="0"/>
              </a:spcBef>
            </a:pPr>
            <a:r>
              <a:rPr lang="en-GB" dirty="0" smtClean="0"/>
              <a:t>Home energy improvements</a:t>
            </a:r>
          </a:p>
          <a:p>
            <a:pPr>
              <a:spcBef>
                <a:spcPts val="0"/>
              </a:spcBef>
            </a:pPr>
            <a:endParaRPr lang="en-GB" dirty="0" smtClean="0"/>
          </a:p>
          <a:p>
            <a:pPr>
              <a:spcBef>
                <a:spcPts val="0"/>
              </a:spcBef>
            </a:pPr>
            <a:r>
              <a:rPr lang="en-GB" dirty="0" smtClean="0"/>
              <a:t>Small grants</a:t>
            </a:r>
          </a:p>
          <a:p>
            <a:pPr>
              <a:spcBef>
                <a:spcPts val="0"/>
              </a:spcBef>
            </a:pPr>
            <a:endParaRPr lang="en-GB" dirty="0" smtClean="0"/>
          </a:p>
          <a:p>
            <a:pPr>
              <a:spcBef>
                <a:spcPts val="0"/>
              </a:spcBef>
            </a:pPr>
            <a:r>
              <a:rPr lang="en-GB" dirty="0" smtClean="0"/>
              <a:t>Food basics and hot meals</a:t>
            </a:r>
          </a:p>
          <a:p>
            <a:endParaRPr lang="en-GB" dirty="0"/>
          </a:p>
        </p:txBody>
      </p:sp>
    </p:spTree>
    <p:extLst>
      <p:ext uri="{BB962C8B-B14F-4D97-AF65-F5344CB8AC3E}">
        <p14:creationId xmlns:p14="http://schemas.microsoft.com/office/powerpoint/2010/main" val="2632607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Projected outputs of the Service</a:t>
            </a:r>
            <a:endParaRPr lang="en-GB" b="1" dirty="0"/>
          </a:p>
        </p:txBody>
      </p:sp>
      <p:sp>
        <p:nvSpPr>
          <p:cNvPr id="3" name="Content Placeholder 2"/>
          <p:cNvSpPr>
            <a:spLocks noGrp="1"/>
          </p:cNvSpPr>
          <p:nvPr>
            <p:ph idx="1"/>
          </p:nvPr>
        </p:nvSpPr>
        <p:spPr/>
        <p:txBody>
          <a:bodyPr/>
          <a:lstStyle/>
          <a:p>
            <a:pPr>
              <a:spcBef>
                <a:spcPts val="0"/>
              </a:spcBef>
            </a:pPr>
            <a:r>
              <a:rPr lang="en-GB" b="1" dirty="0" smtClean="0"/>
              <a:t>2,000 </a:t>
            </a:r>
            <a:r>
              <a:rPr lang="en-GB" dirty="0" smtClean="0"/>
              <a:t>people helped</a:t>
            </a:r>
          </a:p>
          <a:p>
            <a:pPr>
              <a:spcBef>
                <a:spcPts val="0"/>
              </a:spcBef>
            </a:pPr>
            <a:endParaRPr lang="en-GB" dirty="0" smtClean="0"/>
          </a:p>
          <a:p>
            <a:pPr>
              <a:spcBef>
                <a:spcPts val="0"/>
              </a:spcBef>
            </a:pPr>
            <a:r>
              <a:rPr lang="en-GB" b="1" dirty="0" smtClean="0"/>
              <a:t>450</a:t>
            </a:r>
            <a:r>
              <a:rPr lang="en-GB" dirty="0" smtClean="0"/>
              <a:t> people ‘hand-held’ for further support</a:t>
            </a:r>
          </a:p>
          <a:p>
            <a:pPr>
              <a:spcBef>
                <a:spcPts val="0"/>
              </a:spcBef>
            </a:pPr>
            <a:endParaRPr lang="en-GB" dirty="0" smtClean="0"/>
          </a:p>
          <a:p>
            <a:pPr>
              <a:spcBef>
                <a:spcPts val="0"/>
              </a:spcBef>
            </a:pPr>
            <a:r>
              <a:rPr lang="en-GB" b="1" dirty="0" smtClean="0"/>
              <a:t>100</a:t>
            </a:r>
            <a:r>
              <a:rPr lang="en-GB" dirty="0" smtClean="0"/>
              <a:t> energy efficiency improvements made</a:t>
            </a:r>
          </a:p>
          <a:p>
            <a:pPr>
              <a:spcBef>
                <a:spcPts val="0"/>
              </a:spcBef>
            </a:pPr>
            <a:endParaRPr lang="en-GB" dirty="0" smtClean="0"/>
          </a:p>
          <a:p>
            <a:pPr>
              <a:spcBef>
                <a:spcPts val="0"/>
              </a:spcBef>
            </a:pPr>
            <a:r>
              <a:rPr lang="en-GB" b="1" dirty="0" smtClean="0"/>
              <a:t>£120,000 </a:t>
            </a:r>
            <a:r>
              <a:rPr lang="en-GB" dirty="0" smtClean="0"/>
              <a:t>of unclaimed benefits claimed</a:t>
            </a:r>
          </a:p>
          <a:p>
            <a:endParaRPr lang="en-GB" dirty="0"/>
          </a:p>
        </p:txBody>
      </p:sp>
    </p:spTree>
    <p:extLst>
      <p:ext uri="{BB962C8B-B14F-4D97-AF65-F5344CB8AC3E}">
        <p14:creationId xmlns:p14="http://schemas.microsoft.com/office/powerpoint/2010/main" val="1988825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b="1" dirty="0" smtClean="0">
                <a:latin typeface="Verdana" panose="020B0604030504040204" pitchFamily="34" charset="0"/>
              </a:rPr>
              <a:t>Project Champions</a:t>
            </a:r>
            <a:endParaRPr lang="en-GB" sz="4000" b="1" dirty="0">
              <a:latin typeface="Verdana" panose="020B0604030504040204" pitchFamily="34" charset="0"/>
            </a:endParaRPr>
          </a:p>
        </p:txBody>
      </p:sp>
      <p:sp>
        <p:nvSpPr>
          <p:cNvPr id="4" name="Content Placeholder 3"/>
          <p:cNvSpPr>
            <a:spLocks noGrp="1"/>
          </p:cNvSpPr>
          <p:nvPr>
            <p:ph idx="1"/>
          </p:nvPr>
        </p:nvSpPr>
        <p:spPr>
          <a:xfrm>
            <a:off x="684213" y="1340768"/>
            <a:ext cx="7772400" cy="4608511"/>
          </a:xfrm>
        </p:spPr>
        <p:txBody>
          <a:bodyPr>
            <a:normAutofit/>
          </a:bodyPr>
          <a:lstStyle/>
          <a:p>
            <a:pPr marL="0" indent="0">
              <a:spcBef>
                <a:spcPts val="0"/>
              </a:spcBef>
              <a:buNone/>
            </a:pPr>
            <a:endParaRPr lang="en-GB" sz="2000" dirty="0" smtClean="0">
              <a:latin typeface="Verdana" panose="020B0604030504040204" pitchFamily="34" charset="0"/>
            </a:endParaRPr>
          </a:p>
          <a:p>
            <a:pPr marL="0" indent="0">
              <a:spcBef>
                <a:spcPts val="0"/>
              </a:spcBef>
              <a:buNone/>
            </a:pPr>
            <a:r>
              <a:rPr lang="en-GB" sz="2000" dirty="0" smtClean="0">
                <a:latin typeface="Verdana" panose="020B0604030504040204" pitchFamily="34" charset="0"/>
              </a:rPr>
              <a:t>Statutory Services (Public Health)</a:t>
            </a:r>
            <a:endParaRPr lang="en-GB" sz="2000" dirty="0" smtClean="0">
              <a:latin typeface="Verdana" panose="020B0604030504040204" pitchFamily="34" charset="0"/>
            </a:endParaRPr>
          </a:p>
          <a:p>
            <a:pPr marL="457200" lvl="1" indent="0">
              <a:spcBef>
                <a:spcPts val="0"/>
              </a:spcBef>
              <a:buNone/>
            </a:pPr>
            <a:r>
              <a:rPr lang="en-GB" sz="2000" dirty="0" smtClean="0">
                <a:latin typeface="Verdana" panose="020B0604030504040204" pitchFamily="34" charset="0"/>
              </a:rPr>
              <a:t>Working with other health professionals</a:t>
            </a:r>
          </a:p>
          <a:p>
            <a:pPr marL="457200" lvl="1" indent="0">
              <a:spcBef>
                <a:spcPts val="0"/>
              </a:spcBef>
              <a:buNone/>
            </a:pPr>
            <a:r>
              <a:rPr lang="en-GB" sz="2000" dirty="0" smtClean="0">
                <a:latin typeface="Verdana" panose="020B0604030504040204" pitchFamily="34" charset="0"/>
              </a:rPr>
              <a:t>To promote this project and provide help to </a:t>
            </a:r>
            <a:r>
              <a:rPr lang="en-GB" sz="2000" dirty="0" smtClean="0">
                <a:latin typeface="Verdana" panose="020B0604030504040204" pitchFamily="34" charset="0"/>
              </a:rPr>
              <a:t>further residents</a:t>
            </a:r>
          </a:p>
          <a:p>
            <a:pPr marL="457200" lvl="1" indent="0">
              <a:spcBef>
                <a:spcPts val="0"/>
              </a:spcBef>
              <a:buNone/>
            </a:pPr>
            <a:endParaRPr lang="en-GB" sz="2000" dirty="0">
              <a:latin typeface="Verdana" panose="020B0604030504040204" pitchFamily="34" charset="0"/>
            </a:endParaRPr>
          </a:p>
          <a:p>
            <a:pPr marL="0" indent="0">
              <a:spcBef>
                <a:spcPts val="0"/>
              </a:spcBef>
              <a:buNone/>
            </a:pPr>
            <a:r>
              <a:rPr lang="en-GB" sz="2000" dirty="0" smtClean="0">
                <a:latin typeface="Verdana" panose="020B0604030504040204" pitchFamily="34" charset="0"/>
              </a:rPr>
              <a:t>Faith </a:t>
            </a:r>
            <a:r>
              <a:rPr lang="en-GB" sz="2000" dirty="0">
                <a:latin typeface="Verdana" panose="020B0604030504040204" pitchFamily="34" charset="0"/>
              </a:rPr>
              <a:t>Communities (Alder Trust)</a:t>
            </a:r>
          </a:p>
          <a:p>
            <a:pPr marL="457200" lvl="1" indent="0">
              <a:spcBef>
                <a:spcPts val="0"/>
              </a:spcBef>
              <a:buNone/>
            </a:pPr>
            <a:r>
              <a:rPr lang="en-GB" sz="2000" dirty="0">
                <a:latin typeface="Verdana" panose="020B0604030504040204" pitchFamily="34" charset="0"/>
              </a:rPr>
              <a:t>Working with the faith groups throughout the city </a:t>
            </a:r>
          </a:p>
          <a:p>
            <a:pPr marL="457200" lvl="1" indent="0">
              <a:spcBef>
                <a:spcPts val="0"/>
              </a:spcBef>
              <a:buNone/>
            </a:pPr>
            <a:r>
              <a:rPr lang="en-GB" sz="2000" dirty="0">
                <a:latin typeface="Verdana" panose="020B0604030504040204" pitchFamily="34" charset="0"/>
              </a:rPr>
              <a:t>To promote and identify vulnerable residents in cold </a:t>
            </a:r>
            <a:r>
              <a:rPr lang="en-GB" sz="2000" dirty="0" smtClean="0">
                <a:latin typeface="Verdana" panose="020B0604030504040204" pitchFamily="34" charset="0"/>
              </a:rPr>
              <a:t>homes</a:t>
            </a:r>
          </a:p>
          <a:p>
            <a:pPr marL="457200" lvl="1" indent="0">
              <a:spcBef>
                <a:spcPts val="0"/>
              </a:spcBef>
              <a:buNone/>
            </a:pPr>
            <a:endParaRPr lang="en-GB" sz="2000" dirty="0">
              <a:latin typeface="Verdana" panose="020B0604030504040204" pitchFamily="34" charset="0"/>
            </a:endParaRPr>
          </a:p>
          <a:p>
            <a:pPr marL="0" lvl="1" indent="0">
              <a:spcBef>
                <a:spcPts val="0"/>
              </a:spcBef>
              <a:buNone/>
            </a:pPr>
            <a:r>
              <a:rPr lang="en-GB" sz="2000" dirty="0" smtClean="0">
                <a:latin typeface="Verdana" panose="020B0604030504040204" pitchFamily="34" charset="0"/>
              </a:rPr>
              <a:t>Benefits </a:t>
            </a:r>
            <a:r>
              <a:rPr lang="en-GB" sz="2000" dirty="0">
                <a:latin typeface="Verdana" panose="020B0604030504040204" pitchFamily="34" charset="0"/>
              </a:rPr>
              <a:t>and Budgeting Advisor (CAB)</a:t>
            </a:r>
          </a:p>
          <a:p>
            <a:pPr marL="457200" lvl="1" indent="0">
              <a:spcBef>
                <a:spcPts val="0"/>
              </a:spcBef>
              <a:buNone/>
            </a:pPr>
            <a:r>
              <a:rPr lang="en-GB" sz="2000" dirty="0">
                <a:latin typeface="Verdana" panose="020B0604030504040204" pitchFamily="34" charset="0"/>
              </a:rPr>
              <a:t>Income maximisation and household budgeting advice</a:t>
            </a:r>
          </a:p>
          <a:p>
            <a:pPr marL="457200" lvl="1" indent="0">
              <a:spcBef>
                <a:spcPts val="0"/>
              </a:spcBef>
              <a:buNone/>
            </a:pPr>
            <a:endParaRPr lang="en-GB" sz="2000" dirty="0">
              <a:latin typeface="Verdana" panose="020B0604030504040204" pitchFamily="34" charset="0"/>
            </a:endParaRPr>
          </a:p>
        </p:txBody>
      </p:sp>
    </p:spTree>
    <p:extLst>
      <p:ext uri="{BB962C8B-B14F-4D97-AF65-F5344CB8AC3E}">
        <p14:creationId xmlns:p14="http://schemas.microsoft.com/office/powerpoint/2010/main" val="255066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Community Engagement</a:t>
            </a:r>
            <a:endParaRPr lang="en-GB" b="1" dirty="0"/>
          </a:p>
        </p:txBody>
      </p:sp>
      <p:sp>
        <p:nvSpPr>
          <p:cNvPr id="3" name="Content Placeholder 2"/>
          <p:cNvSpPr>
            <a:spLocks noGrp="1"/>
          </p:cNvSpPr>
          <p:nvPr>
            <p:ph idx="1"/>
          </p:nvPr>
        </p:nvSpPr>
        <p:spPr/>
        <p:txBody>
          <a:bodyPr>
            <a:normAutofit fontScale="92500" lnSpcReduction="20000"/>
          </a:bodyPr>
          <a:lstStyle/>
          <a:p>
            <a:pPr>
              <a:spcBef>
                <a:spcPts val="0"/>
              </a:spcBef>
            </a:pPr>
            <a:r>
              <a:rPr lang="en-GB" dirty="0" smtClean="0"/>
              <a:t>Marketing and promotion</a:t>
            </a:r>
          </a:p>
          <a:p>
            <a:pPr marL="0" indent="0">
              <a:spcBef>
                <a:spcPts val="0"/>
              </a:spcBef>
              <a:buNone/>
            </a:pPr>
            <a:endParaRPr lang="en-GB" dirty="0" smtClean="0"/>
          </a:p>
          <a:p>
            <a:pPr>
              <a:spcBef>
                <a:spcPts val="0"/>
              </a:spcBef>
            </a:pPr>
            <a:r>
              <a:rPr lang="en-GB" dirty="0" smtClean="0"/>
              <a:t>Faith Communities Champion</a:t>
            </a:r>
          </a:p>
          <a:p>
            <a:pPr>
              <a:spcBef>
                <a:spcPts val="0"/>
              </a:spcBef>
            </a:pPr>
            <a:endParaRPr lang="en-GB" dirty="0" smtClean="0"/>
          </a:p>
          <a:p>
            <a:pPr>
              <a:spcBef>
                <a:spcPts val="0"/>
              </a:spcBef>
            </a:pPr>
            <a:r>
              <a:rPr lang="en-GB" dirty="0" smtClean="0"/>
              <a:t>Statutory Services Champion</a:t>
            </a:r>
          </a:p>
          <a:p>
            <a:pPr>
              <a:spcBef>
                <a:spcPts val="0"/>
              </a:spcBef>
            </a:pPr>
            <a:endParaRPr lang="en-GB" dirty="0" smtClean="0"/>
          </a:p>
          <a:p>
            <a:pPr>
              <a:spcBef>
                <a:spcPts val="0"/>
              </a:spcBef>
            </a:pPr>
            <a:r>
              <a:rPr lang="en-GB" dirty="0" smtClean="0"/>
              <a:t>Community/voluntary sector networks</a:t>
            </a:r>
          </a:p>
          <a:p>
            <a:pPr>
              <a:spcBef>
                <a:spcPts val="0"/>
              </a:spcBef>
            </a:pPr>
            <a:endParaRPr lang="en-GB" dirty="0" smtClean="0"/>
          </a:p>
          <a:p>
            <a:pPr>
              <a:spcBef>
                <a:spcPts val="0"/>
              </a:spcBef>
            </a:pPr>
            <a:r>
              <a:rPr lang="en-GB" dirty="0" smtClean="0"/>
              <a:t>Training for front-line staff and volunteers</a:t>
            </a:r>
          </a:p>
          <a:p>
            <a:pPr>
              <a:spcBef>
                <a:spcPts val="0"/>
              </a:spcBef>
            </a:pPr>
            <a:endParaRPr lang="en-GB" dirty="0" smtClean="0"/>
          </a:p>
          <a:p>
            <a:pPr>
              <a:spcBef>
                <a:spcPts val="0"/>
              </a:spcBef>
            </a:pPr>
            <a:r>
              <a:rPr lang="en-GB" dirty="0" smtClean="0"/>
              <a:t>Targeted promotion – data mapping tool</a:t>
            </a:r>
          </a:p>
          <a:p>
            <a:pPr>
              <a:spcBef>
                <a:spcPts val="0"/>
              </a:spcBef>
            </a:pPr>
            <a:endParaRPr lang="en-GB" dirty="0"/>
          </a:p>
        </p:txBody>
      </p:sp>
    </p:spTree>
    <p:extLst>
      <p:ext uri="{BB962C8B-B14F-4D97-AF65-F5344CB8AC3E}">
        <p14:creationId xmlns:p14="http://schemas.microsoft.com/office/powerpoint/2010/main" val="386391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EPC Mapping Southampton</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a:t>
            </a:r>
            <a:r>
              <a:rPr lang="en-GB" dirty="0" smtClean="0">
                <a:hlinkClick r:id="rId2"/>
              </a:rPr>
              <a:t>www.environmentcentre.com/maps/Southampton/EPC.html</a:t>
            </a:r>
            <a:endParaRPr lang="en-GB" dirty="0" smtClean="0"/>
          </a:p>
          <a:p>
            <a:endParaRPr lang="en-GB" dirty="0"/>
          </a:p>
          <a:p>
            <a:endParaRPr lang="en-GB" dirty="0"/>
          </a:p>
        </p:txBody>
      </p:sp>
    </p:spTree>
    <p:extLst>
      <p:ext uri="{BB962C8B-B14F-4D97-AF65-F5344CB8AC3E}">
        <p14:creationId xmlns:p14="http://schemas.microsoft.com/office/powerpoint/2010/main" val="3800093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1989</Words>
  <Application>Microsoft Office PowerPoint</Application>
  <PresentationFormat>On-screen Show (4:3)</PresentationFormat>
  <Paragraphs>218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Verdana</vt:lpstr>
      <vt:lpstr>Office Theme</vt:lpstr>
      <vt:lpstr>Fuel Poverty: Smarter Targeting</vt:lpstr>
      <vt:lpstr>Fuel Poverty in Southampton</vt:lpstr>
      <vt:lpstr>Southampton Healthy Homes</vt:lpstr>
      <vt:lpstr>Support by the Caseworkers</vt:lpstr>
      <vt:lpstr>Practical Interventions</vt:lpstr>
      <vt:lpstr>Projected outputs of the Service</vt:lpstr>
      <vt:lpstr>Project Champions</vt:lpstr>
      <vt:lpstr>Community Engagement</vt:lpstr>
      <vt:lpstr>EPC Mapping Southampton</vt:lpstr>
      <vt:lpstr>Mapping EPC data Solid Walled private homes in Southampton</vt:lpstr>
      <vt:lpstr>Mapping EPC data</vt:lpstr>
      <vt:lpstr>Mapping data Off the gas network properties in Southampton</vt:lpstr>
      <vt:lpstr>Evaluation of the Southampton Healthy Homes Project</vt:lpstr>
      <vt:lpstr>Q and A</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farley</dc:creator>
  <cp:lastModifiedBy>Adam Goulden</cp:lastModifiedBy>
  <cp:revision>122</cp:revision>
  <cp:lastPrinted>2016-02-05T09:32:34Z</cp:lastPrinted>
  <dcterms:created xsi:type="dcterms:W3CDTF">2015-12-07T15:22:20Z</dcterms:created>
  <dcterms:modified xsi:type="dcterms:W3CDTF">2016-02-23T12:03:32Z</dcterms:modified>
</cp:coreProperties>
</file>